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media/image68.jpg" ContentType="image/png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373507305" r:id="rId1"/>
  </p:sldMasterIdLst>
  <p:notesMasterIdLst>
    <p:notesMasterId r:id="rId60"/>
  </p:notesMasterIdLst>
  <p:sldIdLst>
    <p:sldId id="258" r:id="rId2"/>
    <p:sldId id="259" r:id="rId3"/>
    <p:sldId id="299" r:id="rId4"/>
    <p:sldId id="260" r:id="rId5"/>
    <p:sldId id="297" r:id="rId6"/>
    <p:sldId id="270" r:id="rId7"/>
    <p:sldId id="316" r:id="rId8"/>
    <p:sldId id="355" r:id="rId9"/>
    <p:sldId id="356" r:id="rId10"/>
    <p:sldId id="285" r:id="rId11"/>
    <p:sldId id="300" r:id="rId12"/>
    <p:sldId id="257" r:id="rId13"/>
    <p:sldId id="368" r:id="rId14"/>
    <p:sldId id="337" r:id="rId15"/>
    <p:sldId id="290" r:id="rId16"/>
    <p:sldId id="380" r:id="rId17"/>
    <p:sldId id="269" r:id="rId18"/>
    <p:sldId id="301" r:id="rId19"/>
    <p:sldId id="302" r:id="rId20"/>
    <p:sldId id="303" r:id="rId21"/>
    <p:sldId id="304" r:id="rId22"/>
    <p:sldId id="305" r:id="rId23"/>
    <p:sldId id="306" r:id="rId24"/>
    <p:sldId id="307" r:id="rId25"/>
    <p:sldId id="308" r:id="rId26"/>
    <p:sldId id="309" r:id="rId27"/>
    <p:sldId id="357" r:id="rId28"/>
    <p:sldId id="324" r:id="rId29"/>
    <p:sldId id="287" r:id="rId30"/>
    <p:sldId id="289" r:id="rId31"/>
    <p:sldId id="379" r:id="rId32"/>
    <p:sldId id="350" r:id="rId33"/>
    <p:sldId id="371" r:id="rId34"/>
    <p:sldId id="376" r:id="rId35"/>
    <p:sldId id="359" r:id="rId36"/>
    <p:sldId id="365" r:id="rId37"/>
    <p:sldId id="320" r:id="rId38"/>
    <p:sldId id="377" r:id="rId39"/>
    <p:sldId id="318" r:id="rId40"/>
    <p:sldId id="360" r:id="rId41"/>
    <p:sldId id="291" r:id="rId42"/>
    <p:sldId id="375" r:id="rId43"/>
    <p:sldId id="373" r:id="rId44"/>
    <p:sldId id="374" r:id="rId45"/>
    <p:sldId id="348" r:id="rId46"/>
    <p:sldId id="351" r:id="rId47"/>
    <p:sldId id="286" r:id="rId48"/>
    <p:sldId id="294" r:id="rId49"/>
    <p:sldId id="339" r:id="rId50"/>
    <p:sldId id="340" r:id="rId51"/>
    <p:sldId id="370" r:id="rId52"/>
    <p:sldId id="344" r:id="rId53"/>
    <p:sldId id="298" r:id="rId54"/>
    <p:sldId id="345" r:id="rId55"/>
    <p:sldId id="353" r:id="rId56"/>
    <p:sldId id="378" r:id="rId57"/>
    <p:sldId id="361" r:id="rId58"/>
    <p:sldId id="292" r:id="rId59"/>
  </p:sldIdLst>
  <p:sldSz cx="12193588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5758FB7-9AC5-4552-8A53-C91805E547FA}" styleName="Style à thème 1 - Accentuation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Style à thème 1 - Accentuation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Style à thème 1 - Accentuation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912C8C85-51F0-491E-9774-3900AFEF0FD7}" styleName="Style léger 2 - Accentuation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6D9F66E-5EB9-4882-86FB-DCBF35E3C3E4}" styleName="Style moyen 4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53" y="1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Christine\Badminton\dossier%202023-24\reunions\TDJ%20evolution%20nb%20jeun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2800"/>
              <a:t>Evolution du nombre de licenciés de 2015 à 2025</a:t>
            </a:r>
          </a:p>
        </c:rich>
      </c:tx>
      <c:layout>
        <c:manualLayout>
          <c:xMode val="edge"/>
          <c:yMode val="edge"/>
          <c:x val="0.13872504708363151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4.3587299581099186E-2"/>
          <c:y val="0.12240288540321349"/>
          <c:w val="0.94107675259493495"/>
          <c:h val="0.6798327726395311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'Evolution des effectifs'!$A$2</c:f>
              <c:strCache>
                <c:ptCount val="1"/>
                <c:pt idx="0">
                  <c:v>Homme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'Evolution des effectifs'!$B$1:$K$1</c:f>
              <c:strCache>
                <c:ptCount val="10"/>
                <c:pt idx="0">
                  <c:v>2015-2016</c:v>
                </c:pt>
                <c:pt idx="1">
                  <c:v>2016-2017</c:v>
                </c:pt>
                <c:pt idx="2">
                  <c:v>2017-2018</c:v>
                </c:pt>
                <c:pt idx="3">
                  <c:v>2018-2019</c:v>
                </c:pt>
                <c:pt idx="4">
                  <c:v>2019-2020</c:v>
                </c:pt>
                <c:pt idx="5">
                  <c:v>2020-2021</c:v>
                </c:pt>
                <c:pt idx="6">
                  <c:v>2021-2022</c:v>
                </c:pt>
                <c:pt idx="7">
                  <c:v>2022-2023</c:v>
                </c:pt>
                <c:pt idx="8">
                  <c:v>2023-2024</c:v>
                </c:pt>
                <c:pt idx="9">
                  <c:v>2024-2025</c:v>
                </c:pt>
              </c:strCache>
            </c:strRef>
          </c:cat>
          <c:val>
            <c:numRef>
              <c:f>'Evolution des effectifs'!$B$2:$K$2</c:f>
              <c:numCache>
                <c:formatCode>General</c:formatCode>
                <c:ptCount val="10"/>
                <c:pt idx="0">
                  <c:v>64</c:v>
                </c:pt>
                <c:pt idx="1">
                  <c:v>79</c:v>
                </c:pt>
                <c:pt idx="2">
                  <c:v>88</c:v>
                </c:pt>
                <c:pt idx="3">
                  <c:v>130</c:v>
                </c:pt>
                <c:pt idx="4">
                  <c:v>133</c:v>
                </c:pt>
                <c:pt idx="5">
                  <c:v>86</c:v>
                </c:pt>
                <c:pt idx="6">
                  <c:v>137</c:v>
                </c:pt>
                <c:pt idx="7">
                  <c:v>142</c:v>
                </c:pt>
                <c:pt idx="8">
                  <c:v>155</c:v>
                </c:pt>
                <c:pt idx="9">
                  <c:v>183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34-40C0-9AE2-88A0E6AAF988}"/>
            </c:ext>
          </c:extLst>
        </c:ser>
        <c:ser>
          <c:idx val="1"/>
          <c:order val="1"/>
          <c:tx>
            <c:strRef>
              <c:f>'Evolution des effectifs'!$A$3</c:f>
              <c:strCache>
                <c:ptCount val="1"/>
                <c:pt idx="0">
                  <c:v>Femme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'Evolution des effectifs'!$B$1:$K$1</c:f>
              <c:strCache>
                <c:ptCount val="10"/>
                <c:pt idx="0">
                  <c:v>2015-2016</c:v>
                </c:pt>
                <c:pt idx="1">
                  <c:v>2016-2017</c:v>
                </c:pt>
                <c:pt idx="2">
                  <c:v>2017-2018</c:v>
                </c:pt>
                <c:pt idx="3">
                  <c:v>2018-2019</c:v>
                </c:pt>
                <c:pt idx="4">
                  <c:v>2019-2020</c:v>
                </c:pt>
                <c:pt idx="5">
                  <c:v>2020-2021</c:v>
                </c:pt>
                <c:pt idx="6">
                  <c:v>2021-2022</c:v>
                </c:pt>
                <c:pt idx="7">
                  <c:v>2022-2023</c:v>
                </c:pt>
                <c:pt idx="8">
                  <c:v>2023-2024</c:v>
                </c:pt>
                <c:pt idx="9">
                  <c:v>2024-2025</c:v>
                </c:pt>
              </c:strCache>
            </c:strRef>
          </c:cat>
          <c:val>
            <c:numRef>
              <c:f>'Evolution des effectifs'!$B$3:$K$3</c:f>
              <c:numCache>
                <c:formatCode>General</c:formatCode>
                <c:ptCount val="10"/>
                <c:pt idx="0">
                  <c:v>59</c:v>
                </c:pt>
                <c:pt idx="1">
                  <c:v>68</c:v>
                </c:pt>
                <c:pt idx="2">
                  <c:v>73</c:v>
                </c:pt>
                <c:pt idx="3">
                  <c:v>112</c:v>
                </c:pt>
                <c:pt idx="4">
                  <c:v>100</c:v>
                </c:pt>
                <c:pt idx="5">
                  <c:v>59</c:v>
                </c:pt>
                <c:pt idx="6">
                  <c:v>109</c:v>
                </c:pt>
                <c:pt idx="7">
                  <c:v>100</c:v>
                </c:pt>
                <c:pt idx="8">
                  <c:v>104</c:v>
                </c:pt>
                <c:pt idx="9">
                  <c:v>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B34-40C0-9AE2-88A0E6AAF9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007680303"/>
        <c:axId val="2007681263"/>
      </c:barChart>
      <c:catAx>
        <c:axId val="20076803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007681263"/>
        <c:crosses val="autoZero"/>
        <c:auto val="1"/>
        <c:lblAlgn val="ctr"/>
        <c:lblOffset val="100"/>
        <c:noMultiLvlLbl val="0"/>
      </c:catAx>
      <c:valAx>
        <c:axId val="20076812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0076803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2800" dirty="0"/>
              <a:t>Evolution du nombre d'enfants et d'adultes licenciés</a:t>
            </a:r>
          </a:p>
        </c:rich>
      </c:tx>
      <c:layout>
        <c:manualLayout>
          <c:xMode val="edge"/>
          <c:yMode val="edge"/>
          <c:x val="0.14534371728124151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'Répartition par catégorie'!$A$2</c:f>
              <c:strCache>
                <c:ptCount val="1"/>
                <c:pt idx="0">
                  <c:v>Enfants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'Répartition par catégorie'!$B$1:$K$1</c:f>
              <c:strCache>
                <c:ptCount val="10"/>
                <c:pt idx="0">
                  <c:v>2015-2016</c:v>
                </c:pt>
                <c:pt idx="1">
                  <c:v>2016-2017</c:v>
                </c:pt>
                <c:pt idx="2">
                  <c:v>2017-2018</c:v>
                </c:pt>
                <c:pt idx="3">
                  <c:v>2018-2019</c:v>
                </c:pt>
                <c:pt idx="4">
                  <c:v>2019-2020</c:v>
                </c:pt>
                <c:pt idx="5">
                  <c:v>2020-2021</c:v>
                </c:pt>
                <c:pt idx="6">
                  <c:v>2021-2022</c:v>
                </c:pt>
                <c:pt idx="7">
                  <c:v>2022-2023</c:v>
                </c:pt>
                <c:pt idx="8">
                  <c:v>2023-2024</c:v>
                </c:pt>
                <c:pt idx="9">
                  <c:v>2024-2025</c:v>
                </c:pt>
              </c:strCache>
            </c:strRef>
          </c:cat>
          <c:val>
            <c:numRef>
              <c:f>'Répartition par catégorie'!$B$2:$K$2</c:f>
              <c:numCache>
                <c:formatCode>General</c:formatCode>
                <c:ptCount val="10"/>
                <c:pt idx="0">
                  <c:v>58</c:v>
                </c:pt>
                <c:pt idx="1">
                  <c:v>57</c:v>
                </c:pt>
                <c:pt idx="2">
                  <c:v>62</c:v>
                </c:pt>
                <c:pt idx="3">
                  <c:v>75</c:v>
                </c:pt>
                <c:pt idx="4">
                  <c:v>61</c:v>
                </c:pt>
                <c:pt idx="5">
                  <c:v>36</c:v>
                </c:pt>
                <c:pt idx="6">
                  <c:v>61</c:v>
                </c:pt>
                <c:pt idx="7">
                  <c:v>57</c:v>
                </c:pt>
                <c:pt idx="8">
                  <c:v>73</c:v>
                </c:pt>
                <c:pt idx="9">
                  <c:v>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BE-4532-9FC2-AD3933B174CD}"/>
            </c:ext>
          </c:extLst>
        </c:ser>
        <c:ser>
          <c:idx val="1"/>
          <c:order val="1"/>
          <c:tx>
            <c:strRef>
              <c:f>'Répartition par catégorie'!$A$3</c:f>
              <c:strCache>
                <c:ptCount val="1"/>
                <c:pt idx="0">
                  <c:v>Adultes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'Répartition par catégorie'!$B$1:$K$1</c:f>
              <c:strCache>
                <c:ptCount val="10"/>
                <c:pt idx="0">
                  <c:v>2015-2016</c:v>
                </c:pt>
                <c:pt idx="1">
                  <c:v>2016-2017</c:v>
                </c:pt>
                <c:pt idx="2">
                  <c:v>2017-2018</c:v>
                </c:pt>
                <c:pt idx="3">
                  <c:v>2018-2019</c:v>
                </c:pt>
                <c:pt idx="4">
                  <c:v>2019-2020</c:v>
                </c:pt>
                <c:pt idx="5">
                  <c:v>2020-2021</c:v>
                </c:pt>
                <c:pt idx="6">
                  <c:v>2021-2022</c:v>
                </c:pt>
                <c:pt idx="7">
                  <c:v>2022-2023</c:v>
                </c:pt>
                <c:pt idx="8">
                  <c:v>2023-2024</c:v>
                </c:pt>
                <c:pt idx="9">
                  <c:v>2024-2025</c:v>
                </c:pt>
              </c:strCache>
            </c:strRef>
          </c:cat>
          <c:val>
            <c:numRef>
              <c:f>'Répartition par catégorie'!$B$3:$K$3</c:f>
              <c:numCache>
                <c:formatCode>General</c:formatCode>
                <c:ptCount val="10"/>
                <c:pt idx="0">
                  <c:v>65</c:v>
                </c:pt>
                <c:pt idx="1">
                  <c:v>90</c:v>
                </c:pt>
                <c:pt idx="2">
                  <c:v>99</c:v>
                </c:pt>
                <c:pt idx="3">
                  <c:v>167</c:v>
                </c:pt>
                <c:pt idx="4">
                  <c:v>172</c:v>
                </c:pt>
                <c:pt idx="5">
                  <c:v>109</c:v>
                </c:pt>
                <c:pt idx="6">
                  <c:v>185</c:v>
                </c:pt>
                <c:pt idx="7">
                  <c:v>185</c:v>
                </c:pt>
                <c:pt idx="8">
                  <c:v>186</c:v>
                </c:pt>
                <c:pt idx="9">
                  <c:v>229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0BE-4532-9FC2-AD3933B174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07680783"/>
        <c:axId val="346582175"/>
      </c:barChart>
      <c:catAx>
        <c:axId val="20076807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46582175"/>
        <c:crosses val="autoZero"/>
        <c:auto val="1"/>
        <c:lblAlgn val="ctr"/>
        <c:lblOffset val="100"/>
        <c:noMultiLvlLbl val="0"/>
      </c:catAx>
      <c:valAx>
        <c:axId val="34658217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0076807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dirty="0"/>
              <a:t>Evolution du nombre d'enfants filles-garçons à Chantecler Badminton</a:t>
            </a:r>
          </a:p>
        </c:rich>
      </c:tx>
      <c:layout>
        <c:manualLayout>
          <c:xMode val="edge"/>
          <c:yMode val="edge"/>
          <c:x val="0.12851929954337002"/>
          <c:y val="1.06894768693468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'Répartition par genre (1)'!$A$2</c:f>
              <c:strCache>
                <c:ptCount val="1"/>
                <c:pt idx="0">
                  <c:v>Jeunes Femmes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'Répartition par genre (1)'!$B$1:$K$1</c:f>
              <c:strCache>
                <c:ptCount val="10"/>
                <c:pt idx="0">
                  <c:v>2015-2016</c:v>
                </c:pt>
                <c:pt idx="1">
                  <c:v>2016-2017</c:v>
                </c:pt>
                <c:pt idx="2">
                  <c:v>2017-2018</c:v>
                </c:pt>
                <c:pt idx="3">
                  <c:v>2018-2019</c:v>
                </c:pt>
                <c:pt idx="4">
                  <c:v>2019-2020</c:v>
                </c:pt>
                <c:pt idx="5">
                  <c:v>2020-2021</c:v>
                </c:pt>
                <c:pt idx="6">
                  <c:v>2021-2022</c:v>
                </c:pt>
                <c:pt idx="7">
                  <c:v>2022-2023</c:v>
                </c:pt>
                <c:pt idx="8">
                  <c:v>2023-2024</c:v>
                </c:pt>
                <c:pt idx="9">
                  <c:v>2024-2025</c:v>
                </c:pt>
              </c:strCache>
            </c:strRef>
          </c:cat>
          <c:val>
            <c:numRef>
              <c:f>'Répartition par genre (1)'!$B$2:$K$2</c:f>
              <c:numCache>
                <c:formatCode>General</c:formatCode>
                <c:ptCount val="10"/>
                <c:pt idx="0">
                  <c:v>34</c:v>
                </c:pt>
                <c:pt idx="1">
                  <c:v>35</c:v>
                </c:pt>
                <c:pt idx="2">
                  <c:v>39</c:v>
                </c:pt>
                <c:pt idx="3">
                  <c:v>36</c:v>
                </c:pt>
                <c:pt idx="4">
                  <c:v>24</c:v>
                </c:pt>
                <c:pt idx="5">
                  <c:v>14</c:v>
                </c:pt>
                <c:pt idx="6">
                  <c:v>24</c:v>
                </c:pt>
                <c:pt idx="7">
                  <c:v>21</c:v>
                </c:pt>
                <c:pt idx="8">
                  <c:v>20</c:v>
                </c:pt>
                <c:pt idx="9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7E-47D0-83A9-141BC828B52F}"/>
            </c:ext>
          </c:extLst>
        </c:ser>
        <c:ser>
          <c:idx val="1"/>
          <c:order val="1"/>
          <c:tx>
            <c:strRef>
              <c:f>'Répartition par genre (1)'!$A$3</c:f>
              <c:strCache>
                <c:ptCount val="1"/>
                <c:pt idx="0">
                  <c:v>Jeunes Hommes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'Répartition par genre (1)'!$B$1:$K$1</c:f>
              <c:strCache>
                <c:ptCount val="10"/>
                <c:pt idx="0">
                  <c:v>2015-2016</c:v>
                </c:pt>
                <c:pt idx="1">
                  <c:v>2016-2017</c:v>
                </c:pt>
                <c:pt idx="2">
                  <c:v>2017-2018</c:v>
                </c:pt>
                <c:pt idx="3">
                  <c:v>2018-2019</c:v>
                </c:pt>
                <c:pt idx="4">
                  <c:v>2019-2020</c:v>
                </c:pt>
                <c:pt idx="5">
                  <c:v>2020-2021</c:v>
                </c:pt>
                <c:pt idx="6">
                  <c:v>2021-2022</c:v>
                </c:pt>
                <c:pt idx="7">
                  <c:v>2022-2023</c:v>
                </c:pt>
                <c:pt idx="8">
                  <c:v>2023-2024</c:v>
                </c:pt>
                <c:pt idx="9">
                  <c:v>2024-2025</c:v>
                </c:pt>
              </c:strCache>
            </c:strRef>
          </c:cat>
          <c:val>
            <c:numRef>
              <c:f>'Répartition par genre (1)'!$B$3:$K$3</c:f>
              <c:numCache>
                <c:formatCode>General</c:formatCode>
                <c:ptCount val="10"/>
                <c:pt idx="0">
                  <c:v>24</c:v>
                </c:pt>
                <c:pt idx="1">
                  <c:v>22</c:v>
                </c:pt>
                <c:pt idx="2">
                  <c:v>23</c:v>
                </c:pt>
                <c:pt idx="3">
                  <c:v>39</c:v>
                </c:pt>
                <c:pt idx="4">
                  <c:v>37</c:v>
                </c:pt>
                <c:pt idx="5">
                  <c:v>22</c:v>
                </c:pt>
                <c:pt idx="6">
                  <c:v>37</c:v>
                </c:pt>
                <c:pt idx="7">
                  <c:v>36</c:v>
                </c:pt>
                <c:pt idx="8">
                  <c:v>53</c:v>
                </c:pt>
                <c:pt idx="9">
                  <c:v>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07E-47D0-83A9-141BC828B5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18028623"/>
        <c:axId val="1718026703"/>
      </c:barChart>
      <c:catAx>
        <c:axId val="17180286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718026703"/>
        <c:crosses val="autoZero"/>
        <c:auto val="1"/>
        <c:lblAlgn val="ctr"/>
        <c:lblOffset val="100"/>
        <c:noMultiLvlLbl val="0"/>
      </c:catAx>
      <c:valAx>
        <c:axId val="17180267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718028623"/>
        <c:crosses val="autoZero"/>
        <c:crossBetween val="between"/>
      </c:valAx>
      <c:spPr>
        <a:solidFill>
          <a:schemeClr val="bg1"/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2000" dirty="0"/>
              <a:t>Evolution du nombre de jeunes engagés dans les TDJ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Feuil1!$A$15</c:f>
              <c:strCache>
                <c:ptCount val="1"/>
                <c:pt idx="0">
                  <c:v>Proximité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Feuil1!$B$14:$D$14</c:f>
              <c:strCache>
                <c:ptCount val="3"/>
                <c:pt idx="0">
                  <c:v>2022-23</c:v>
                </c:pt>
                <c:pt idx="1">
                  <c:v>2023-24</c:v>
                </c:pt>
                <c:pt idx="2">
                  <c:v>2024-25</c:v>
                </c:pt>
              </c:strCache>
            </c:strRef>
          </c:cat>
          <c:val>
            <c:numRef>
              <c:f>Feuil1!$B$15:$D$15</c:f>
              <c:numCache>
                <c:formatCode>General</c:formatCode>
                <c:ptCount val="3"/>
                <c:pt idx="0">
                  <c:v>10.333333333333332</c:v>
                </c:pt>
                <c:pt idx="1">
                  <c:v>9.3333333333333339</c:v>
                </c:pt>
                <c:pt idx="2">
                  <c:v>13.666666666666666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C4-4FCF-9A21-A5A174E2ECB8}"/>
            </c:ext>
          </c:extLst>
        </c:ser>
        <c:ser>
          <c:idx val="1"/>
          <c:order val="1"/>
          <c:tx>
            <c:strRef>
              <c:f>Feuil1!$A$16</c:f>
              <c:strCache>
                <c:ptCount val="1"/>
                <c:pt idx="0">
                  <c:v>Performance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Feuil1!$B$14:$D$14</c:f>
              <c:strCache>
                <c:ptCount val="3"/>
                <c:pt idx="0">
                  <c:v>2022-23</c:v>
                </c:pt>
                <c:pt idx="1">
                  <c:v>2023-24</c:v>
                </c:pt>
                <c:pt idx="2">
                  <c:v>2024-25</c:v>
                </c:pt>
              </c:strCache>
            </c:strRef>
          </c:cat>
          <c:val>
            <c:numRef>
              <c:f>Feuil1!$B$16:$D$16</c:f>
              <c:numCache>
                <c:formatCode>General</c:formatCode>
                <c:ptCount val="3"/>
                <c:pt idx="0">
                  <c:v>2.3333333333333335</c:v>
                </c:pt>
                <c:pt idx="1">
                  <c:v>4.5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CC4-4FCF-9A21-A5A174E2EC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67163823"/>
        <c:axId val="1867164303"/>
      </c:barChart>
      <c:catAx>
        <c:axId val="186716382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7164303"/>
        <c:crosses val="autoZero"/>
        <c:auto val="1"/>
        <c:lblAlgn val="ctr"/>
        <c:lblOffset val="100"/>
        <c:noMultiLvlLbl val="0"/>
      </c:catAx>
      <c:valAx>
        <c:axId val="186716430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716382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1400"/>
      </a:pPr>
      <a:endParaRPr lang="fr-F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Postes</a:t>
            </a:r>
            <a:r>
              <a:rPr lang="fr-FR" baseline="0"/>
              <a:t> de dépenses</a:t>
            </a:r>
            <a:endParaRPr lang="fr-FR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0047206154583113"/>
          <c:w val="0.95803975680479803"/>
          <c:h val="0.87248966563455266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91E9-44BD-A30B-35054B2C5314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91E9-44BD-A30B-35054B2C5314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91E9-44BD-A30B-35054B2C5314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91E9-44BD-A30B-35054B2C5314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91E9-44BD-A30B-35054B2C5314}"/>
              </c:ext>
            </c:extLst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B-91E9-44BD-A30B-35054B2C5314}"/>
              </c:ext>
            </c:extLst>
          </c:dPt>
          <c:dPt>
            <c:idx val="6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D-91E9-44BD-A30B-35054B2C5314}"/>
              </c:ext>
            </c:extLst>
          </c:dPt>
          <c:dPt>
            <c:idx val="7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F-91E9-44BD-A30B-35054B2C5314}"/>
              </c:ext>
            </c:extLst>
          </c:dPt>
          <c:dPt>
            <c:idx val="8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11-91E9-44BD-A30B-35054B2C5314}"/>
              </c:ext>
            </c:extLst>
          </c:dPt>
          <c:dPt>
            <c:idx val="9"/>
            <c:bubble3D val="0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13-91E9-44BD-A30B-35054B2C5314}"/>
              </c:ext>
            </c:extLst>
          </c:dPt>
          <c:dPt>
            <c:idx val="10"/>
            <c:bubble3D val="0"/>
            <c:spPr>
              <a:solidFill>
                <a:schemeClr val="accent3">
                  <a:lumMod val="8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15-91E9-44BD-A30B-35054B2C5314}"/>
              </c:ext>
            </c:extLst>
          </c:dPt>
          <c:dPt>
            <c:idx val="11"/>
            <c:bubble3D val="0"/>
            <c:spPr>
              <a:solidFill>
                <a:schemeClr val="accent5">
                  <a:lumMod val="8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17-91E9-44BD-A30B-35054B2C5314}"/>
              </c:ext>
            </c:extLst>
          </c:dPt>
          <c:dPt>
            <c:idx val="12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19-91E9-44BD-A30B-35054B2C5314}"/>
              </c:ext>
            </c:extLst>
          </c:dPt>
          <c:dPt>
            <c:idx val="13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1B-91E9-44BD-A30B-35054B2C5314}"/>
              </c:ext>
            </c:extLst>
          </c:dPt>
          <c:dPt>
            <c:idx val="14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1D-91E9-44BD-A30B-35054B2C5314}"/>
              </c:ext>
            </c:extLst>
          </c:dPt>
          <c:dPt>
            <c:idx val="15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1F-91E9-44BD-A30B-35054B2C5314}"/>
              </c:ext>
            </c:extLst>
          </c:dPt>
          <c:dPt>
            <c:idx val="16"/>
            <c:bubble3D val="0"/>
            <c:spPr>
              <a:solidFill>
                <a:schemeClr val="accent3">
                  <a:lumMod val="5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21-91E9-44BD-A30B-35054B2C5314}"/>
              </c:ext>
            </c:extLst>
          </c:dPt>
          <c:dPt>
            <c:idx val="17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23-91E9-44BD-A30B-35054B2C5314}"/>
              </c:ext>
            </c:extLst>
          </c:dPt>
          <c:dPt>
            <c:idx val="18"/>
            <c:bubble3D val="0"/>
            <c:spPr>
              <a:solidFill>
                <a:schemeClr val="accent1">
                  <a:lumMod val="70000"/>
                  <a:lumOff val="3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25-91E9-44BD-A30B-35054B2C5314}"/>
              </c:ext>
            </c:extLst>
          </c:dPt>
          <c:dPt>
            <c:idx val="19"/>
            <c:bubble3D val="0"/>
            <c:spPr>
              <a:solidFill>
                <a:schemeClr val="accent3">
                  <a:lumMod val="70000"/>
                  <a:lumOff val="3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27-91E9-44BD-A30B-35054B2C5314}"/>
              </c:ext>
            </c:extLst>
          </c:dPt>
          <c:dPt>
            <c:idx val="20"/>
            <c:bubble3D val="0"/>
            <c:spPr>
              <a:solidFill>
                <a:schemeClr val="accent5">
                  <a:lumMod val="70000"/>
                  <a:lumOff val="3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29-91E9-44BD-A30B-35054B2C5314}"/>
              </c:ext>
            </c:extLst>
          </c:dPt>
          <c:dPt>
            <c:idx val="21"/>
            <c:bubble3D val="0"/>
            <c:spPr>
              <a:solidFill>
                <a:schemeClr val="accent1">
                  <a:lumMod val="7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2B-91E9-44BD-A30B-35054B2C5314}"/>
              </c:ext>
            </c:extLst>
          </c:dPt>
          <c:dPt>
            <c:idx val="22"/>
            <c:bubble3D val="0"/>
            <c:spPr>
              <a:solidFill>
                <a:srgbClr val="7030A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2D-91E9-44BD-A30B-35054B2C5314}"/>
              </c:ext>
            </c:extLst>
          </c:dPt>
          <c:dPt>
            <c:idx val="23"/>
            <c:bubble3D val="0"/>
            <c:spPr>
              <a:solidFill>
                <a:schemeClr val="accent5">
                  <a:lumMod val="7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2F-91E9-44BD-A30B-35054B2C5314}"/>
              </c:ext>
            </c:extLst>
          </c:dPt>
          <c:dPt>
            <c:idx val="24"/>
            <c:bubble3D val="0"/>
            <c:spPr>
              <a:solidFill>
                <a:schemeClr val="accent1">
                  <a:lumMod val="50000"/>
                  <a:lumOff val="5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31-91E9-44BD-A30B-35054B2C5314}"/>
              </c:ext>
            </c:extLst>
          </c:dPt>
          <c:dPt>
            <c:idx val="25"/>
            <c:bubble3D val="0"/>
            <c:spPr>
              <a:solidFill>
                <a:schemeClr val="accent3">
                  <a:lumMod val="50000"/>
                  <a:lumOff val="5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33-91E9-44BD-A30B-35054B2C5314}"/>
              </c:ext>
            </c:extLst>
          </c:dPt>
          <c:dPt>
            <c:idx val="26"/>
            <c:bubble3D val="0"/>
            <c:spPr>
              <a:solidFill>
                <a:schemeClr val="accent5">
                  <a:lumMod val="50000"/>
                  <a:lumOff val="5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35-91E9-44BD-A30B-35054B2C5314}"/>
              </c:ext>
            </c:extLst>
          </c:dPt>
          <c:dPt>
            <c:idx val="27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37-91E9-44BD-A30B-35054B2C5314}"/>
              </c:ext>
            </c:extLst>
          </c:dPt>
          <c:dPt>
            <c:idx val="28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39-91E9-44BD-A30B-35054B2C5314}"/>
              </c:ext>
            </c:extLst>
          </c:dPt>
          <c:dPt>
            <c:idx val="29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3B-91E9-44BD-A30B-35054B2C5314}"/>
              </c:ext>
            </c:extLst>
          </c:dPt>
          <c:dPt>
            <c:idx val="30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3D-91E9-44BD-A30B-35054B2C5314}"/>
              </c:ext>
            </c:extLst>
          </c:dPt>
          <c:dPt>
            <c:idx val="31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3F-91E9-44BD-A30B-35054B2C5314}"/>
              </c:ext>
            </c:extLst>
          </c:dPt>
          <c:dPt>
            <c:idx val="32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41-91E9-44BD-A30B-35054B2C5314}"/>
              </c:ext>
            </c:extLst>
          </c:dPt>
          <c:dPt>
            <c:idx val="33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43-91E9-44BD-A30B-35054B2C5314}"/>
              </c:ext>
            </c:extLst>
          </c:dPt>
          <c:dPt>
            <c:idx val="3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45-91E9-44BD-A30B-35054B2C5314}"/>
              </c:ext>
            </c:extLst>
          </c:dPt>
          <c:dPt>
            <c:idx val="35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47-91E9-44BD-A30B-35054B2C5314}"/>
              </c:ext>
            </c:extLst>
          </c:dPt>
          <c:dPt>
            <c:idx val="36"/>
            <c:bubble3D val="0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49-91E9-44BD-A30B-35054B2C5314}"/>
              </c:ext>
            </c:extLst>
          </c:dPt>
          <c:dPt>
            <c:idx val="37"/>
            <c:bubble3D val="0"/>
            <c:spPr>
              <a:solidFill>
                <a:schemeClr val="accent3">
                  <a:lumMod val="8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4B-91E9-44BD-A30B-35054B2C5314}"/>
              </c:ext>
            </c:extLst>
          </c:dPt>
          <c:dPt>
            <c:idx val="38"/>
            <c:bubble3D val="0"/>
            <c:spPr>
              <a:solidFill>
                <a:schemeClr val="accent5">
                  <a:lumMod val="8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4D-91E9-44BD-A30B-35054B2C5314}"/>
              </c:ext>
            </c:extLst>
          </c:dPt>
          <c:dPt>
            <c:idx val="39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4F-91E9-44BD-A30B-35054B2C5314}"/>
              </c:ext>
            </c:extLst>
          </c:dPt>
          <c:dPt>
            <c:idx val="4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51-91E9-44BD-A30B-35054B2C5314}"/>
              </c:ext>
            </c:extLst>
          </c:dPt>
          <c:dPt>
            <c:idx val="41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53-91E9-44BD-A30B-35054B2C5314}"/>
              </c:ext>
            </c:extLst>
          </c:dPt>
          <c:dPt>
            <c:idx val="42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55-91E9-44BD-A30B-35054B2C5314}"/>
              </c:ext>
            </c:extLst>
          </c:dPt>
          <c:dPt>
            <c:idx val="43"/>
            <c:bubble3D val="0"/>
            <c:spPr>
              <a:solidFill>
                <a:schemeClr val="accent3">
                  <a:lumMod val="5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57-91E9-44BD-A30B-35054B2C5314}"/>
              </c:ext>
            </c:extLst>
          </c:dPt>
          <c:dPt>
            <c:idx val="44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59-91E9-44BD-A30B-35054B2C5314}"/>
              </c:ext>
            </c:extLst>
          </c:dPt>
          <c:dLbls>
            <c:dLbl>
              <c:idx val="0"/>
              <c:layout>
                <c:manualLayout>
                  <c:x val="-0.18326406539190027"/>
                  <c:y val="0.1644697306359899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fr-FR" sz="1600"/>
                      <a:t>Achat de matériel </a:t>
                    </a:r>
                    <a:fld id="{FF0E4ADA-6A18-4705-93DC-F3F13D814A3C}" type="VALUE">
                      <a:rPr lang="fr-FR" sz="1600"/>
                      <a:pPr>
                        <a:defRPr/>
                      </a:pPr>
                      <a:t>[VALEUR]</a:t>
                    </a:fld>
                    <a:endParaRPr lang="fr-FR" sz="1600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703306523681859"/>
                      <c:h val="0.1173575757575757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91E9-44BD-A30B-35054B2C5314}"/>
                </c:ext>
              </c:extLst>
            </c:dLbl>
            <c:dLbl>
              <c:idx val="8"/>
              <c:layout>
                <c:manualLayout>
                  <c:x val="-7.3734281874283228E-2"/>
                  <c:y val="-0.2306094965402052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fr-FR" sz="1600"/>
                      <a:t>Achat de licences FFBad  </a:t>
                    </a:r>
                    <a:fld id="{862DC50C-B608-4180-A451-D675E3E68AE1}" type="VALUE">
                      <a:rPr lang="fr-FR" sz="1600"/>
                      <a:pPr>
                        <a:defRPr/>
                      </a:pPr>
                      <a:t>[VALEUR]</a:t>
                    </a:fld>
                    <a:endParaRPr lang="fr-FR" sz="1600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007363858338084"/>
                      <c:h val="0.1367515151515151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1-91E9-44BD-A30B-35054B2C5314}"/>
                </c:ext>
              </c:extLst>
            </c:dLbl>
            <c:dLbl>
              <c:idx val="22"/>
              <c:layout>
                <c:manualLayout>
                  <c:x val="-8.3835709879009124E-2"/>
                  <c:y val="-0.1135157319641662"/>
                </c:manualLayout>
              </c:layout>
              <c:tx>
                <c:rich>
                  <a:bodyPr/>
                  <a:lstStyle/>
                  <a:p>
                    <a:r>
                      <a:rPr lang="en-US" sz="1600"/>
                      <a:t>Services extérieurs </a:t>
                    </a:r>
                    <a:fld id="{0F0EEC29-CF0F-481B-811D-62C0329C77EF}" type="VALUE">
                      <a:rPr lang="en-US" sz="1600"/>
                      <a:pPr/>
                      <a:t>[VALEUR]</a:t>
                    </a:fld>
                    <a:endParaRPr lang="en-US" sz="160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191456798463193"/>
                      <c:h val="0.1493090909090909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2D-91E9-44BD-A30B-35054B2C5314}"/>
                </c:ext>
              </c:extLst>
            </c:dLbl>
            <c:dLbl>
              <c:idx val="29"/>
              <c:layout>
                <c:manualLayout>
                  <c:x val="0.16174201989462181"/>
                  <c:y val="-0.188224416856889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fr-FR" sz="1600" dirty="0"/>
                      <a:t>Frais</a:t>
                    </a:r>
                    <a:r>
                      <a:rPr lang="fr-FR" sz="1600" baseline="0" dirty="0"/>
                      <a:t> liés aux compétitions    </a:t>
                    </a:r>
                    <a:fld id="{033FAE07-7174-4FAE-85F2-844CBAF5AACE}" type="VALUE">
                      <a:rPr lang="fr-FR" sz="1600"/>
                      <a:pPr>
                        <a:defRPr/>
                      </a:pPr>
                      <a:t>[VALEUR]</a:t>
                    </a:fld>
                    <a:endParaRPr lang="fr-FR" sz="1600" baseline="0" dirty="0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979022281279607"/>
                      <c:h val="0.1999269559037397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3B-91E9-44BD-A30B-35054B2C5314}"/>
                </c:ext>
              </c:extLst>
            </c:dLbl>
            <c:dLbl>
              <c:idx val="33"/>
              <c:layout>
                <c:manualLayout>
                  <c:x val="0.14031211078507949"/>
                  <c:y val="0.1113687425435456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fr-FR" sz="1600" dirty="0">
                        <a:solidFill>
                          <a:schemeClr val="bg1"/>
                        </a:solidFill>
                      </a:rPr>
                      <a:t>Salaires et prestations  </a:t>
                    </a:r>
                    <a:fld id="{63411E5B-07F0-438C-B7A9-419EABC36475}" type="VALUE">
                      <a:rPr lang="fr-FR" sz="1600" smtClean="0">
                        <a:solidFill>
                          <a:schemeClr val="bg1"/>
                        </a:solidFill>
                      </a:rPr>
                      <a:pPr>
                        <a:defRPr/>
                      </a:pPr>
                      <a:t>[VALEUR]</a:t>
                    </a:fld>
                    <a:endParaRPr lang="fr-FR" sz="1600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844289403502845"/>
                      <c:h val="0.1768484848484848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43-91E9-44BD-A30B-35054B2C5314}"/>
                </c:ext>
              </c:extLst>
            </c:dLbl>
            <c:dLbl>
              <c:idx val="44"/>
              <c:layout>
                <c:manualLayout>
                  <c:x val="1.8602977911943271E-2"/>
                  <c:y val="0.10282109281794316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 err="1"/>
                      <a:t>Autres</a:t>
                    </a:r>
                    <a:r>
                      <a:rPr lang="en-US" sz="1800" dirty="0"/>
                      <a:t> </a:t>
                    </a:r>
                    <a:fld id="{AE47BECB-C312-4838-9A63-464E9C96F738}" type="VALUE">
                      <a:rPr lang="en-US" sz="1600"/>
                      <a:pPr/>
                      <a:t>[VALEUR]</a:t>
                    </a:fld>
                    <a:endParaRPr lang="en-US" sz="1800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59-91E9-44BD-A30B-35054B2C5314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'BF2024-25'!$C$4:$C$48</c:f>
              <c:numCache>
                <c:formatCode>General</c:formatCode>
                <c:ptCount val="45"/>
                <c:pt idx="0" formatCode="#\ ##0.00\ &quot;€&quot;">
                  <c:v>19082.16</c:v>
                </c:pt>
                <c:pt idx="8" formatCode="#\ ##0.00\ &quot;€&quot;">
                  <c:v>12857.560000000001</c:v>
                </c:pt>
                <c:pt idx="22" formatCode="#\ ##0.00\ &quot;€&quot;">
                  <c:v>3182.7400000000002</c:v>
                </c:pt>
                <c:pt idx="29" formatCode="#\ ##0.00\ &quot;€&quot;">
                  <c:v>12523.900000000001</c:v>
                </c:pt>
                <c:pt idx="33" formatCode="#\ ##0.00\ &quot;€&quot;">
                  <c:v>23688.84</c:v>
                </c:pt>
                <c:pt idx="44" formatCode="#\ ##0.00\ &quot;€&quot;">
                  <c:v>821.94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5A-91E9-44BD-A30B-35054B2C5314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Postes de crédits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7030A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50A-4F4E-84DC-79C1252F3BE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50A-4F4E-84DC-79C1252F3BE3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50A-4F4E-84DC-79C1252F3BE3}"/>
              </c:ext>
            </c:extLst>
          </c:dPt>
          <c:dPt>
            <c:idx val="3"/>
            <c:bubble3D val="0"/>
            <c:spPr>
              <a:solidFill>
                <a:srgbClr val="FFFF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B50A-4F4E-84DC-79C1252F3BE3}"/>
              </c:ext>
            </c:extLst>
          </c:dPt>
          <c:dPt>
            <c:idx val="4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B50A-4F4E-84DC-79C1252F3BE3}"/>
              </c:ext>
            </c:extLst>
          </c:dPt>
          <c:dLbls>
            <c:dLbl>
              <c:idx val="0"/>
              <c:layout>
                <c:manualLayout>
                  <c:x val="0.2330436938851011"/>
                  <c:y val="4.9339868515772024E-2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/>
                      <a:t>Vente </a:t>
                    </a:r>
                    <a:r>
                      <a:rPr lang="en-US" sz="1600" dirty="0" err="1"/>
                      <a:t>d'articles</a:t>
                    </a:r>
                    <a:r>
                      <a:rPr lang="en-US" sz="1600" baseline="0" dirty="0"/>
                      <a:t>  </a:t>
                    </a:r>
                    <a:fld id="{A445A13B-B4B5-44CA-9EC8-60E661726769}" type="VALUE">
                      <a:rPr lang="en-US" sz="1600"/>
                      <a:pPr/>
                      <a:t>[VALEUR]</a:t>
                    </a:fld>
                    <a:endParaRPr lang="en-US" sz="1600" baseline="0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399591912467916"/>
                      <c:h val="0.1615465008369543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50A-4F4E-84DC-79C1252F3BE3}"/>
                </c:ext>
              </c:extLst>
            </c:dLbl>
            <c:dLbl>
              <c:idx val="1"/>
              <c:layout>
                <c:manualLayout>
                  <c:x val="-7.7804213048492901E-2"/>
                  <c:y val="0.16617459865196643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 err="1"/>
                      <a:t>Recettes</a:t>
                    </a:r>
                    <a:r>
                      <a:rPr lang="en-US" sz="1600" dirty="0"/>
                      <a:t> manifestations </a:t>
                    </a:r>
                    <a:fld id="{F9A201B8-F827-4792-8F28-F54BAC68A02D}" type="VALUE">
                      <a:rPr lang="en-US" sz="1600"/>
                      <a:pPr/>
                      <a:t>[VALEUR]</a:t>
                    </a:fld>
                    <a:endParaRPr lang="en-US" sz="1600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630718579951598"/>
                      <c:h val="0.1723076794988260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50A-4F4E-84DC-79C1252F3BE3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dirty="0" err="1"/>
                      <a:t>Cotisations</a:t>
                    </a:r>
                    <a:r>
                      <a:rPr lang="en-US" sz="1600" baseline="0" dirty="0"/>
                      <a:t>   </a:t>
                    </a:r>
                    <a:fld id="{A1D5D74E-7F00-494F-B94C-17F248D10FCB}" type="VALUE">
                      <a:rPr lang="en-US" sz="1600"/>
                      <a:pPr>
                        <a:defRPr/>
                      </a:pPr>
                      <a:t>[VALEUR]</a:t>
                    </a:fld>
                    <a:endParaRPr lang="en-US" sz="1600" baseline="0" dirty="0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557796556396367"/>
                      <c:h val="0.1462495338207616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B50A-4F4E-84DC-79C1252F3BE3}"/>
                </c:ext>
              </c:extLst>
            </c:dLbl>
            <c:dLbl>
              <c:idx val="3"/>
              <c:layout>
                <c:manualLayout>
                  <c:x val="0.11472980665378532"/>
                  <c:y val="0.1187252274521027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dirty="0"/>
                      <a:t>Subventions   </a:t>
                    </a:r>
                    <a:r>
                      <a:rPr lang="en-US" sz="1600" baseline="0" dirty="0"/>
                      <a:t> </a:t>
                    </a:r>
                    <a:fld id="{FEE07C55-11D2-4B15-88DD-CC6CFDAB1BF2}" type="VALUE">
                      <a:rPr lang="en-US" sz="1600" baseline="0"/>
                      <a:pPr>
                        <a:defRPr/>
                      </a:pPr>
                      <a:t>[VALEUR]</a:t>
                    </a:fld>
                    <a:endParaRPr lang="en-US" sz="1600" baseline="0" dirty="0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559661183121691"/>
                      <c:h val="0.1545106635790423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B50A-4F4E-84DC-79C1252F3BE3}"/>
                </c:ext>
              </c:extLst>
            </c:dLbl>
            <c:dLbl>
              <c:idx val="4"/>
              <c:layout>
                <c:manualLayout>
                  <c:x val="-0.20817875906113525"/>
                  <c:y val="8.0103686935706284E-2"/>
                </c:manualLayout>
              </c:layout>
              <c:tx>
                <c:rich>
                  <a:bodyPr/>
                  <a:lstStyle/>
                  <a:p>
                    <a:r>
                      <a:rPr lang="en-US" sz="1600" baseline="0" dirty="0"/>
                      <a:t>Sponsor              </a:t>
                    </a:r>
                    <a:fld id="{A95B46ED-3F25-4638-AB45-CBFB1F443E56}" type="VALUE">
                      <a:rPr lang="en-US" sz="1600"/>
                      <a:pPr/>
                      <a:t>[VALEUR]</a:t>
                    </a:fld>
                    <a:endParaRPr lang="en-US" sz="1600" baseline="0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B50A-4F4E-84DC-79C1252F3BE3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('BF2024-25'!$G$4,'BF2024-25'!$G$12,'BF2024-25'!$G$25,'BF2024-25'!$G$27,'BF2024-25'!$G$39)</c:f>
              <c:numCache>
                <c:formatCode>#\ ##0.00\ "€"</c:formatCode>
                <c:ptCount val="5"/>
                <c:pt idx="0">
                  <c:v>2793</c:v>
                </c:pt>
                <c:pt idx="1">
                  <c:v>14583.83</c:v>
                </c:pt>
                <c:pt idx="2">
                  <c:v>32734.53</c:v>
                </c:pt>
                <c:pt idx="3">
                  <c:v>20411.5</c:v>
                </c:pt>
                <c:pt idx="4">
                  <c:v>2760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50A-4F4E-84DC-79C1252F3BE3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16C974-5449-4354-99FD-2DE1B5BAF43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350D7B7-A101-4F3F-A61A-4D34D70BD3CD}">
      <dgm:prSet custT="1"/>
      <dgm:spPr/>
      <dgm:t>
        <a:bodyPr/>
        <a:lstStyle/>
        <a:p>
          <a:r>
            <a:rPr lang="fr-FR" sz="2400" dirty="0"/>
            <a:t>Yohan avec </a:t>
          </a:r>
          <a:r>
            <a:rPr lang="fr-FR" sz="2400" dirty="0" err="1"/>
            <a:t>Naïla</a:t>
          </a:r>
          <a:r>
            <a:rPr lang="fr-FR" sz="2400" dirty="0"/>
            <a:t> pour les jeunes à </a:t>
          </a:r>
          <a:r>
            <a:rPr lang="fr-FR" sz="2400" dirty="0" err="1"/>
            <a:t>Cassignol</a:t>
          </a:r>
          <a:endParaRPr lang="en-US" sz="2400" dirty="0"/>
        </a:p>
      </dgm:t>
    </dgm:pt>
    <dgm:pt modelId="{5C26E67A-07AA-4CA7-88F1-4BAD134BA594}" type="parTrans" cxnId="{18004627-0E4E-4759-ACE8-38EC9620BB78}">
      <dgm:prSet/>
      <dgm:spPr/>
      <dgm:t>
        <a:bodyPr/>
        <a:lstStyle/>
        <a:p>
          <a:endParaRPr lang="en-US"/>
        </a:p>
      </dgm:t>
    </dgm:pt>
    <dgm:pt modelId="{BC7A4064-55F4-474F-85F7-0D1714A43357}" type="sibTrans" cxnId="{18004627-0E4E-4759-ACE8-38EC9620BB78}">
      <dgm:prSet/>
      <dgm:spPr/>
      <dgm:t>
        <a:bodyPr/>
        <a:lstStyle/>
        <a:p>
          <a:endParaRPr lang="en-US"/>
        </a:p>
      </dgm:t>
    </dgm:pt>
    <dgm:pt modelId="{726BE7FE-BE32-48DD-8E72-995E8E7A0BA4}">
      <dgm:prSet custT="1"/>
      <dgm:spPr/>
      <dgm:t>
        <a:bodyPr/>
        <a:lstStyle/>
        <a:p>
          <a:r>
            <a:rPr lang="fr-FR" sz="2400" dirty="0"/>
            <a:t>Gérald avec Corentin (stagiaire DEJEPS) pour les petits à Ginko le lundi</a:t>
          </a:r>
          <a:endParaRPr lang="en-US" sz="2400" dirty="0"/>
        </a:p>
      </dgm:t>
    </dgm:pt>
    <dgm:pt modelId="{1F310141-0724-42BA-9EB6-2E9C3EC64520}" type="parTrans" cxnId="{91063B9B-8460-4EC7-B472-2C505CE4CFB2}">
      <dgm:prSet/>
      <dgm:spPr/>
      <dgm:t>
        <a:bodyPr/>
        <a:lstStyle/>
        <a:p>
          <a:endParaRPr lang="en-US"/>
        </a:p>
      </dgm:t>
    </dgm:pt>
    <dgm:pt modelId="{79374A02-F9C0-46E5-ABA9-C05325F5CBA0}" type="sibTrans" cxnId="{91063B9B-8460-4EC7-B472-2C505CE4CFB2}">
      <dgm:prSet/>
      <dgm:spPr/>
      <dgm:t>
        <a:bodyPr/>
        <a:lstStyle/>
        <a:p>
          <a:endParaRPr lang="en-US"/>
        </a:p>
      </dgm:t>
    </dgm:pt>
    <dgm:pt modelId="{9A692CA9-7BEA-4773-A42E-85DAE672C1A6}">
      <dgm:prSet custT="1"/>
      <dgm:spPr/>
      <dgm:t>
        <a:bodyPr/>
        <a:lstStyle/>
        <a:p>
          <a:r>
            <a:rPr lang="fr-FR" sz="2400" dirty="0"/>
            <a:t>Yohan avec Arthur/</a:t>
          </a:r>
          <a:r>
            <a:rPr lang="fr-FR" sz="2400" dirty="0" err="1"/>
            <a:t>Naïla</a:t>
          </a:r>
          <a:r>
            <a:rPr lang="fr-FR" sz="2400" dirty="0"/>
            <a:t> pour les adultes débutants à Ginko</a:t>
          </a:r>
          <a:endParaRPr lang="en-US" sz="2400" dirty="0"/>
        </a:p>
      </dgm:t>
    </dgm:pt>
    <dgm:pt modelId="{1A90456F-F842-4A17-87F6-223DF963FC11}" type="parTrans" cxnId="{B4FA855F-7B0A-49BD-A5E9-7A444FADE5BC}">
      <dgm:prSet/>
      <dgm:spPr/>
      <dgm:t>
        <a:bodyPr/>
        <a:lstStyle/>
        <a:p>
          <a:endParaRPr lang="en-US"/>
        </a:p>
      </dgm:t>
    </dgm:pt>
    <dgm:pt modelId="{702A2EC1-A5C8-4209-8FC8-B18159E2E125}" type="sibTrans" cxnId="{B4FA855F-7B0A-49BD-A5E9-7A444FADE5BC}">
      <dgm:prSet/>
      <dgm:spPr/>
      <dgm:t>
        <a:bodyPr/>
        <a:lstStyle/>
        <a:p>
          <a:endParaRPr lang="en-US"/>
        </a:p>
      </dgm:t>
    </dgm:pt>
    <dgm:pt modelId="{E4427F9A-823D-41A0-BBEE-F140FC70CE92}">
      <dgm:prSet custT="1"/>
      <dgm:spPr/>
      <dgm:t>
        <a:bodyPr/>
        <a:lstStyle/>
        <a:p>
          <a:r>
            <a:rPr lang="fr-FR" sz="2400" dirty="0"/>
            <a:t>Matthieu avec Arthur à Bordeaux-Lac le mercredi pour les adultes intermédiaires.</a:t>
          </a:r>
          <a:endParaRPr lang="en-US" sz="2400" dirty="0"/>
        </a:p>
      </dgm:t>
    </dgm:pt>
    <dgm:pt modelId="{B23C3886-A381-4159-AD00-0C920D81CABC}" type="parTrans" cxnId="{80BB8AE3-1631-4513-B625-A39F7AD110DB}">
      <dgm:prSet/>
      <dgm:spPr/>
      <dgm:t>
        <a:bodyPr/>
        <a:lstStyle/>
        <a:p>
          <a:endParaRPr lang="en-US"/>
        </a:p>
      </dgm:t>
    </dgm:pt>
    <dgm:pt modelId="{A4B67BA2-5219-4C6C-968F-E8594C7CCCA0}" type="sibTrans" cxnId="{80BB8AE3-1631-4513-B625-A39F7AD110DB}">
      <dgm:prSet/>
      <dgm:spPr/>
      <dgm:t>
        <a:bodyPr/>
        <a:lstStyle/>
        <a:p>
          <a:endParaRPr lang="en-US"/>
        </a:p>
      </dgm:t>
    </dgm:pt>
    <dgm:pt modelId="{23DC8CC9-1069-4E24-BEFA-9F304E7C27FE}">
      <dgm:prSet custT="1"/>
      <dgm:spPr/>
      <dgm:t>
        <a:bodyPr/>
        <a:lstStyle/>
        <a:p>
          <a:r>
            <a:rPr lang="fr-FR" sz="2400" dirty="0"/>
            <a:t>Pas de changement d’horaires ni d’entraineurs pour les créneaux</a:t>
          </a:r>
          <a:endParaRPr lang="en-US" sz="2400" dirty="0"/>
        </a:p>
      </dgm:t>
    </dgm:pt>
    <dgm:pt modelId="{D28C6B1E-3A3A-40E5-960F-62C761D62CFF}" type="parTrans" cxnId="{E0E94B71-6C7F-4A18-9867-A3BBF0662584}">
      <dgm:prSet/>
      <dgm:spPr/>
      <dgm:t>
        <a:bodyPr/>
        <a:lstStyle/>
        <a:p>
          <a:endParaRPr lang="en-US"/>
        </a:p>
      </dgm:t>
    </dgm:pt>
    <dgm:pt modelId="{1C9FA268-2103-4129-9A31-0603E263C6A8}" type="sibTrans" cxnId="{E0E94B71-6C7F-4A18-9867-A3BBF0662584}">
      <dgm:prSet/>
      <dgm:spPr/>
      <dgm:t>
        <a:bodyPr/>
        <a:lstStyle/>
        <a:p>
          <a:endParaRPr lang="en-US"/>
        </a:p>
      </dgm:t>
    </dgm:pt>
    <dgm:pt modelId="{6713188D-6B08-469B-B4E4-E6EC0DCE7BED}" type="pres">
      <dgm:prSet presAssocID="{3016C974-5449-4354-99FD-2DE1B5BAF43A}" presName="linear" presStyleCnt="0">
        <dgm:presLayoutVars>
          <dgm:animLvl val="lvl"/>
          <dgm:resizeHandles val="exact"/>
        </dgm:presLayoutVars>
      </dgm:prSet>
      <dgm:spPr/>
    </dgm:pt>
    <dgm:pt modelId="{C1ADD1DC-BAB7-4E3D-9B1E-BF4D8AF64503}" type="pres">
      <dgm:prSet presAssocID="{F350D7B7-A101-4F3F-A61A-4D34D70BD3CD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2F177A30-908F-4CA3-AF5C-C1D2797B3168}" type="pres">
      <dgm:prSet presAssocID="{BC7A4064-55F4-474F-85F7-0D1714A43357}" presName="spacer" presStyleCnt="0"/>
      <dgm:spPr/>
    </dgm:pt>
    <dgm:pt modelId="{06C34E62-BEDA-4E3C-9009-86979F1C5F88}" type="pres">
      <dgm:prSet presAssocID="{726BE7FE-BE32-48DD-8E72-995E8E7A0BA4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85C676F4-F085-4C2C-9E36-622084A22FB3}" type="pres">
      <dgm:prSet presAssocID="{79374A02-F9C0-46E5-ABA9-C05325F5CBA0}" presName="spacer" presStyleCnt="0"/>
      <dgm:spPr/>
    </dgm:pt>
    <dgm:pt modelId="{397734E0-4560-4355-8ABF-B1EAE1F0E8FF}" type="pres">
      <dgm:prSet presAssocID="{9A692CA9-7BEA-4773-A42E-85DAE672C1A6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946BAD63-1F72-48E2-852A-6FE810A2D700}" type="pres">
      <dgm:prSet presAssocID="{702A2EC1-A5C8-4209-8FC8-B18159E2E125}" presName="spacer" presStyleCnt="0"/>
      <dgm:spPr/>
    </dgm:pt>
    <dgm:pt modelId="{ACEA9085-EED0-422A-8788-AACCA785BF9E}" type="pres">
      <dgm:prSet presAssocID="{E4427F9A-823D-41A0-BBEE-F140FC70CE92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728242C8-B714-4BDE-A6C1-10737E20EA61}" type="pres">
      <dgm:prSet presAssocID="{A4B67BA2-5219-4C6C-968F-E8594C7CCCA0}" presName="spacer" presStyleCnt="0"/>
      <dgm:spPr/>
    </dgm:pt>
    <dgm:pt modelId="{1920483E-FCDF-43C8-8AE7-A2B76740D5A6}" type="pres">
      <dgm:prSet presAssocID="{23DC8CC9-1069-4E24-BEFA-9F304E7C27FE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88935417-32D8-4727-A43F-8B63E9022392}" type="presOf" srcId="{726BE7FE-BE32-48DD-8E72-995E8E7A0BA4}" destId="{06C34E62-BEDA-4E3C-9009-86979F1C5F88}" srcOrd="0" destOrd="0" presId="urn:microsoft.com/office/officeart/2005/8/layout/vList2"/>
    <dgm:cxn modelId="{E6F6751B-94D0-4021-B705-F3CC4EB2F1E6}" type="presOf" srcId="{9A692CA9-7BEA-4773-A42E-85DAE672C1A6}" destId="{397734E0-4560-4355-8ABF-B1EAE1F0E8FF}" srcOrd="0" destOrd="0" presId="urn:microsoft.com/office/officeart/2005/8/layout/vList2"/>
    <dgm:cxn modelId="{18004627-0E4E-4759-ACE8-38EC9620BB78}" srcId="{3016C974-5449-4354-99FD-2DE1B5BAF43A}" destId="{F350D7B7-A101-4F3F-A61A-4D34D70BD3CD}" srcOrd="0" destOrd="0" parTransId="{5C26E67A-07AA-4CA7-88F1-4BAD134BA594}" sibTransId="{BC7A4064-55F4-474F-85F7-0D1714A43357}"/>
    <dgm:cxn modelId="{B4FA855F-7B0A-49BD-A5E9-7A444FADE5BC}" srcId="{3016C974-5449-4354-99FD-2DE1B5BAF43A}" destId="{9A692CA9-7BEA-4773-A42E-85DAE672C1A6}" srcOrd="2" destOrd="0" parTransId="{1A90456F-F842-4A17-87F6-223DF963FC11}" sibTransId="{702A2EC1-A5C8-4209-8FC8-B18159E2E125}"/>
    <dgm:cxn modelId="{E0E94B71-6C7F-4A18-9867-A3BBF0662584}" srcId="{3016C974-5449-4354-99FD-2DE1B5BAF43A}" destId="{23DC8CC9-1069-4E24-BEFA-9F304E7C27FE}" srcOrd="4" destOrd="0" parTransId="{D28C6B1E-3A3A-40E5-960F-62C761D62CFF}" sibTransId="{1C9FA268-2103-4129-9A31-0603E263C6A8}"/>
    <dgm:cxn modelId="{0F7AE059-F863-4EBA-A3F9-3620888F93AD}" type="presOf" srcId="{23DC8CC9-1069-4E24-BEFA-9F304E7C27FE}" destId="{1920483E-FCDF-43C8-8AE7-A2B76740D5A6}" srcOrd="0" destOrd="0" presId="urn:microsoft.com/office/officeart/2005/8/layout/vList2"/>
    <dgm:cxn modelId="{F1B8BD96-FA35-45FD-8E16-903202092EA0}" type="presOf" srcId="{3016C974-5449-4354-99FD-2DE1B5BAF43A}" destId="{6713188D-6B08-469B-B4E4-E6EC0DCE7BED}" srcOrd="0" destOrd="0" presId="urn:microsoft.com/office/officeart/2005/8/layout/vList2"/>
    <dgm:cxn modelId="{91063B9B-8460-4EC7-B472-2C505CE4CFB2}" srcId="{3016C974-5449-4354-99FD-2DE1B5BAF43A}" destId="{726BE7FE-BE32-48DD-8E72-995E8E7A0BA4}" srcOrd="1" destOrd="0" parTransId="{1F310141-0724-42BA-9EB6-2E9C3EC64520}" sibTransId="{79374A02-F9C0-46E5-ABA9-C05325F5CBA0}"/>
    <dgm:cxn modelId="{80BB8AE3-1631-4513-B625-A39F7AD110DB}" srcId="{3016C974-5449-4354-99FD-2DE1B5BAF43A}" destId="{E4427F9A-823D-41A0-BBEE-F140FC70CE92}" srcOrd="3" destOrd="0" parTransId="{B23C3886-A381-4159-AD00-0C920D81CABC}" sibTransId="{A4B67BA2-5219-4C6C-968F-E8594C7CCCA0}"/>
    <dgm:cxn modelId="{8496F8EF-54AB-44F5-838B-6B809F75FC16}" type="presOf" srcId="{F350D7B7-A101-4F3F-A61A-4D34D70BD3CD}" destId="{C1ADD1DC-BAB7-4E3D-9B1E-BF4D8AF64503}" srcOrd="0" destOrd="0" presId="urn:microsoft.com/office/officeart/2005/8/layout/vList2"/>
    <dgm:cxn modelId="{4F6E13FC-7386-470E-96C3-957F5B8CAF5E}" type="presOf" srcId="{E4427F9A-823D-41A0-BBEE-F140FC70CE92}" destId="{ACEA9085-EED0-422A-8788-AACCA785BF9E}" srcOrd="0" destOrd="0" presId="urn:microsoft.com/office/officeart/2005/8/layout/vList2"/>
    <dgm:cxn modelId="{604412EB-46C7-4B9F-8686-FC753AB10B32}" type="presParOf" srcId="{6713188D-6B08-469B-B4E4-E6EC0DCE7BED}" destId="{C1ADD1DC-BAB7-4E3D-9B1E-BF4D8AF64503}" srcOrd="0" destOrd="0" presId="urn:microsoft.com/office/officeart/2005/8/layout/vList2"/>
    <dgm:cxn modelId="{1B3E15AC-73B2-4EC8-8976-1107B0F5896E}" type="presParOf" srcId="{6713188D-6B08-469B-B4E4-E6EC0DCE7BED}" destId="{2F177A30-908F-4CA3-AF5C-C1D2797B3168}" srcOrd="1" destOrd="0" presId="urn:microsoft.com/office/officeart/2005/8/layout/vList2"/>
    <dgm:cxn modelId="{6F80FB19-E66B-4C36-AFFC-C6D534E2B57C}" type="presParOf" srcId="{6713188D-6B08-469B-B4E4-E6EC0DCE7BED}" destId="{06C34E62-BEDA-4E3C-9009-86979F1C5F88}" srcOrd="2" destOrd="0" presId="urn:microsoft.com/office/officeart/2005/8/layout/vList2"/>
    <dgm:cxn modelId="{977025B1-A028-4DBA-8C9F-9B2AC0BCA8D9}" type="presParOf" srcId="{6713188D-6B08-469B-B4E4-E6EC0DCE7BED}" destId="{85C676F4-F085-4C2C-9E36-622084A22FB3}" srcOrd="3" destOrd="0" presId="urn:microsoft.com/office/officeart/2005/8/layout/vList2"/>
    <dgm:cxn modelId="{BB4A5FD9-DE35-476B-8C47-9DA5EEE1053C}" type="presParOf" srcId="{6713188D-6B08-469B-B4E4-E6EC0DCE7BED}" destId="{397734E0-4560-4355-8ABF-B1EAE1F0E8FF}" srcOrd="4" destOrd="0" presId="urn:microsoft.com/office/officeart/2005/8/layout/vList2"/>
    <dgm:cxn modelId="{8032B777-5E20-4784-BAEA-519BD3BBA4E0}" type="presParOf" srcId="{6713188D-6B08-469B-B4E4-E6EC0DCE7BED}" destId="{946BAD63-1F72-48E2-852A-6FE810A2D700}" srcOrd="5" destOrd="0" presId="urn:microsoft.com/office/officeart/2005/8/layout/vList2"/>
    <dgm:cxn modelId="{07626E40-527C-4C2D-A210-B987EB94B421}" type="presParOf" srcId="{6713188D-6B08-469B-B4E4-E6EC0DCE7BED}" destId="{ACEA9085-EED0-422A-8788-AACCA785BF9E}" srcOrd="6" destOrd="0" presId="urn:microsoft.com/office/officeart/2005/8/layout/vList2"/>
    <dgm:cxn modelId="{F47A24D2-3082-465D-A7EC-783F69BEE44B}" type="presParOf" srcId="{6713188D-6B08-469B-B4E4-E6EC0DCE7BED}" destId="{728242C8-B714-4BDE-A6C1-10737E20EA61}" srcOrd="7" destOrd="0" presId="urn:microsoft.com/office/officeart/2005/8/layout/vList2"/>
    <dgm:cxn modelId="{8F830637-2724-4733-8E30-576F4BD44FD9}" type="presParOf" srcId="{6713188D-6B08-469B-B4E4-E6EC0DCE7BED}" destId="{1920483E-FCDF-43C8-8AE7-A2B76740D5A6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ADD1DC-BAB7-4E3D-9B1E-BF4D8AF64503}">
      <dsp:nvSpPr>
        <dsp:cNvPr id="0" name=""/>
        <dsp:cNvSpPr/>
      </dsp:nvSpPr>
      <dsp:spPr>
        <a:xfrm>
          <a:off x="0" y="1025"/>
          <a:ext cx="7200800" cy="87873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Yohan avec </a:t>
          </a:r>
          <a:r>
            <a:rPr lang="fr-FR" sz="2400" kern="1200" dirty="0" err="1"/>
            <a:t>Naïla</a:t>
          </a:r>
          <a:r>
            <a:rPr lang="fr-FR" sz="2400" kern="1200" dirty="0"/>
            <a:t> pour les jeunes à </a:t>
          </a:r>
          <a:r>
            <a:rPr lang="fr-FR" sz="2400" kern="1200" dirty="0" err="1"/>
            <a:t>Cassignol</a:t>
          </a:r>
          <a:endParaRPr lang="en-US" sz="2400" kern="1200" dirty="0"/>
        </a:p>
      </dsp:txBody>
      <dsp:txXfrm>
        <a:off x="42896" y="43921"/>
        <a:ext cx="7115008" cy="792941"/>
      </dsp:txXfrm>
    </dsp:sp>
    <dsp:sp modelId="{06C34E62-BEDA-4E3C-9009-86979F1C5F88}">
      <dsp:nvSpPr>
        <dsp:cNvPr id="0" name=""/>
        <dsp:cNvSpPr/>
      </dsp:nvSpPr>
      <dsp:spPr>
        <a:xfrm>
          <a:off x="0" y="893625"/>
          <a:ext cx="7200800" cy="87873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Gérald avec Corentin (stagiaire DEJEPS) pour les petits à Ginko le lundi</a:t>
          </a:r>
          <a:endParaRPr lang="en-US" sz="2400" kern="1200" dirty="0"/>
        </a:p>
      </dsp:txBody>
      <dsp:txXfrm>
        <a:off x="42896" y="936521"/>
        <a:ext cx="7115008" cy="792941"/>
      </dsp:txXfrm>
    </dsp:sp>
    <dsp:sp modelId="{397734E0-4560-4355-8ABF-B1EAE1F0E8FF}">
      <dsp:nvSpPr>
        <dsp:cNvPr id="0" name=""/>
        <dsp:cNvSpPr/>
      </dsp:nvSpPr>
      <dsp:spPr>
        <a:xfrm>
          <a:off x="0" y="1786225"/>
          <a:ext cx="7200800" cy="87873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Yohan avec Arthur/</a:t>
          </a:r>
          <a:r>
            <a:rPr lang="fr-FR" sz="2400" kern="1200" dirty="0" err="1"/>
            <a:t>Naïla</a:t>
          </a:r>
          <a:r>
            <a:rPr lang="fr-FR" sz="2400" kern="1200" dirty="0"/>
            <a:t> pour les adultes débutants à Ginko</a:t>
          </a:r>
          <a:endParaRPr lang="en-US" sz="2400" kern="1200" dirty="0"/>
        </a:p>
      </dsp:txBody>
      <dsp:txXfrm>
        <a:off x="42896" y="1829121"/>
        <a:ext cx="7115008" cy="792941"/>
      </dsp:txXfrm>
    </dsp:sp>
    <dsp:sp modelId="{ACEA9085-EED0-422A-8788-AACCA785BF9E}">
      <dsp:nvSpPr>
        <dsp:cNvPr id="0" name=""/>
        <dsp:cNvSpPr/>
      </dsp:nvSpPr>
      <dsp:spPr>
        <a:xfrm>
          <a:off x="0" y="2678824"/>
          <a:ext cx="7200800" cy="87873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Matthieu avec Arthur à Bordeaux-Lac le mercredi pour les adultes intermédiaires.</a:t>
          </a:r>
          <a:endParaRPr lang="en-US" sz="2400" kern="1200" dirty="0"/>
        </a:p>
      </dsp:txBody>
      <dsp:txXfrm>
        <a:off x="42896" y="2721720"/>
        <a:ext cx="7115008" cy="792941"/>
      </dsp:txXfrm>
    </dsp:sp>
    <dsp:sp modelId="{1920483E-FCDF-43C8-8AE7-A2B76740D5A6}">
      <dsp:nvSpPr>
        <dsp:cNvPr id="0" name=""/>
        <dsp:cNvSpPr/>
      </dsp:nvSpPr>
      <dsp:spPr>
        <a:xfrm>
          <a:off x="0" y="3571424"/>
          <a:ext cx="7200800" cy="87873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Pas de changement d’horaires ni d’entraineurs pour les créneaux</a:t>
          </a:r>
          <a:endParaRPr lang="en-US" sz="2400" kern="1200" dirty="0"/>
        </a:p>
      </dsp:txBody>
      <dsp:txXfrm>
        <a:off x="42896" y="3614320"/>
        <a:ext cx="7115008" cy="7929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C81096-9BB4-4840-BF51-5A5A36FD2251}" type="datetimeFigureOut">
              <a:rPr lang="fr-FR" smtClean="0"/>
              <a:t>19/06/2025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9A8D3A-69EF-46A6-AAB3-76FFDC90C8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7939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9A8D3A-69EF-46A6-AAB3-76FFDC90C8BB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58882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9A8D3A-69EF-46A6-AAB3-76FFDC90C8BB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20035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5265A0-1512-5939-1266-3741C9864F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D0F46B-A49E-E230-AFB7-EE9A1B7100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AF32A7F-65F4-BFFE-0645-6045C5DB88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A39C0E1-91AF-6BBF-A741-7AE5DFBB00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9A8D3A-69EF-46A6-AAB3-76FFDC90C8BB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33012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7951A5-2571-7BEB-E187-DC35C9E326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69AB27C-A7E1-4F7E-C351-1C93BB32EC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01C4327-73E6-9560-1D6C-BACE5B5C4D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0996687-1909-744C-15EF-80DE38915F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9A8D3A-69EF-46A6-AAB3-76FFDC90C8BB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2876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2CE21D-4EEC-BF97-17A2-7B730E494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1A8DCD3-2299-5655-B5C9-7E40BE145A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98FB3EA-842A-FD4D-24AA-137033B39B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C5C038-7C52-6F17-7424-EA9DC46282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9A8D3A-69EF-46A6-AAB3-76FFDC90C8BB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83444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02B8D2-AB6F-509E-1F62-F1E3C4AAD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5212A61-F6DC-B711-74B9-A6FD5495A6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345036F-D04F-A65B-1898-ABA1AB6C22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389767-CEF9-05A8-4CB8-6883F5E6A9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9A8D3A-69EF-46A6-AAB3-76FFDC90C8BB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69852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9C75D2-24B3-C8F6-43AB-D8E94EFCFA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A556252-B1EA-90DD-7E8B-AE466B1848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7A63AA6-1F4C-342D-1A60-C6777BF4B4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238250D-B624-6C38-46DC-526A1A8F6C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9A8D3A-69EF-46A6-AAB3-76FFDC90C8BB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23844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3A278F-C9DD-F152-CAC2-10895C5768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181E53C-387C-BDFC-FF88-C1922C9352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EBB8C2C-9D2E-7A45-218D-A31B71779D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954F2A9-0CB9-72E3-F438-97A2D5F8A7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9A8D3A-69EF-46A6-AAB3-76FFDC90C8BB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4105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409" y="2386744"/>
            <a:ext cx="8992771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545" y="4352544"/>
            <a:ext cx="6802498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79417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592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4239" y="937260"/>
            <a:ext cx="1298777" cy="498348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427" y="937260"/>
            <a:ext cx="6199296" cy="498348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245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91239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980" y="762000"/>
            <a:ext cx="8510420" cy="12954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792583" y="4113341"/>
            <a:ext cx="341420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792583" y="2331720"/>
            <a:ext cx="3414205" cy="15073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792583" y="4796104"/>
            <a:ext cx="3414205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89736" y="4113341"/>
            <a:ext cx="341420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89734" y="2331720"/>
            <a:ext cx="3414205" cy="1509862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88382" y="4796103"/>
            <a:ext cx="3414205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92194" y="4113341"/>
            <a:ext cx="341420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92193" y="2331722"/>
            <a:ext cx="3414205" cy="1508919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92070" y="4796101"/>
            <a:ext cx="3414205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74624-D1BD-48B8-AF60-7A7DEAAC14F0}" type="datetimeFigureOut">
              <a:rPr lang="fr-FR" smtClean="0"/>
              <a:pPr/>
              <a:t>19/06/2025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67E30-3776-4D2A-B384-E6DDB008C93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47941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80" y="274638"/>
            <a:ext cx="10974229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79" y="1535113"/>
            <a:ext cx="538761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79" y="2174875"/>
            <a:ext cx="538761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4174" y="1535113"/>
            <a:ext cx="538973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4174" y="2174875"/>
            <a:ext cx="538973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508912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577" y="4697362"/>
            <a:ext cx="1061002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92577" y="977035"/>
            <a:ext cx="10601727" cy="340697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2583" y="5516716"/>
            <a:ext cx="10608422" cy="746924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74624-D1BD-48B8-AF60-7A7DEAAC14F0}" type="datetimeFigureOut">
              <a:rPr lang="fr-FR" smtClean="0"/>
              <a:pPr/>
              <a:t>19/06/2025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67E30-3776-4D2A-B384-E6DDB008C93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5079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6382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409" y="2386744"/>
            <a:ext cx="8992771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545" y="4352465"/>
            <a:ext cx="6802498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46541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2119" y="2638044"/>
            <a:ext cx="4272327" cy="31019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9141" y="2638044"/>
            <a:ext cx="4270803" cy="31019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482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642" y="2313434"/>
            <a:ext cx="4270804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642" y="3143250"/>
            <a:ext cx="4270804" cy="259677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9142" y="3143250"/>
            <a:ext cx="4254038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9142" y="2313434"/>
            <a:ext cx="4270804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305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43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19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79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777" y="2243829"/>
            <a:ext cx="4487240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958" y="804672"/>
            <a:ext cx="4816467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713" y="3549918"/>
            <a:ext cx="3795254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777" y="6236208"/>
            <a:ext cx="5168176" cy="320040"/>
          </a:xfrm>
        </p:spPr>
        <p:txBody>
          <a:bodyPr/>
          <a:lstStyle>
            <a:lvl1pPr>
              <a:defRPr>
                <a:solidFill>
                  <a:srgbClr val="FFFFFF">
                    <a:alpha val="69804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581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1" y="0"/>
            <a:ext cx="60967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629" y="2243828"/>
            <a:ext cx="4495583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6793" y="0"/>
            <a:ext cx="6102892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713" y="3549919"/>
            <a:ext cx="3795254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90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48A87A34-81AB-432B-8DAE-1953F412C126}" type="datetimeFigureOut">
              <a:rPr lang="en-US" smtClean="0"/>
              <a:t>6/19/2025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8629" y="6236208"/>
            <a:ext cx="5104394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59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427" y="964692"/>
            <a:ext cx="7730735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427" y="2638045"/>
            <a:ext cx="7730735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2448" y="6238816"/>
            <a:ext cx="2754105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6/19/2025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409" y="6236208"/>
            <a:ext cx="5901958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60323" y="6217920"/>
            <a:ext cx="365808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138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373507306" r:id="rId1"/>
    <p:sldLayoutId id="2373507307" r:id="rId2"/>
    <p:sldLayoutId id="2373507308" r:id="rId3"/>
    <p:sldLayoutId id="2373507309" r:id="rId4"/>
    <p:sldLayoutId id="2373507310" r:id="rId5"/>
    <p:sldLayoutId id="2373507311" r:id="rId6"/>
    <p:sldLayoutId id="2373507312" r:id="rId7"/>
    <p:sldLayoutId id="2373507313" r:id="rId8"/>
    <p:sldLayoutId id="2373507314" r:id="rId9"/>
    <p:sldLayoutId id="2373507315" r:id="rId10"/>
    <p:sldLayoutId id="2373507316" r:id="rId11"/>
    <p:sldLayoutId id="2373507317" r:id="rId12"/>
    <p:sldLayoutId id="2373507318" r:id="rId13"/>
    <p:sldLayoutId id="2373507319" r:id="rId14"/>
    <p:sldLayoutId id="2373507320" r:id="rId15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snimnews.com/en/news/2023/07/26/2931522/three-iranian-badminton-referees-to-officiate-at-paris-olympics-paralympics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.xml"/><Relationship Id="rId3" Type="http://schemas.openxmlformats.org/officeDocument/2006/relationships/image" Target="../media/image15.jp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9.jpeg"/><Relationship Id="rId4" Type="http://schemas.openxmlformats.org/officeDocument/2006/relationships/chart" Target="../charts/char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7" Type="http://schemas.openxmlformats.org/officeDocument/2006/relationships/image" Target="../media/image6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3" Type="http://schemas.openxmlformats.org/officeDocument/2006/relationships/hyperlink" Target="https://www.tasnimnews.com/en/news/2023/07/26/2931522/three-iranian-badminton-referees-to-officiate-at-paris-olympics-paralympics" TargetMode="External"/><Relationship Id="rId7" Type="http://schemas.openxmlformats.org/officeDocument/2006/relationships/image" Target="../media/image28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jpeg"/><Relationship Id="rId11" Type="http://schemas.openxmlformats.org/officeDocument/2006/relationships/image" Target="../media/image32.jpg"/><Relationship Id="rId5" Type="http://schemas.openxmlformats.org/officeDocument/2006/relationships/image" Target="../media/image26.jpg"/><Relationship Id="rId10" Type="http://schemas.openxmlformats.org/officeDocument/2006/relationships/image" Target="../media/image31.jpg"/><Relationship Id="rId4" Type="http://schemas.openxmlformats.org/officeDocument/2006/relationships/image" Target="../media/image25.jpg"/><Relationship Id="rId9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snimnews.com/en/news/2023/07/26/2931522/three-iranian-badminton-referees-to-officiate-at-paris-olympics-paralympics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snimnews.com/en/news/2023/07/26/2931522/three-iranian-badminton-referees-to-officiate-at-paris-olympics-paralympics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snimnews.com/en/news/2023/07/26/2931522/three-iranian-badminton-referees-to-officiate-at-paris-olympics-paralympics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snimnews.com/en/news/2023/07/26/2931522/three-iranian-badminton-referees-to-officiate-at-paris-olympics-paralympics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snimnews.com/en/news/2023/07/26/2931522/three-iranian-badminton-referees-to-officiate-at-paris-olympics-paralympics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9.jpg"/><Relationship Id="rId4" Type="http://schemas.openxmlformats.org/officeDocument/2006/relationships/hyperlink" Target="https://www.tasnimnews.com/en/news/2023/07/26/2931522/three-iranian-badminton-referees-to-officiate-at-paris-olympics-paralympics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0.jpg"/><Relationship Id="rId4" Type="http://schemas.openxmlformats.org/officeDocument/2006/relationships/hyperlink" Target="https://www.tasnimnews.com/en/news/2023/07/26/2931522/three-iranian-badminton-referees-to-officiate-at-paris-olympics-paralympics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1.jpg"/><Relationship Id="rId4" Type="http://schemas.openxmlformats.org/officeDocument/2006/relationships/hyperlink" Target="https://www.tasnimnews.com/en/news/2023/07/26/2931522/three-iranian-badminton-referees-to-officiate-at-paris-olympics-paralympics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2.jpg"/><Relationship Id="rId4" Type="http://schemas.openxmlformats.org/officeDocument/2006/relationships/hyperlink" Target="https://www.tasnimnews.com/en/news/2023/07/26/2931522/three-iranian-badminton-referees-to-officiate-at-paris-olympics-paralympics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3.jpg"/><Relationship Id="rId4" Type="http://schemas.openxmlformats.org/officeDocument/2006/relationships/hyperlink" Target="https://www.tasnimnews.com/en/news/2023/07/26/2931522/three-iranian-badminton-referees-to-officiate-at-paris-olympics-paralympics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4.jpg"/><Relationship Id="rId4" Type="http://schemas.openxmlformats.org/officeDocument/2006/relationships/hyperlink" Target="https://www.tasnimnews.com/en/news/2023/07/26/2931522/three-iranian-badminton-referees-to-officiate-at-paris-olympics-paralympics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5.jpg"/><Relationship Id="rId4" Type="http://schemas.openxmlformats.org/officeDocument/2006/relationships/hyperlink" Target="https://www.tasnimnews.com/en/news/2023/07/26/2931522/three-iranian-badminton-referees-to-officiate-at-paris-olympics-paralympics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0.png"/><Relationship Id="rId5" Type="http://schemas.openxmlformats.org/officeDocument/2006/relationships/image" Target="../media/image49.jpeg"/><Relationship Id="rId4" Type="http://schemas.openxmlformats.org/officeDocument/2006/relationships/image" Target="../media/image4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snimnews.com/en/news/2023/07/26/2931522/three-iranian-badminton-referees-to-officiate-at-paris-olympics-paralympics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snimnews.com/en/news/2023/07/26/2931522/three-iranian-badminton-referees-to-officiate-at-paris-olympics-paralympics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4.jpeg"/><Relationship Id="rId5" Type="http://schemas.openxmlformats.org/officeDocument/2006/relationships/image" Target="../media/image63.jpg"/><Relationship Id="rId4" Type="http://schemas.openxmlformats.org/officeDocument/2006/relationships/image" Target="../media/image6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7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13" Type="http://schemas.openxmlformats.org/officeDocument/2006/relationships/image" Target="../media/image79.png"/><Relationship Id="rId3" Type="http://schemas.openxmlformats.org/officeDocument/2006/relationships/image" Target="../media/image69.jpeg"/><Relationship Id="rId7" Type="http://schemas.openxmlformats.org/officeDocument/2006/relationships/image" Target="../media/image73.jpg"/><Relationship Id="rId12" Type="http://schemas.openxmlformats.org/officeDocument/2006/relationships/image" Target="../media/image7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jpg"/><Relationship Id="rId11" Type="http://schemas.openxmlformats.org/officeDocument/2006/relationships/image" Target="../media/image77.png"/><Relationship Id="rId5" Type="http://schemas.openxmlformats.org/officeDocument/2006/relationships/image" Target="../media/image71.jpg"/><Relationship Id="rId10" Type="http://schemas.openxmlformats.org/officeDocument/2006/relationships/image" Target="../media/image76.JPG"/><Relationship Id="rId4" Type="http://schemas.openxmlformats.org/officeDocument/2006/relationships/image" Target="../media/image70.jpg"/><Relationship Id="rId9" Type="http://schemas.openxmlformats.org/officeDocument/2006/relationships/image" Target="../media/image75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snimnews.com/en/news/2023/07/26/2931522/three-iranian-badminton-referees-to-officiate-at-paris-olympics-paralympics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82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89.jpeg"/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8.jpeg"/><Relationship Id="rId5" Type="http://schemas.openxmlformats.org/officeDocument/2006/relationships/image" Target="../media/image87.jpeg"/><Relationship Id="rId4" Type="http://schemas.openxmlformats.org/officeDocument/2006/relationships/image" Target="../media/image86.jp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8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snimnews.com/en/news/2023/07/26/2931522/three-iranian-badminton-referees-to-officiate-at-paris-olympics-paralympics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83CD0B-4152-ACBC-FBBD-8ED97AFD9423}"/>
            </a:ext>
          </a:extLst>
        </p:cNvPr>
        <p:cNvGrpSpPr/>
        <p:nvPr/>
      </p:nvGrpSpPr>
      <p:grpSpPr>
        <a:xfrm>
          <a:off x="5143500" y="6286500"/>
          <a:ext cx="7048500" cy="6667500"/>
          <a:chOff x="5143500" y="6286500"/>
          <a:chExt cx="7048500" cy="666750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1B8A539-99F8-F120-8175-D2FB57EDF347}"/>
              </a:ext>
            </a:extLst>
          </p:cNvPr>
          <p:cNvSpPr/>
          <p:nvPr/>
        </p:nvSpPr>
        <p:spPr>
          <a:xfrm>
            <a:off x="2403988" y="548680"/>
            <a:ext cx="73856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Assemblée Plénière 2025</a:t>
            </a:r>
          </a:p>
        </p:txBody>
      </p:sp>
      <p:pic>
        <p:nvPicPr>
          <p:cNvPr id="4" name="Image 3" descr="Une image contenant texte, Police, Graphique, graphisme&#10;&#10;Le contenu généré par l’IA peut être incorrect.">
            <a:extLst>
              <a:ext uri="{FF2B5EF4-FFF2-40B4-BE49-F238E27FC236}">
                <a16:creationId xmlns:a16="http://schemas.microsoft.com/office/drawing/2014/main" id="{E549E756-4AA7-7A5E-2658-3527788AEE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344" y="2276872"/>
            <a:ext cx="4822899" cy="2016224"/>
          </a:xfrm>
          <a:prstGeom prst="rect">
            <a:avLst/>
          </a:prstGeom>
        </p:spPr>
      </p:pic>
      <p:pic>
        <p:nvPicPr>
          <p:cNvPr id="6" name="Image 5" descr="Une image contenant Police, Graphique, logo, clipart&#10;&#10;Le contenu généré par l’IA peut être incorrect.">
            <a:extLst>
              <a:ext uri="{FF2B5EF4-FFF2-40B4-BE49-F238E27FC236}">
                <a16:creationId xmlns:a16="http://schemas.microsoft.com/office/drawing/2014/main" id="{D3E3637B-7E08-B61C-4C51-D07B1D3B76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709" y="4645296"/>
            <a:ext cx="2274169" cy="167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7578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9000"/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12000" b="-1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258C75-BB40-2757-2A0A-C989ACD72F40}"/>
            </a:ext>
          </a:extLst>
        </p:cNvPr>
        <p:cNvGrpSpPr/>
        <p:nvPr/>
      </p:nvGrpSpPr>
      <p:grpSpPr>
        <a:xfrm>
          <a:off x="5143500" y="6286500"/>
          <a:ext cx="7048500" cy="6667500"/>
          <a:chOff x="5143500" y="6286500"/>
          <a:chExt cx="7048500" cy="666750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3194A34-C126-5548-2AD9-1518606651FF}"/>
              </a:ext>
            </a:extLst>
          </p:cNvPr>
          <p:cNvSpPr txBox="1">
            <a:spLocks noChangeArrowheads="1"/>
          </p:cNvSpPr>
          <p:nvPr/>
        </p:nvSpPr>
        <p:spPr>
          <a:xfrm>
            <a:off x="120130" y="603830"/>
            <a:ext cx="11449272" cy="936104"/>
          </a:xfrm>
          <a:prstGeom prst="rect">
            <a:avLst/>
          </a:prstGeom>
        </p:spPr>
        <p:txBody>
          <a:bodyPr/>
          <a:lstStyle>
            <a:lvl1pPr algn="ctr">
              <a:defRPr sz="4400" kern="1200">
                <a:solidFill>
                  <a:schemeClr val="lt1"/>
                </a:solidFill>
              </a:defRPr>
            </a:lvl1pPr>
            <a:extLst/>
          </a:lstStyle>
          <a:p>
            <a:r>
              <a:rPr lang="en-US" sz="3200" b="1" dirty="0" err="1">
                <a:solidFill>
                  <a:schemeClr val="tx1"/>
                </a:solidFill>
                <a:latin typeface="Franklin Gothic Demi" panose="020B0703020102020204" pitchFamily="34" charset="0"/>
              </a:rPr>
              <a:t>L’augmentation</a:t>
            </a:r>
            <a:r>
              <a:rPr lang="en-US" sz="3200" b="1" dirty="0">
                <a:solidFill>
                  <a:schemeClr val="tx1"/>
                </a:solidFill>
                <a:latin typeface="Franklin Gothic Demi" panose="020B0703020102020204" pitchFamily="34" charset="0"/>
              </a:rPr>
              <a:t> du </a:t>
            </a:r>
            <a:r>
              <a:rPr lang="en-US" sz="3200" b="1" dirty="0" err="1">
                <a:solidFill>
                  <a:schemeClr val="tx1"/>
                </a:solidFill>
                <a:latin typeface="Franklin Gothic Demi" panose="020B0703020102020204" pitchFamily="34" charset="0"/>
              </a:rPr>
              <a:t>nombre</a:t>
            </a:r>
            <a:r>
              <a:rPr lang="en-US" sz="3200" b="1" dirty="0">
                <a:solidFill>
                  <a:schemeClr val="tx1"/>
                </a:solidFill>
                <a:latin typeface="Franklin Gothic Demi" panose="020B0703020102020204" pitchFamily="34" charset="0"/>
              </a:rPr>
              <a:t> de </a:t>
            </a:r>
            <a:r>
              <a:rPr lang="en-US" sz="3200" b="1" dirty="0" err="1">
                <a:solidFill>
                  <a:schemeClr val="tx1"/>
                </a:solidFill>
                <a:latin typeface="Franklin Gothic Demi" panose="020B0703020102020204" pitchFamily="34" charset="0"/>
              </a:rPr>
              <a:t>licenciés</a:t>
            </a:r>
            <a:endParaRPr lang="en-US" sz="3200" b="1" dirty="0">
              <a:solidFill>
                <a:schemeClr val="tx1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40D0AB7-022A-4461-6B4B-66661970829D}"/>
              </a:ext>
            </a:extLst>
          </p:cNvPr>
          <p:cNvSpPr txBox="1">
            <a:spLocks noChangeArrowheads="1"/>
          </p:cNvSpPr>
          <p:nvPr/>
        </p:nvSpPr>
        <p:spPr>
          <a:xfrm>
            <a:off x="2000469" y="1700808"/>
            <a:ext cx="3371750" cy="1512168"/>
          </a:xfrm>
          <a:prstGeom prst="rect">
            <a:avLst/>
          </a:prstGeom>
        </p:spPr>
        <p:txBody>
          <a:bodyPr/>
          <a:lstStyle>
            <a:lvl1pPr indent="-324900" algn="ctr">
              <a:defRPr sz="3200" kern="1200">
                <a:solidFill>
                  <a:schemeClr val="tx1"/>
                </a:solidFill>
              </a:defRPr>
            </a:lvl1pPr>
            <a:extLst/>
          </a:lstStyle>
          <a:p>
            <a:pPr indent="0" algn="l"/>
            <a:endParaRPr lang="en-US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6AD2588-C99A-CD02-E13E-AE1794D366C1}"/>
              </a:ext>
            </a:extLst>
          </p:cNvPr>
          <p:cNvSpPr txBox="1"/>
          <p:nvPr/>
        </p:nvSpPr>
        <p:spPr>
          <a:xfrm>
            <a:off x="1272258" y="1536174"/>
            <a:ext cx="1015312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altLang="ko-KR" sz="2400" dirty="0">
                <a:latin typeface="Franklin Gothic Demi" panose="020B0703020102020204" pitchFamily="34" charset="0"/>
              </a:rPr>
              <a:t>10 équipes </a:t>
            </a:r>
            <a:r>
              <a:rPr lang="en-US" altLang="ko-KR" sz="2400" dirty="0" err="1">
                <a:latin typeface="Franklin Gothic Demi" panose="020B0703020102020204" pitchFamily="34" charset="0"/>
              </a:rPr>
              <a:t>d’interclubs</a:t>
            </a:r>
            <a:endParaRPr lang="en-US" altLang="ko-KR" sz="2400" dirty="0">
              <a:latin typeface="Franklin Gothic Demi" panose="020B0703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altLang="ko-KR" sz="2400" dirty="0">
                <a:latin typeface="Franklin Gothic Demi" panose="020B0703020102020204" pitchFamily="34" charset="0"/>
              </a:rPr>
              <a:t>3 tournois clubs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altLang="ko-KR" sz="2400" dirty="0">
                <a:latin typeface="Franklin Gothic Demi" panose="020B0703020102020204" pitchFamily="34" charset="0"/>
              </a:rPr>
              <a:t>3 </a:t>
            </a:r>
            <a:r>
              <a:rPr lang="en-US" altLang="ko-KR" sz="2400" dirty="0" err="1">
                <a:latin typeface="Franklin Gothic Demi" panose="020B0703020102020204" pitchFamily="34" charset="0"/>
              </a:rPr>
              <a:t>compétitions</a:t>
            </a:r>
            <a:r>
              <a:rPr lang="en-US" altLang="ko-KR" sz="2400" dirty="0">
                <a:latin typeface="Franklin Gothic Demi" panose="020B0703020102020204" pitchFamily="34" charset="0"/>
              </a:rPr>
              <a:t> COGIBAD (TDJ, Champ. de Gironde </a:t>
            </a:r>
            <a:r>
              <a:rPr lang="en-US" altLang="ko-KR" sz="2400" dirty="0" err="1">
                <a:latin typeface="Franklin Gothic Demi" panose="020B0703020102020204" pitchFamily="34" charset="0"/>
              </a:rPr>
              <a:t>vétérans</a:t>
            </a:r>
            <a:r>
              <a:rPr lang="en-US" altLang="ko-KR" sz="2400" dirty="0">
                <a:latin typeface="Franklin Gothic Demi" panose="020B0703020102020204" pitchFamily="34" charset="0"/>
              </a:rPr>
              <a:t>, Plumes)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altLang="ko-KR" sz="2400" dirty="0">
                <a:latin typeface="Franklin Gothic Demi" panose="020B0703020102020204" pitchFamily="34" charset="0"/>
              </a:rPr>
              <a:t>1 </a:t>
            </a:r>
            <a:r>
              <a:rPr lang="en-US" altLang="ko-KR" sz="2400" dirty="0" err="1">
                <a:latin typeface="Franklin Gothic Demi" panose="020B0703020102020204" pitchFamily="34" charset="0"/>
              </a:rPr>
              <a:t>journée</a:t>
            </a:r>
            <a:r>
              <a:rPr lang="en-US" altLang="ko-KR" sz="2400" dirty="0">
                <a:latin typeface="Franklin Gothic Demi" panose="020B0703020102020204" pitchFamily="34" charset="0"/>
              </a:rPr>
              <a:t> de R3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altLang="ko-KR" sz="2400" dirty="0">
                <a:latin typeface="Franklin Gothic Demi" panose="020B0703020102020204" pitchFamily="34" charset="0"/>
              </a:rPr>
              <a:t>5 </a:t>
            </a:r>
            <a:r>
              <a:rPr lang="en-US" altLang="ko-KR" sz="2400" dirty="0" err="1">
                <a:latin typeface="Franklin Gothic Demi" panose="020B0703020102020204" pitchFamily="34" charset="0"/>
              </a:rPr>
              <a:t>journées</a:t>
            </a:r>
            <a:r>
              <a:rPr lang="en-US" altLang="ko-KR" sz="2400" dirty="0">
                <a:latin typeface="Franklin Gothic Demi" panose="020B0703020102020204" pitchFamily="34" charset="0"/>
              </a:rPr>
              <a:t> d’ICN2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altLang="ko-KR" sz="2400" dirty="0">
                <a:latin typeface="Franklin Gothic Demi" panose="020B0703020102020204" pitchFamily="34" charset="0"/>
              </a:rPr>
              <a:t>3 soirées internes</a:t>
            </a:r>
          </a:p>
          <a:p>
            <a:endParaRPr lang="en-US" altLang="ko-KR" sz="2400" dirty="0">
              <a:latin typeface="Franklin Gothic Demi" panose="020B0703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ko-KR" sz="2400" dirty="0">
                <a:latin typeface="Franklin Gothic Demi" panose="020B0703020102020204" pitchFamily="34" charset="0"/>
              </a:rPr>
              <a:t>Un budget qui </a:t>
            </a:r>
            <a:r>
              <a:rPr lang="en-US" altLang="ko-KR" sz="2400" dirty="0" err="1">
                <a:latin typeface="Franklin Gothic Demi" panose="020B0703020102020204" pitchFamily="34" charset="0"/>
              </a:rPr>
              <a:t>augmente</a:t>
            </a:r>
            <a:r>
              <a:rPr lang="en-US" altLang="ko-KR" sz="2400" dirty="0">
                <a:latin typeface="Franklin Gothic Demi" panose="020B0703020102020204" pitchFamily="34" charset="0"/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ko-KR" sz="2400" dirty="0">
                <a:latin typeface="Franklin Gothic Demi" panose="020B0703020102020204" pitchFamily="34" charset="0"/>
              </a:rPr>
              <a:t>Charge de travail qui </a:t>
            </a:r>
            <a:r>
              <a:rPr lang="en-US" altLang="ko-KR" sz="2400" dirty="0" err="1">
                <a:latin typeface="Franklin Gothic Demi" panose="020B0703020102020204" pitchFamily="34" charset="0"/>
              </a:rPr>
              <a:t>augmente</a:t>
            </a:r>
            <a:endParaRPr lang="en-US" altLang="ko-KR" sz="2400" dirty="0">
              <a:latin typeface="Franklin Gothic Demi" panose="020B0703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ko-KR" sz="2400" dirty="0">
                <a:latin typeface="Franklin Gothic Demi" panose="020B0703020102020204" pitchFamily="34" charset="0"/>
              </a:rPr>
              <a:t>Des </a:t>
            </a:r>
            <a:r>
              <a:rPr lang="en-US" altLang="ko-KR" sz="2400" dirty="0" err="1">
                <a:latin typeface="Franklin Gothic Demi" panose="020B0703020102020204" pitchFamily="34" charset="0"/>
              </a:rPr>
              <a:t>licenciés</a:t>
            </a:r>
            <a:r>
              <a:rPr lang="en-US" altLang="ko-KR" sz="2400" dirty="0">
                <a:latin typeface="Franklin Gothic Demi" panose="020B0703020102020204" pitchFamily="34" charset="0"/>
              </a:rPr>
              <a:t> </a:t>
            </a:r>
            <a:r>
              <a:rPr lang="en-US" altLang="ko-KR" sz="2400" dirty="0" err="1">
                <a:latin typeface="Franklin Gothic Demi" panose="020B0703020102020204" pitchFamily="34" charset="0"/>
              </a:rPr>
              <a:t>satisfaits</a:t>
            </a:r>
            <a:r>
              <a:rPr lang="en-US" altLang="ko-KR" sz="2400" dirty="0">
                <a:latin typeface="Franklin Gothic Demi" panose="020B0703020102020204" pitchFamily="34" charset="0"/>
              </a:rPr>
              <a:t>, source de motivation pour les </a:t>
            </a:r>
            <a:r>
              <a:rPr lang="en-US" altLang="ko-KR" sz="2400" dirty="0" err="1">
                <a:latin typeface="Franklin Gothic Demi" panose="020B0703020102020204" pitchFamily="34" charset="0"/>
              </a:rPr>
              <a:t>bénévoles</a:t>
            </a:r>
            <a:endParaRPr lang="en-US" altLang="ko-KR" sz="1800" dirty="0">
              <a:latin typeface="Franklin Gothic Demi" panose="020B07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4716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2FAA93-932A-6139-1007-7E348F21B69B}"/>
            </a:ext>
          </a:extLst>
        </p:cNvPr>
        <p:cNvGrpSpPr/>
        <p:nvPr/>
      </p:nvGrpSpPr>
      <p:grpSpPr>
        <a:xfrm>
          <a:off x="5143500" y="6286500"/>
          <a:ext cx="7048500" cy="6667500"/>
          <a:chOff x="5143500" y="6286500"/>
          <a:chExt cx="7048500" cy="666750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96540A-FE5F-2DD6-3F4E-95E2473CBAEF}"/>
              </a:ext>
            </a:extLst>
          </p:cNvPr>
          <p:cNvSpPr/>
          <p:nvPr/>
        </p:nvSpPr>
        <p:spPr>
          <a:xfrm>
            <a:off x="4037066" y="548680"/>
            <a:ext cx="41194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Bilan sportif</a:t>
            </a:r>
          </a:p>
        </p:txBody>
      </p:sp>
      <p:pic>
        <p:nvPicPr>
          <p:cNvPr id="4" name="Image 3" descr="Une image contenant texte, Police, Graphique, graphisme&#10;&#10;Le contenu généré par l’IA peut être incorrect.">
            <a:extLst>
              <a:ext uri="{FF2B5EF4-FFF2-40B4-BE49-F238E27FC236}">
                <a16:creationId xmlns:a16="http://schemas.microsoft.com/office/drawing/2014/main" id="{0870CCBD-8FC8-09FF-8861-71E8747AF4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5104" y="6097046"/>
            <a:ext cx="1763378" cy="737184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AA225AB-3324-1322-6443-4EE1BFCAA4FB}"/>
              </a:ext>
            </a:extLst>
          </p:cNvPr>
          <p:cNvSpPr txBox="1"/>
          <p:nvPr/>
        </p:nvSpPr>
        <p:spPr>
          <a:xfrm>
            <a:off x="5088682" y="256490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7F146F-BC89-EE42-9BE9-17FFB431B13F}"/>
              </a:ext>
            </a:extLst>
          </p:cNvPr>
          <p:cNvSpPr/>
          <p:nvPr/>
        </p:nvSpPr>
        <p:spPr>
          <a:xfrm>
            <a:off x="4440610" y="2532420"/>
            <a:ext cx="374814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fr-FR" sz="4800" i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Côté jeunes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fr-FR" sz="4800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Côté adultes</a:t>
            </a:r>
            <a:endParaRPr lang="fr-FR" sz="4800" i="1" dirty="0"/>
          </a:p>
        </p:txBody>
      </p:sp>
    </p:spTree>
    <p:extLst>
      <p:ext uri="{BB962C8B-B14F-4D97-AF65-F5344CB8AC3E}">
        <p14:creationId xmlns:p14="http://schemas.microsoft.com/office/powerpoint/2010/main" val="17688930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3"/>
          <p:cNvSpPr>
            <a:spLocks noGrp="1" noChangeArrowheads="1"/>
          </p:cNvSpPr>
          <p:nvPr>
            <p:ph sz="half" idx="2"/>
          </p:nvPr>
        </p:nvSpPr>
        <p:spPr>
          <a:xfrm>
            <a:off x="739759" y="1813340"/>
            <a:ext cx="5120412" cy="2736304"/>
          </a:xfrm>
          <a:solidFill>
            <a:schemeClr val="bg1"/>
          </a:solidFill>
        </p:spPr>
        <p:txBody>
          <a:bodyPr wrap="square" anchor="t">
            <a:normAutofit/>
          </a:bodyPr>
          <a:lstStyle/>
          <a:p>
            <a:r>
              <a:rPr lang="en-US" altLang="ko-KR" dirty="0">
                <a:latin typeface="Candara" panose="020E0502030303020204" pitchFamily="34" charset="0"/>
              </a:rPr>
              <a:t>74 jeunes </a:t>
            </a:r>
            <a:r>
              <a:rPr lang="en-US" altLang="ko-KR" dirty="0" err="1">
                <a:latin typeface="Candara" panose="020E0502030303020204" pitchFamily="34" charset="0"/>
              </a:rPr>
              <a:t>inscrits</a:t>
            </a:r>
            <a:r>
              <a:rPr lang="en-US" altLang="ko-KR" dirty="0">
                <a:latin typeface="Candara" panose="020E0502030303020204" pitchFamily="34" charset="0"/>
              </a:rPr>
              <a:t> (+2 par rapport à 2023-24).</a:t>
            </a:r>
          </a:p>
          <a:p>
            <a:r>
              <a:rPr lang="en-US" altLang="ko-KR" dirty="0">
                <a:latin typeface="Candara" panose="020E0502030303020204" pitchFamily="34" charset="0"/>
              </a:rPr>
              <a:t>Ecole de badminton </a:t>
            </a:r>
            <a:r>
              <a:rPr lang="en-US" altLang="ko-KR" dirty="0" err="1">
                <a:latin typeface="Candara" panose="020E0502030303020204" pitchFamily="34" charset="0"/>
              </a:rPr>
              <a:t>labellisée</a:t>
            </a:r>
            <a:r>
              <a:rPr lang="en-US" altLang="ko-KR" dirty="0">
                <a:latin typeface="Candara" panose="020E0502030303020204" pitchFamily="34" charset="0"/>
              </a:rPr>
              <a:t> ***</a:t>
            </a:r>
          </a:p>
          <a:p>
            <a:r>
              <a:rPr lang="en-US" altLang="ko-KR" dirty="0">
                <a:latin typeface="Candara" panose="020E0502030303020204" pitchFamily="34" charset="0"/>
              </a:rPr>
              <a:t>Passage des plumes pour </a:t>
            </a:r>
            <a:r>
              <a:rPr lang="en-US" altLang="ko-KR" dirty="0" err="1">
                <a:latin typeface="Candara" panose="020E0502030303020204" pitchFamily="34" charset="0"/>
              </a:rPr>
              <a:t>valoriser</a:t>
            </a:r>
            <a:r>
              <a:rPr lang="en-US" altLang="ko-KR" dirty="0">
                <a:latin typeface="Candara" panose="020E0502030303020204" pitchFamily="34" charset="0"/>
              </a:rPr>
              <a:t> les </a:t>
            </a:r>
            <a:r>
              <a:rPr lang="en-US" altLang="ko-KR" dirty="0" err="1">
                <a:latin typeface="Candara" panose="020E0502030303020204" pitchFamily="34" charset="0"/>
              </a:rPr>
              <a:t>compétences</a:t>
            </a:r>
            <a:r>
              <a:rPr lang="en-US" altLang="ko-KR" dirty="0">
                <a:latin typeface="Candara" panose="020E0502030303020204" pitchFamily="34" charset="0"/>
              </a:rPr>
              <a:t> </a:t>
            </a:r>
            <a:r>
              <a:rPr lang="en-US" altLang="ko-KR" dirty="0" err="1">
                <a:latin typeface="Candara" panose="020E0502030303020204" pitchFamily="34" charset="0"/>
              </a:rPr>
              <a:t>acquises</a:t>
            </a:r>
            <a:r>
              <a:rPr lang="en-US" altLang="ko-KR" dirty="0">
                <a:latin typeface="Candara" panose="020E0502030303020204" pitchFamily="34" charset="0"/>
              </a:rPr>
              <a:t> tout au long de la </a:t>
            </a:r>
            <a:r>
              <a:rPr lang="en-US" altLang="ko-KR" dirty="0" err="1">
                <a:latin typeface="Candara" panose="020E0502030303020204" pitchFamily="34" charset="0"/>
              </a:rPr>
              <a:t>saison</a:t>
            </a:r>
            <a:endParaRPr lang="en-US" altLang="ko-KR" dirty="0">
              <a:latin typeface="Candara" panose="020E0502030303020204" pitchFamily="34" charset="0"/>
            </a:endParaRPr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739758" y="223543"/>
            <a:ext cx="7949323" cy="1001365"/>
          </a:xfrm>
        </p:spPr>
        <p:txBody>
          <a:bodyPr wrap="square" anchor="ctr">
            <a:normAutofit fontScale="90000"/>
          </a:bodyPr>
          <a:lstStyle/>
          <a:p>
            <a:r>
              <a:rPr lang="en-US" altLang="ko-KR" dirty="0"/>
              <a:t>Une école de jeunes qui se </a:t>
            </a:r>
            <a:r>
              <a:rPr lang="en-US" altLang="ko-KR" dirty="0" err="1"/>
              <a:t>développe</a:t>
            </a:r>
            <a:endParaRPr lang="uk-UA" dirty="0"/>
          </a:p>
        </p:txBody>
      </p:sp>
      <p:pic>
        <p:nvPicPr>
          <p:cNvPr id="5" name="Image 4" descr="Une image contenant texte, logo, Police, Graphique&#10;&#10;Description générée automatiquement">
            <a:extLst>
              <a:ext uri="{FF2B5EF4-FFF2-40B4-BE49-F238E27FC236}">
                <a16:creationId xmlns:a16="http://schemas.microsoft.com/office/drawing/2014/main" id="{F91E0191-88D0-EA4F-C183-5049925DA21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20" b="19424"/>
          <a:stretch/>
        </p:blipFill>
        <p:spPr>
          <a:xfrm>
            <a:off x="9208542" y="138500"/>
            <a:ext cx="1371791" cy="135416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024D153-A5BF-AC4F-27D0-30ACB57259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76314" y="4725144"/>
            <a:ext cx="1490736" cy="156240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20D6572-FCB8-6030-2DB7-483C25731B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40899" y="4725144"/>
            <a:ext cx="1347331" cy="1622159"/>
          </a:xfrm>
          <a:prstGeom prst="rect">
            <a:avLst/>
          </a:prstGeom>
        </p:spPr>
      </p:pic>
      <p:pic>
        <p:nvPicPr>
          <p:cNvPr id="11" name="Image 10" descr="Une image contenant texte, Graphique, Police, graphisme&#10;&#10;Description générée automatiquement">
            <a:extLst>
              <a:ext uri="{FF2B5EF4-FFF2-40B4-BE49-F238E27FC236}">
                <a16:creationId xmlns:a16="http://schemas.microsoft.com/office/drawing/2014/main" id="{4C0E75D0-46F2-37CF-4C52-0B2C4C7B615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7114" y="210410"/>
            <a:ext cx="1345729" cy="562585"/>
          </a:xfrm>
          <a:prstGeom prst="rect">
            <a:avLst/>
          </a:prstGeom>
          <a:solidFill>
            <a:schemeClr val="bg1"/>
          </a:solidFill>
        </p:spPr>
      </p:pic>
      <p:grpSp>
        <p:nvGrpSpPr>
          <p:cNvPr id="14" name="Groupe 13">
            <a:extLst>
              <a:ext uri="{FF2B5EF4-FFF2-40B4-BE49-F238E27FC236}">
                <a16:creationId xmlns:a16="http://schemas.microsoft.com/office/drawing/2014/main" id="{4C542770-4A1E-FFA4-1138-06AC06D901EF}"/>
              </a:ext>
            </a:extLst>
          </p:cNvPr>
          <p:cNvGrpSpPr/>
          <p:nvPr/>
        </p:nvGrpSpPr>
        <p:grpSpPr>
          <a:xfrm>
            <a:off x="6364226" y="1628800"/>
            <a:ext cx="5688632" cy="3564253"/>
            <a:chOff x="6364226" y="1876308"/>
            <a:chExt cx="5688632" cy="3564253"/>
          </a:xfrm>
        </p:grpSpPr>
        <p:graphicFrame>
          <p:nvGraphicFramePr>
            <p:cNvPr id="2" name="Graphique 1">
              <a:extLst>
                <a:ext uri="{FF2B5EF4-FFF2-40B4-BE49-F238E27FC236}">
                  <a16:creationId xmlns:a16="http://schemas.microsoft.com/office/drawing/2014/main" id="{8DEE9867-B8E0-37A5-BA6F-0A072AA94491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780341657"/>
                </p:ext>
              </p:extLst>
            </p:nvPr>
          </p:nvGraphicFramePr>
          <p:xfrm>
            <a:off x="6364226" y="1876308"/>
            <a:ext cx="5688632" cy="356425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AAF578F5-11C4-AF1F-6939-A136B08651BC}"/>
                </a:ext>
              </a:extLst>
            </p:cNvPr>
            <p:cNvCxnSpPr>
              <a:cxnSpLocks/>
            </p:cNvCxnSpPr>
            <p:nvPr/>
          </p:nvCxnSpPr>
          <p:spPr>
            <a:xfrm>
              <a:off x="8329042" y="2924944"/>
              <a:ext cx="0" cy="504056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Connecteur droit avec flèche 8">
              <a:extLst>
                <a:ext uri="{FF2B5EF4-FFF2-40B4-BE49-F238E27FC236}">
                  <a16:creationId xmlns:a16="http://schemas.microsoft.com/office/drawing/2014/main" id="{71D788B5-A4D9-3F24-6F69-1E98C8433D45}"/>
                </a:ext>
              </a:extLst>
            </p:cNvPr>
            <p:cNvCxnSpPr>
              <a:cxnSpLocks/>
            </p:cNvCxnSpPr>
            <p:nvPr/>
          </p:nvCxnSpPr>
          <p:spPr>
            <a:xfrm>
              <a:off x="9337154" y="2924944"/>
              <a:ext cx="0" cy="504056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62D198C6-4FEF-BE75-E9C8-9F1286E46975}"/>
                </a:ext>
              </a:extLst>
            </p:cNvPr>
            <p:cNvSpPr txBox="1"/>
            <p:nvPr/>
          </p:nvSpPr>
          <p:spPr>
            <a:xfrm>
              <a:off x="7688538" y="2488671"/>
              <a:ext cx="12601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/>
                <a:t>Arrêt des classes sportives</a:t>
              </a: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651C141F-CF89-DF72-350C-3489DBE64D94}"/>
                </a:ext>
              </a:extLst>
            </p:cNvPr>
            <p:cNvSpPr txBox="1"/>
            <p:nvPr/>
          </p:nvSpPr>
          <p:spPr>
            <a:xfrm>
              <a:off x="9006646" y="2647945"/>
              <a:ext cx="66101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/>
                <a:t>COVID</a:t>
              </a:r>
              <a:endParaRPr lang="fr-FR" dirty="0"/>
            </a:p>
          </p:txBody>
        </p:sp>
      </p:grp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3D36DDD1-DBA9-4EBF-4EB1-6EEA16F15A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5512422"/>
              </p:ext>
            </p:extLst>
          </p:nvPr>
        </p:nvGraphicFramePr>
        <p:xfrm>
          <a:off x="6364227" y="5389976"/>
          <a:ext cx="5688632" cy="8473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5579">
                  <a:extLst>
                    <a:ext uri="{9D8B030D-6E8A-4147-A177-3AD203B41FA5}">
                      <a16:colId xmlns:a16="http://schemas.microsoft.com/office/drawing/2014/main" val="2793968525"/>
                    </a:ext>
                  </a:extLst>
                </a:gridCol>
                <a:gridCol w="1041798">
                  <a:extLst>
                    <a:ext uri="{9D8B030D-6E8A-4147-A177-3AD203B41FA5}">
                      <a16:colId xmlns:a16="http://schemas.microsoft.com/office/drawing/2014/main" val="3550162702"/>
                    </a:ext>
                  </a:extLst>
                </a:gridCol>
                <a:gridCol w="1116213">
                  <a:extLst>
                    <a:ext uri="{9D8B030D-6E8A-4147-A177-3AD203B41FA5}">
                      <a16:colId xmlns:a16="http://schemas.microsoft.com/office/drawing/2014/main" val="3901490212"/>
                    </a:ext>
                  </a:extLst>
                </a:gridCol>
                <a:gridCol w="1265042">
                  <a:extLst>
                    <a:ext uri="{9D8B030D-6E8A-4147-A177-3AD203B41FA5}">
                      <a16:colId xmlns:a16="http://schemas.microsoft.com/office/drawing/2014/main" val="2568643217"/>
                    </a:ext>
                  </a:extLst>
                </a:gridCol>
              </a:tblGrid>
              <a:tr h="423668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Jeunes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Adultes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Vétérans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9629350"/>
                  </a:ext>
                </a:extLst>
              </a:tr>
              <a:tr h="42366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% de renouvellement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64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780604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624186" y="166689"/>
            <a:ext cx="8064896" cy="1001365"/>
          </a:xfrm>
        </p:spPr>
        <p:txBody>
          <a:bodyPr wrap="square" anchor="ctr">
            <a:normAutofit fontScale="90000"/>
          </a:bodyPr>
          <a:lstStyle/>
          <a:p>
            <a:r>
              <a:rPr lang="en-US" altLang="ko-KR" dirty="0"/>
              <a:t>Les TDJ, </a:t>
            </a:r>
            <a:r>
              <a:rPr lang="en-US" altLang="ko-KR" dirty="0" err="1"/>
              <a:t>trophée</a:t>
            </a:r>
            <a:r>
              <a:rPr lang="en-US" altLang="ko-KR" dirty="0"/>
              <a:t> </a:t>
            </a:r>
            <a:r>
              <a:rPr lang="en-US" altLang="ko-KR" dirty="0" err="1"/>
              <a:t>départemental</a:t>
            </a:r>
            <a:r>
              <a:rPr lang="en-US" altLang="ko-KR" dirty="0"/>
              <a:t> jeunes</a:t>
            </a:r>
            <a:endParaRPr lang="uk-UA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sz="half" idx="2"/>
          </p:nvPr>
        </p:nvSpPr>
        <p:spPr>
          <a:xfrm>
            <a:off x="2752050" y="1772817"/>
            <a:ext cx="3488760" cy="3168350"/>
          </a:xfrm>
        </p:spPr>
        <p:txBody>
          <a:bodyPr wrap="square" anchor="t">
            <a:normAutofit fontScale="92500" lnSpcReduction="10000"/>
          </a:bodyPr>
          <a:lstStyle/>
          <a:p>
            <a:r>
              <a:rPr lang="en-US" altLang="ko-KR" dirty="0">
                <a:latin typeface="+mj-lt"/>
              </a:rPr>
              <a:t>Plus de jeunes </a:t>
            </a:r>
            <a:r>
              <a:rPr lang="en-US" altLang="ko-KR" dirty="0" err="1">
                <a:latin typeface="+mj-lt"/>
              </a:rPr>
              <a:t>engagés</a:t>
            </a:r>
            <a:r>
              <a:rPr lang="en-US" altLang="ko-KR" dirty="0">
                <a:latin typeface="+mj-lt"/>
              </a:rPr>
              <a:t> dans les TDJ (18 </a:t>
            </a:r>
            <a:r>
              <a:rPr lang="en-US" altLang="ko-KR" dirty="0" err="1">
                <a:latin typeface="+mj-lt"/>
              </a:rPr>
              <a:t>en</a:t>
            </a:r>
            <a:r>
              <a:rPr lang="en-US" altLang="ko-KR" dirty="0">
                <a:latin typeface="+mj-lt"/>
              </a:rPr>
              <a:t> </a:t>
            </a:r>
            <a:r>
              <a:rPr lang="en-US" altLang="ko-KR" dirty="0" err="1">
                <a:latin typeface="+mj-lt"/>
              </a:rPr>
              <a:t>moyenne</a:t>
            </a:r>
            <a:r>
              <a:rPr lang="en-US" altLang="ko-KR" dirty="0">
                <a:latin typeface="+mj-lt"/>
              </a:rPr>
              <a:t> par TDJ </a:t>
            </a:r>
            <a:r>
              <a:rPr lang="en-US" altLang="ko-KR" dirty="0" err="1">
                <a:latin typeface="+mj-lt"/>
              </a:rPr>
              <a:t>cette</a:t>
            </a:r>
            <a:r>
              <a:rPr lang="en-US" altLang="ko-KR" dirty="0">
                <a:latin typeface="+mj-lt"/>
              </a:rPr>
              <a:t> </a:t>
            </a:r>
            <a:r>
              <a:rPr lang="en-US" altLang="ko-KR" dirty="0" err="1">
                <a:latin typeface="+mj-lt"/>
              </a:rPr>
              <a:t>année</a:t>
            </a:r>
            <a:r>
              <a:rPr lang="en-US" altLang="ko-KR" dirty="0">
                <a:latin typeface="+mj-lt"/>
              </a:rPr>
              <a:t>). </a:t>
            </a:r>
          </a:p>
          <a:p>
            <a:r>
              <a:rPr lang="en-US" altLang="ko-KR" dirty="0">
                <a:latin typeface="+mj-lt"/>
              </a:rPr>
              <a:t>Le </a:t>
            </a:r>
            <a:r>
              <a:rPr lang="en-US" altLang="ko-KR" dirty="0" err="1">
                <a:latin typeface="+mj-lt"/>
              </a:rPr>
              <a:t>niveau</a:t>
            </a:r>
            <a:r>
              <a:rPr lang="en-US" altLang="ko-KR" dirty="0">
                <a:latin typeface="+mj-lt"/>
              </a:rPr>
              <a:t> </a:t>
            </a:r>
            <a:r>
              <a:rPr lang="en-US" altLang="ko-KR" dirty="0" err="1">
                <a:latin typeface="+mj-lt"/>
              </a:rPr>
              <a:t>augmente</a:t>
            </a:r>
            <a:r>
              <a:rPr lang="en-US" altLang="ko-KR" dirty="0">
                <a:latin typeface="+mj-lt"/>
              </a:rPr>
              <a:t> :  5 jeunes </a:t>
            </a:r>
            <a:r>
              <a:rPr lang="en-US" altLang="ko-KR" dirty="0" err="1">
                <a:latin typeface="+mj-lt"/>
              </a:rPr>
              <a:t>en</a:t>
            </a:r>
            <a:r>
              <a:rPr lang="en-US" altLang="ko-KR" dirty="0">
                <a:latin typeface="+mj-lt"/>
              </a:rPr>
              <a:t> </a:t>
            </a:r>
            <a:r>
              <a:rPr lang="en-US" altLang="ko-KR" dirty="0" err="1">
                <a:latin typeface="+mj-lt"/>
              </a:rPr>
              <a:t>moyenne</a:t>
            </a:r>
            <a:r>
              <a:rPr lang="en-US" altLang="ko-KR" dirty="0">
                <a:latin typeface="+mj-lt"/>
              </a:rPr>
              <a:t> </a:t>
            </a:r>
            <a:r>
              <a:rPr lang="en-US" altLang="ko-KR" dirty="0" err="1">
                <a:latin typeface="+mj-lt"/>
              </a:rPr>
              <a:t>participent</a:t>
            </a:r>
            <a:r>
              <a:rPr lang="en-US" altLang="ko-KR" dirty="0">
                <a:latin typeface="+mj-lt"/>
              </a:rPr>
              <a:t> aux TDJ </a:t>
            </a:r>
            <a:r>
              <a:rPr lang="en-US" altLang="ko-KR" dirty="0" err="1">
                <a:latin typeface="+mj-lt"/>
              </a:rPr>
              <a:t>niveau</a:t>
            </a:r>
            <a:r>
              <a:rPr lang="en-US" altLang="ko-KR" dirty="0">
                <a:latin typeface="+mj-lt"/>
              </a:rPr>
              <a:t> performance </a:t>
            </a:r>
            <a:r>
              <a:rPr lang="en-US" altLang="ko-KR" dirty="0" err="1">
                <a:latin typeface="+mj-lt"/>
              </a:rPr>
              <a:t>cette</a:t>
            </a:r>
            <a:r>
              <a:rPr lang="en-US" altLang="ko-KR" dirty="0">
                <a:latin typeface="+mj-lt"/>
              </a:rPr>
              <a:t> </a:t>
            </a:r>
            <a:r>
              <a:rPr lang="en-US" altLang="ko-KR" dirty="0" err="1">
                <a:latin typeface="+mj-lt"/>
              </a:rPr>
              <a:t>année</a:t>
            </a:r>
            <a:r>
              <a:rPr lang="en-US" altLang="ko-KR" dirty="0">
                <a:latin typeface="+mj-lt"/>
              </a:rPr>
              <a:t> (4,5 </a:t>
            </a:r>
            <a:r>
              <a:rPr lang="en-US" altLang="ko-KR" dirty="0" err="1">
                <a:latin typeface="+mj-lt"/>
              </a:rPr>
              <a:t>l’an</a:t>
            </a:r>
            <a:r>
              <a:rPr lang="en-US" altLang="ko-KR" dirty="0">
                <a:latin typeface="+mj-lt"/>
              </a:rPr>
              <a:t> dernier).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47E0247-E7F0-C428-25E2-9499774E5068}"/>
              </a:ext>
            </a:extLst>
          </p:cNvPr>
          <p:cNvSpPr txBox="1"/>
          <p:nvPr/>
        </p:nvSpPr>
        <p:spPr>
          <a:xfrm>
            <a:off x="624187" y="5440561"/>
            <a:ext cx="110715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/>
              <a:t>Un grand merci aux entraineurs, Yohan, </a:t>
            </a:r>
            <a:r>
              <a:rPr lang="fr-FR" sz="2200" dirty="0" err="1"/>
              <a:t>Naïla</a:t>
            </a:r>
            <a:r>
              <a:rPr lang="fr-FR" sz="2200" dirty="0"/>
              <a:t> et à Gérald pour avoir incité les enfants à s’inscrire aux TDJ, et pour leur coaching sur les compétitions</a:t>
            </a:r>
          </a:p>
        </p:txBody>
      </p:sp>
      <p:pic>
        <p:nvPicPr>
          <p:cNvPr id="5" name="Image 4" descr="Une image contenant texte, logo, Police, Graphique&#10;&#10;Description générée automatiquement">
            <a:extLst>
              <a:ext uri="{FF2B5EF4-FFF2-40B4-BE49-F238E27FC236}">
                <a16:creationId xmlns:a16="http://schemas.microsoft.com/office/drawing/2014/main" id="{F91E0191-88D0-EA4F-C183-5049925DA2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20" b="19424"/>
          <a:stretch/>
        </p:blipFill>
        <p:spPr>
          <a:xfrm>
            <a:off x="9208542" y="138500"/>
            <a:ext cx="1371791" cy="1354162"/>
          </a:xfrm>
          <a:prstGeom prst="rect">
            <a:avLst/>
          </a:prstGeom>
        </p:spPr>
      </p:pic>
      <p:pic>
        <p:nvPicPr>
          <p:cNvPr id="3" name="Image 2" descr="Une image contenant texte, Graphique, Police, graphisme&#10;&#10;Description générée automatiquement">
            <a:extLst>
              <a:ext uri="{FF2B5EF4-FFF2-40B4-BE49-F238E27FC236}">
                <a16:creationId xmlns:a16="http://schemas.microsoft.com/office/drawing/2014/main" id="{801D2F4D-745B-8F7D-4279-DDDB71E993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306" y="136920"/>
            <a:ext cx="1345729" cy="562585"/>
          </a:xfrm>
          <a:prstGeom prst="rect">
            <a:avLst/>
          </a:prstGeom>
          <a:solidFill>
            <a:schemeClr val="bg1"/>
          </a:solidFill>
        </p:spPr>
      </p:pic>
      <p:graphicFrame>
        <p:nvGraphicFramePr>
          <p:cNvPr id="6" name="Graphique 5">
            <a:extLst>
              <a:ext uri="{FF2B5EF4-FFF2-40B4-BE49-F238E27FC236}">
                <a16:creationId xmlns:a16="http://schemas.microsoft.com/office/drawing/2014/main" id="{14E8C2C7-9247-89DA-E1A7-27EB3599D8F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4154398"/>
              </p:ext>
            </p:extLst>
          </p:nvPr>
        </p:nvGraphicFramePr>
        <p:xfrm>
          <a:off x="6583120" y="1646203"/>
          <a:ext cx="5112568" cy="36408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8" name="Image 7" descr="Une image contenant personne, habits, chaussures, Shorts&#10;&#10;Le contenu généré par l’IA peut être incorrect.">
            <a:extLst>
              <a:ext uri="{FF2B5EF4-FFF2-40B4-BE49-F238E27FC236}">
                <a16:creationId xmlns:a16="http://schemas.microsoft.com/office/drawing/2014/main" id="{E68C47E5-4DBD-5DC4-380D-AD87371FA70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8" t="11151" r="25588"/>
          <a:stretch>
            <a:fillRect/>
          </a:stretch>
        </p:blipFill>
        <p:spPr>
          <a:xfrm>
            <a:off x="170237" y="1772816"/>
            <a:ext cx="2581813" cy="3168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5419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79A76C-2359-DF39-4F0C-A8A035A48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8242" y="320359"/>
            <a:ext cx="6696744" cy="66593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dirty="0">
                <a:latin typeface="Candara" panose="020E0502030303020204" pitchFamily="34" charset="0"/>
              </a:rPr>
              <a:t>Les performances chez les enfants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8B551DEC-3340-E44E-59E1-A41654902FD1}"/>
              </a:ext>
            </a:extLst>
          </p:cNvPr>
          <p:cNvSpPr txBox="1"/>
          <p:nvPr/>
        </p:nvSpPr>
        <p:spPr>
          <a:xfrm>
            <a:off x="408162" y="1601812"/>
            <a:ext cx="8031841" cy="20432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60363" indent="-185738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latin typeface="Candara" panose="020E0502030303020204" pitchFamily="34" charset="0"/>
              </a:rPr>
              <a:t>Soren </a:t>
            </a:r>
            <a:r>
              <a:rPr lang="en-US" sz="2000" b="1" dirty="0" err="1">
                <a:latin typeface="Candara" panose="020E0502030303020204" pitchFamily="34" charset="0"/>
              </a:rPr>
              <a:t>Gedon</a:t>
            </a:r>
            <a:r>
              <a:rPr lang="en-US" sz="2000" b="1" dirty="0">
                <a:latin typeface="Candara" panose="020E0502030303020204" pitchFamily="34" charset="0"/>
              </a:rPr>
              <a:t>-Pierre (</a:t>
            </a:r>
            <a:r>
              <a:rPr lang="en-US" sz="2000" b="1" dirty="0" err="1">
                <a:latin typeface="Candara" panose="020E0502030303020204" pitchFamily="34" charset="0"/>
              </a:rPr>
              <a:t>minime</a:t>
            </a:r>
            <a:r>
              <a:rPr lang="en-US" sz="2000" b="1" dirty="0">
                <a:latin typeface="Candara" panose="020E0502030303020204" pitchFamily="34" charset="0"/>
              </a:rPr>
              <a:t> 2) champion d’Aquitaine </a:t>
            </a:r>
            <a:r>
              <a:rPr lang="en-US" sz="2000" b="1" dirty="0" err="1">
                <a:latin typeface="Candara" panose="020E0502030303020204" pitchFamily="34" charset="0"/>
              </a:rPr>
              <a:t>en</a:t>
            </a:r>
            <a:r>
              <a:rPr lang="en-US" sz="2000" b="1" dirty="0">
                <a:latin typeface="Candara" panose="020E0502030303020204" pitchFamily="34" charset="0"/>
              </a:rPr>
              <a:t> DH, vice-champion d’Aquitaine </a:t>
            </a:r>
            <a:r>
              <a:rPr lang="en-US" sz="2000" b="1" dirty="0" err="1">
                <a:latin typeface="Candara" panose="020E0502030303020204" pitchFamily="34" charset="0"/>
              </a:rPr>
              <a:t>en</a:t>
            </a:r>
            <a:r>
              <a:rPr lang="en-US" sz="2000" b="1" dirty="0">
                <a:latin typeface="Candara" panose="020E0502030303020204" pitchFamily="34" charset="0"/>
              </a:rPr>
              <a:t> SH et </a:t>
            </a:r>
            <a:r>
              <a:rPr lang="en-US" sz="2000" b="1" dirty="0" err="1">
                <a:latin typeface="Candara" panose="020E0502030303020204" pitchFamily="34" charset="0"/>
              </a:rPr>
              <a:t>en</a:t>
            </a:r>
            <a:r>
              <a:rPr lang="en-US" sz="2000" b="1" dirty="0">
                <a:latin typeface="Candara" panose="020E0502030303020204" pitchFamily="34" charset="0"/>
              </a:rPr>
              <a:t> </a:t>
            </a:r>
            <a:r>
              <a:rPr lang="en-US" sz="2000" b="1" dirty="0" err="1">
                <a:latin typeface="Candara" panose="020E0502030303020204" pitchFamily="34" charset="0"/>
              </a:rPr>
              <a:t>mixte</a:t>
            </a:r>
            <a:r>
              <a:rPr lang="en-US" sz="2000" b="1" dirty="0">
                <a:latin typeface="Candara" panose="020E0502030303020204" pitchFamily="34" charset="0"/>
              </a:rPr>
              <a:t>, </a:t>
            </a:r>
            <a:r>
              <a:rPr lang="en-US" sz="2000" b="1" dirty="0" err="1">
                <a:latin typeface="Candara" panose="020E0502030303020204" pitchFamily="34" charset="0"/>
              </a:rPr>
              <a:t>qualifié</a:t>
            </a:r>
            <a:r>
              <a:rPr lang="en-US" sz="2000" b="1" dirty="0">
                <a:latin typeface="Candara" panose="020E0502030303020204" pitchFamily="34" charset="0"/>
              </a:rPr>
              <a:t> aux 8ème de </a:t>
            </a:r>
            <a:r>
              <a:rPr lang="en-US" sz="2000" b="1" dirty="0" err="1">
                <a:latin typeface="Candara" panose="020E0502030303020204" pitchFamily="34" charset="0"/>
              </a:rPr>
              <a:t>finaliste</a:t>
            </a:r>
            <a:r>
              <a:rPr lang="en-US" sz="2000" b="1" dirty="0">
                <a:latin typeface="Candara" panose="020E0502030303020204" pitchFamily="34" charset="0"/>
              </a:rPr>
              <a:t> aux </a:t>
            </a:r>
            <a:r>
              <a:rPr lang="en-US" sz="2000" b="1" dirty="0" err="1">
                <a:latin typeface="Candara" panose="020E0502030303020204" pitchFamily="34" charset="0"/>
              </a:rPr>
              <a:t>Championnats</a:t>
            </a:r>
            <a:r>
              <a:rPr lang="en-US" sz="2000" b="1" dirty="0">
                <a:latin typeface="Candara" panose="020E0502030303020204" pitchFamily="34" charset="0"/>
              </a:rPr>
              <a:t> de France, </a:t>
            </a:r>
          </a:p>
          <a:p>
            <a:pPr marL="360363" indent="-185738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latin typeface="Candara" panose="020E0502030303020204" pitchFamily="34" charset="0"/>
              </a:rPr>
              <a:t>Izumi </a:t>
            </a:r>
            <a:r>
              <a:rPr lang="en-US" sz="2000" b="1" dirty="0" err="1">
                <a:latin typeface="Candara" panose="020E0502030303020204" pitchFamily="34" charset="0"/>
              </a:rPr>
              <a:t>Orard</a:t>
            </a:r>
            <a:r>
              <a:rPr lang="en-US" sz="2000" b="1" dirty="0">
                <a:latin typeface="Candara" panose="020E0502030303020204" pitchFamily="34" charset="0"/>
              </a:rPr>
              <a:t> (</a:t>
            </a:r>
            <a:r>
              <a:rPr lang="en-US" sz="2000" b="1" dirty="0" err="1">
                <a:latin typeface="Candara" panose="020E0502030303020204" pitchFamily="34" charset="0"/>
              </a:rPr>
              <a:t>benjamine</a:t>
            </a:r>
            <a:r>
              <a:rPr lang="en-US" sz="2000" b="1" dirty="0">
                <a:latin typeface="Candara" panose="020E0502030303020204" pitchFamily="34" charset="0"/>
              </a:rPr>
              <a:t> 1ère </a:t>
            </a:r>
            <a:r>
              <a:rPr lang="en-US" sz="2000" b="1" dirty="0" err="1">
                <a:latin typeface="Candara" panose="020E0502030303020204" pitchFamily="34" charset="0"/>
              </a:rPr>
              <a:t>année</a:t>
            </a:r>
            <a:r>
              <a:rPr lang="en-US" sz="2000" b="1" dirty="0">
                <a:latin typeface="Candara" panose="020E0502030303020204" pitchFamily="34" charset="0"/>
              </a:rPr>
              <a:t>), qui </a:t>
            </a:r>
            <a:r>
              <a:rPr lang="en-US" sz="2000" b="1" dirty="0" err="1">
                <a:latin typeface="Candara" panose="020E0502030303020204" pitchFamily="34" charset="0"/>
              </a:rPr>
              <a:t>performe</a:t>
            </a:r>
            <a:r>
              <a:rPr lang="en-US" sz="2000" b="1" dirty="0">
                <a:latin typeface="Candara" panose="020E0502030303020204" pitchFamily="34" charset="0"/>
              </a:rPr>
              <a:t> </a:t>
            </a:r>
            <a:r>
              <a:rPr lang="en-US" sz="2000" b="1" dirty="0" err="1">
                <a:latin typeface="Candara" panose="020E0502030303020204" pitchFamily="34" charset="0"/>
              </a:rPr>
              <a:t>régulièrement</a:t>
            </a:r>
            <a:r>
              <a:rPr lang="en-US" sz="2000" b="1" dirty="0">
                <a:latin typeface="Candara" panose="020E0502030303020204" pitchFamily="34" charset="0"/>
              </a:rPr>
              <a:t> aux TDJ performance, TRJ, CIJ…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E22C796-5689-BA48-1BF8-6D94944571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54" r="11854"/>
          <a:stretch/>
        </p:blipFill>
        <p:spPr>
          <a:xfrm>
            <a:off x="10072693" y="1124744"/>
            <a:ext cx="1856749" cy="324496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824E2B5-FD3D-C3A5-32AD-3B5184E3CB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66" t="28903" r="38396" b="32416"/>
          <a:stretch>
            <a:fillRect/>
          </a:stretch>
        </p:blipFill>
        <p:spPr>
          <a:xfrm>
            <a:off x="8763124" y="1124744"/>
            <a:ext cx="1203567" cy="324496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676052CF-AADC-A9EB-7B78-EFF71D99B8CD}"/>
              </a:ext>
            </a:extLst>
          </p:cNvPr>
          <p:cNvSpPr txBox="1"/>
          <p:nvPr/>
        </p:nvSpPr>
        <p:spPr>
          <a:xfrm>
            <a:off x="556074" y="3645024"/>
            <a:ext cx="5235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latin typeface="Candara" panose="020E0502030303020204" pitchFamily="34" charset="0"/>
              </a:rPr>
              <a:t>Des jeunes engagés dans les TDJ niveau perf:</a:t>
            </a:r>
          </a:p>
          <a:p>
            <a:pPr marL="447675" indent="-174625">
              <a:buFont typeface="Arial" panose="020B0604020202020204" pitchFamily="34" charset="0"/>
              <a:buChar char="•"/>
            </a:pPr>
            <a:r>
              <a:rPr lang="fr-FR" sz="2000" b="1" dirty="0">
                <a:latin typeface="Candara" panose="020E0502030303020204" pitchFamily="34" charset="0"/>
              </a:rPr>
              <a:t>Léo (benjamin 1)</a:t>
            </a:r>
          </a:p>
          <a:p>
            <a:pPr marL="447675" indent="-174625">
              <a:buFont typeface="Arial" panose="020B0604020202020204" pitchFamily="34" charset="0"/>
              <a:buChar char="•"/>
            </a:pPr>
            <a:r>
              <a:rPr lang="fr-FR" sz="2000" b="1" dirty="0">
                <a:latin typeface="Candara" panose="020E0502030303020204" pitchFamily="34" charset="0"/>
              </a:rPr>
              <a:t>Liam (minime 1)</a:t>
            </a:r>
          </a:p>
          <a:p>
            <a:pPr marL="447675" indent="-174625">
              <a:buFont typeface="Arial" panose="020B0604020202020204" pitchFamily="34" charset="0"/>
              <a:buChar char="•"/>
            </a:pPr>
            <a:r>
              <a:rPr lang="fr-FR" sz="2000" b="1" dirty="0">
                <a:latin typeface="Candara" panose="020E0502030303020204" pitchFamily="34" charset="0"/>
              </a:rPr>
              <a:t>Adam (minime 1)</a:t>
            </a:r>
          </a:p>
          <a:p>
            <a:pPr marL="447675" indent="-174625">
              <a:buFont typeface="Arial" panose="020B0604020202020204" pitchFamily="34" charset="0"/>
              <a:buChar char="•"/>
            </a:pPr>
            <a:r>
              <a:rPr lang="en-US" sz="2000" b="1" dirty="0">
                <a:latin typeface="Candara" panose="020E0502030303020204" pitchFamily="34" charset="0"/>
              </a:rPr>
              <a:t>Marin (cadet 2)</a:t>
            </a:r>
          </a:p>
          <a:p>
            <a:pPr marL="447675" indent="-174625">
              <a:buFont typeface="Arial" panose="020B0604020202020204" pitchFamily="34" charset="0"/>
              <a:buChar char="•"/>
            </a:pPr>
            <a:r>
              <a:rPr lang="fr-FR" sz="2000" b="1" dirty="0">
                <a:latin typeface="Candara" panose="020E0502030303020204" pitchFamily="34" charset="0"/>
              </a:rPr>
              <a:t>Victor P. (junior 2)</a:t>
            </a:r>
            <a:endParaRPr lang="fr-FR" b="1" dirty="0">
              <a:latin typeface="Candara" panose="020E0502030303020204" pitchFamily="34" charset="0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FD608561-7227-63A6-F81F-88A8D8BD08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54" t="11701" r="10845"/>
          <a:stretch>
            <a:fillRect/>
          </a:stretch>
        </p:blipFill>
        <p:spPr>
          <a:xfrm>
            <a:off x="8683200" y="3787222"/>
            <a:ext cx="992239" cy="27486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063B73CC-6D3E-176F-7380-FD71D893C0F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01" t="25647" r="7419" b="14653"/>
          <a:stretch>
            <a:fillRect/>
          </a:stretch>
        </p:blipFill>
        <p:spPr>
          <a:xfrm>
            <a:off x="7481482" y="3788646"/>
            <a:ext cx="1080120" cy="27486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B19C80CE-294C-63C0-A1E6-1467219BF46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8" t="19945" r="21216"/>
          <a:stretch>
            <a:fillRect/>
          </a:stretch>
        </p:blipFill>
        <p:spPr>
          <a:xfrm>
            <a:off x="5740132" y="3789040"/>
            <a:ext cx="1645891" cy="2748599"/>
          </a:xfrm>
          <a:prstGeom prst="rect">
            <a:avLst/>
          </a:prstGeom>
        </p:spPr>
      </p:pic>
      <p:pic>
        <p:nvPicPr>
          <p:cNvPr id="23" name="Image 22" descr="Une image contenant texte, Graphique, Police, graphisme&#10;&#10;Description générée automatiquement">
            <a:extLst>
              <a:ext uri="{FF2B5EF4-FFF2-40B4-BE49-F238E27FC236}">
                <a16:creationId xmlns:a16="http://schemas.microsoft.com/office/drawing/2014/main" id="{5D27B4A4-D9B4-EE9A-C79A-D3301A08C4C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1290" y="311991"/>
            <a:ext cx="1345729" cy="562585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6747430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9000"/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12000" b="-1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F41D3A-63F8-0035-6761-A9867081EEE0}"/>
            </a:ext>
          </a:extLst>
        </p:cNvPr>
        <p:cNvGrpSpPr/>
        <p:nvPr/>
      </p:nvGrpSpPr>
      <p:grpSpPr>
        <a:xfrm>
          <a:off x="5143500" y="6286500"/>
          <a:ext cx="7048500" cy="6667500"/>
          <a:chOff x="5143500" y="6286500"/>
          <a:chExt cx="7048500" cy="666750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7AD0A67-4C33-AB09-E182-2636C1D89EE1}"/>
              </a:ext>
            </a:extLst>
          </p:cNvPr>
          <p:cNvSpPr txBox="1">
            <a:spLocks noChangeArrowheads="1"/>
          </p:cNvSpPr>
          <p:nvPr/>
        </p:nvSpPr>
        <p:spPr>
          <a:xfrm>
            <a:off x="2159608" y="331279"/>
            <a:ext cx="8761722" cy="793465"/>
          </a:xfrm>
          <a:prstGeom prst="rect">
            <a:avLst/>
          </a:prstGeom>
        </p:spPr>
        <p:txBody>
          <a:bodyPr/>
          <a:lstStyle>
            <a:lvl1pPr algn="ctr">
              <a:defRPr sz="4400" kern="1200">
                <a:solidFill>
                  <a:schemeClr val="lt1"/>
                </a:solidFill>
              </a:defRPr>
            </a:lvl1pPr>
            <a:extLst/>
          </a:lstStyle>
          <a:p>
            <a:r>
              <a:rPr lang="en-US" dirty="0" err="1">
                <a:solidFill>
                  <a:schemeClr val="tx1"/>
                </a:solidFill>
                <a:latin typeface="Candara" panose="020E0502030303020204" pitchFamily="34" charset="0"/>
              </a:rPr>
              <a:t>Autres</a:t>
            </a:r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ndara" panose="020E0502030303020204" pitchFamily="34" charset="0"/>
              </a:rPr>
              <a:t>réussites</a:t>
            </a:r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 aux TDJ </a:t>
            </a:r>
            <a:r>
              <a:rPr lang="en-US" dirty="0" err="1">
                <a:solidFill>
                  <a:schemeClr val="tx1"/>
                </a:solidFill>
                <a:latin typeface="Candara" panose="020E0502030303020204" pitchFamily="34" charset="0"/>
              </a:rPr>
              <a:t>proximité</a:t>
            </a:r>
            <a:endParaRPr lang="en-US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5288E48-4C06-5C98-16A7-090FD4B940A5}"/>
              </a:ext>
            </a:extLst>
          </p:cNvPr>
          <p:cNvSpPr txBox="1">
            <a:spLocks noChangeArrowheads="1"/>
          </p:cNvSpPr>
          <p:nvPr/>
        </p:nvSpPr>
        <p:spPr>
          <a:xfrm>
            <a:off x="473733" y="1268760"/>
            <a:ext cx="3371750" cy="1512168"/>
          </a:xfrm>
          <a:prstGeom prst="rect">
            <a:avLst/>
          </a:prstGeom>
        </p:spPr>
        <p:txBody>
          <a:bodyPr/>
          <a:lstStyle>
            <a:lvl1pPr indent="-324900" algn="ctr">
              <a:defRPr sz="3200" kern="1200">
                <a:solidFill>
                  <a:schemeClr val="tx1"/>
                </a:solidFill>
              </a:defRPr>
            </a:lvl1pPr>
            <a:extLst/>
          </a:lstStyle>
          <a:p>
            <a:pPr indent="0" algn="l"/>
            <a:endParaRPr lang="en-US" dirty="0"/>
          </a:p>
        </p:txBody>
      </p:sp>
      <p:pic>
        <p:nvPicPr>
          <p:cNvPr id="5" name="Image 4" descr="Une image contenant personne, habits, sourire, sport&#10;&#10;Le contenu généré par l’IA peut être incorrect.">
            <a:extLst>
              <a:ext uri="{FF2B5EF4-FFF2-40B4-BE49-F238E27FC236}">
                <a16:creationId xmlns:a16="http://schemas.microsoft.com/office/drawing/2014/main" id="{4D50B59E-8917-6AD0-58EF-15D265B3469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>
          <a:xfrm>
            <a:off x="141265" y="917332"/>
            <a:ext cx="2548086" cy="2548086"/>
          </a:xfrm>
          <a:prstGeom prst="ellipse">
            <a:avLst/>
          </a:prstGeom>
        </p:spPr>
      </p:pic>
      <p:pic>
        <p:nvPicPr>
          <p:cNvPr id="7" name="Image 6" descr="Une image contenant personne, habits, sport, chaussures&#10;&#10;Le contenu généré par l’IA peut être incorrect.">
            <a:extLst>
              <a:ext uri="{FF2B5EF4-FFF2-40B4-BE49-F238E27FC236}">
                <a16:creationId xmlns:a16="http://schemas.microsoft.com/office/drawing/2014/main" id="{966E83D7-4C80-93AE-567C-40BD6EB6E46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>
          <a:xfrm>
            <a:off x="3430546" y="1042530"/>
            <a:ext cx="2857500" cy="2857500"/>
          </a:xfrm>
          <a:prstGeom prst="ellipse">
            <a:avLst/>
          </a:prstGeom>
        </p:spPr>
      </p:pic>
      <p:pic>
        <p:nvPicPr>
          <p:cNvPr id="9" name="Image 8" descr="Une image contenant personne, habits, sport, Visage humain&#10;&#10;Le contenu généré par l’IA peut être incorrect.">
            <a:extLst>
              <a:ext uri="{FF2B5EF4-FFF2-40B4-BE49-F238E27FC236}">
                <a16:creationId xmlns:a16="http://schemas.microsoft.com/office/drawing/2014/main" id="{D104E4BB-DF24-0A98-74AD-DFBDF90BF78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6" r="12476"/>
          <a:stretch>
            <a:fillRect/>
          </a:stretch>
        </p:blipFill>
        <p:spPr>
          <a:xfrm>
            <a:off x="7225264" y="998180"/>
            <a:ext cx="3192010" cy="3192010"/>
          </a:xfrm>
          <a:prstGeom prst="ellipse">
            <a:avLst/>
          </a:prstGeom>
        </p:spPr>
      </p:pic>
      <p:pic>
        <p:nvPicPr>
          <p:cNvPr id="11" name="Image 10" descr="Une image contenant personne, habits, sport, Visage humain&#10;&#10;Le contenu généré par l’IA peut être incorrect.">
            <a:extLst>
              <a:ext uri="{FF2B5EF4-FFF2-40B4-BE49-F238E27FC236}">
                <a16:creationId xmlns:a16="http://schemas.microsoft.com/office/drawing/2014/main" id="{75763C47-0873-52FC-EBD5-7FA9228748F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>
          <a:xfrm>
            <a:off x="2171837" y="3866926"/>
            <a:ext cx="2857500" cy="2857500"/>
          </a:xfrm>
          <a:prstGeom prst="ellipse">
            <a:avLst/>
          </a:prstGeom>
        </p:spPr>
      </p:pic>
      <p:pic>
        <p:nvPicPr>
          <p:cNvPr id="13" name="Image 12" descr="Une image contenant personne, sport, habits, chaussures&#10;&#10;Le contenu généré par l’IA peut être incorrect.">
            <a:extLst>
              <a:ext uri="{FF2B5EF4-FFF2-40B4-BE49-F238E27FC236}">
                <a16:creationId xmlns:a16="http://schemas.microsoft.com/office/drawing/2014/main" id="{87D31496-6972-6A01-68F5-59FB84EB74B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5" t="4042" r="-2075" b="20922"/>
          <a:stretch>
            <a:fillRect/>
          </a:stretch>
        </p:blipFill>
        <p:spPr>
          <a:xfrm>
            <a:off x="7734942" y="4190190"/>
            <a:ext cx="2550260" cy="2550260"/>
          </a:xfrm>
          <a:prstGeom prst="ellipse">
            <a:avLst/>
          </a:prstGeom>
        </p:spPr>
      </p:pic>
      <p:pic>
        <p:nvPicPr>
          <p:cNvPr id="15" name="Image 14" descr="Une image contenant personne, habits, sport, Visage humain&#10;&#10;Le contenu généré par l’IA peut être incorrect.">
            <a:extLst>
              <a:ext uri="{FF2B5EF4-FFF2-40B4-BE49-F238E27FC236}">
                <a16:creationId xmlns:a16="http://schemas.microsoft.com/office/drawing/2014/main" id="{3560A209-83E9-5EF5-4C7D-FDB57B89013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4" b="23460"/>
          <a:stretch>
            <a:fillRect/>
          </a:stretch>
        </p:blipFill>
        <p:spPr>
          <a:xfrm>
            <a:off x="10235602" y="3745666"/>
            <a:ext cx="1800200" cy="1800200"/>
          </a:xfrm>
          <a:prstGeom prst="ellipse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32F88A-58F4-E416-CE84-E1FDE6E202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54" t="24673" r="-3524" b="23346"/>
          <a:stretch>
            <a:fillRect/>
          </a:stretch>
        </p:blipFill>
        <p:spPr>
          <a:xfrm>
            <a:off x="98691" y="3604602"/>
            <a:ext cx="2051151" cy="2082327"/>
          </a:xfrm>
          <a:prstGeom prst="ellipse">
            <a:avLst/>
          </a:prstGeom>
        </p:spPr>
      </p:pic>
      <p:pic>
        <p:nvPicPr>
          <p:cNvPr id="21" name="Image 20" descr="Une image contenant habits, personne, chaussures, sport&#10;&#10;Le contenu généré par l’IA peut être incorrect.">
            <a:extLst>
              <a:ext uri="{FF2B5EF4-FFF2-40B4-BE49-F238E27FC236}">
                <a16:creationId xmlns:a16="http://schemas.microsoft.com/office/drawing/2014/main" id="{946D929B-EBED-F2AF-DCC5-7638DDF15B56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82" b="12482"/>
          <a:stretch>
            <a:fillRect/>
          </a:stretch>
        </p:blipFill>
        <p:spPr>
          <a:xfrm>
            <a:off x="5525687" y="3385482"/>
            <a:ext cx="2322292" cy="232229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098045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9000"/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12000" b="-1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153501-05CF-F545-F37A-55EAB8BFD71E}"/>
            </a:ext>
          </a:extLst>
        </p:cNvPr>
        <p:cNvGrpSpPr/>
        <p:nvPr/>
      </p:nvGrpSpPr>
      <p:grpSpPr>
        <a:xfrm>
          <a:off x="5143500" y="6286500"/>
          <a:ext cx="7048500" cy="6667500"/>
          <a:chOff x="5143500" y="6286500"/>
          <a:chExt cx="7048500" cy="666750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F783592-68C6-3F02-05FC-84A743F916D0}"/>
              </a:ext>
            </a:extLst>
          </p:cNvPr>
          <p:cNvSpPr txBox="1">
            <a:spLocks noChangeArrowheads="1"/>
          </p:cNvSpPr>
          <p:nvPr/>
        </p:nvSpPr>
        <p:spPr>
          <a:xfrm>
            <a:off x="7399375" y="463811"/>
            <a:ext cx="4320480" cy="1525029"/>
          </a:xfrm>
          <a:prstGeom prst="rect">
            <a:avLst/>
          </a:prstGeom>
        </p:spPr>
        <p:txBody>
          <a:bodyPr/>
          <a:lstStyle>
            <a:lvl1pPr algn="ctr">
              <a:defRPr sz="4400" kern="1200">
                <a:solidFill>
                  <a:schemeClr val="lt1"/>
                </a:solidFill>
              </a:defRPr>
            </a:lvl1pPr>
            <a:extLst/>
          </a:lstStyle>
          <a:p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Des animations pour les enfants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8BB87A4-6584-2151-8FEB-54E0E66F05A9}"/>
              </a:ext>
            </a:extLst>
          </p:cNvPr>
          <p:cNvSpPr txBox="1">
            <a:spLocks noChangeArrowheads="1"/>
          </p:cNvSpPr>
          <p:nvPr/>
        </p:nvSpPr>
        <p:spPr>
          <a:xfrm>
            <a:off x="473733" y="1268760"/>
            <a:ext cx="3371750" cy="1512168"/>
          </a:xfrm>
          <a:prstGeom prst="rect">
            <a:avLst/>
          </a:prstGeom>
        </p:spPr>
        <p:txBody>
          <a:bodyPr/>
          <a:lstStyle>
            <a:lvl1pPr indent="-324900" algn="ctr">
              <a:defRPr sz="3200" kern="1200">
                <a:solidFill>
                  <a:schemeClr val="tx1"/>
                </a:solidFill>
              </a:defRPr>
            </a:lvl1pPr>
            <a:extLst/>
          </a:lstStyle>
          <a:p>
            <a:pPr indent="0" algn="l"/>
            <a:endParaRPr lang="en-US" dirty="0"/>
          </a:p>
        </p:txBody>
      </p:sp>
      <p:pic>
        <p:nvPicPr>
          <p:cNvPr id="6" name="Image 5" descr="Une image contenant personne, sport, chaussures, habits&#10;&#10;Le contenu généré par l’IA peut être incorrect.">
            <a:extLst>
              <a:ext uri="{FF2B5EF4-FFF2-40B4-BE49-F238E27FC236}">
                <a16:creationId xmlns:a16="http://schemas.microsoft.com/office/drawing/2014/main" id="{831C49A8-3561-7824-5111-58725DF3D31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50" b="13250"/>
          <a:stretch>
            <a:fillRect/>
          </a:stretch>
        </p:blipFill>
        <p:spPr>
          <a:xfrm rot="21204537">
            <a:off x="238931" y="285092"/>
            <a:ext cx="6084168" cy="2587257"/>
          </a:xfrm>
          <a:prstGeom prst="rect">
            <a:avLst/>
          </a:prstGeom>
        </p:spPr>
      </p:pic>
      <p:pic>
        <p:nvPicPr>
          <p:cNvPr id="10" name="Image 9" descr="Une image contenant personne, sport, chaussures, groupe&#10;&#10;Le contenu généré par l’IA peut être incorrect.">
            <a:extLst>
              <a:ext uri="{FF2B5EF4-FFF2-40B4-BE49-F238E27FC236}">
                <a16:creationId xmlns:a16="http://schemas.microsoft.com/office/drawing/2014/main" id="{1268AC2C-D7D8-398F-824E-9A6FDFEB22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16401" r="1962" b="26900"/>
          <a:stretch>
            <a:fillRect/>
          </a:stretch>
        </p:blipFill>
        <p:spPr>
          <a:xfrm rot="204623">
            <a:off x="4533466" y="3180981"/>
            <a:ext cx="7429009" cy="334305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2E7ABB0-2D5D-9676-62A5-977F053D31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412101">
            <a:off x="1488282" y="3078934"/>
            <a:ext cx="2653582" cy="3779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2195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12000" b="-1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DFE00C-7133-0FD0-3FF6-181BF6BAC4E3}"/>
            </a:ext>
          </a:extLst>
        </p:cNvPr>
        <p:cNvGrpSpPr/>
        <p:nvPr/>
      </p:nvGrpSpPr>
      <p:grpSpPr>
        <a:xfrm>
          <a:off x="5143500" y="6286500"/>
          <a:ext cx="7048500" cy="6667500"/>
          <a:chOff x="5143500" y="6286500"/>
          <a:chExt cx="7048500" cy="666750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4645D72-C818-D405-0812-821193BA9BC0}"/>
              </a:ext>
            </a:extLst>
          </p:cNvPr>
          <p:cNvSpPr txBox="1">
            <a:spLocks noChangeArrowheads="1"/>
          </p:cNvSpPr>
          <p:nvPr/>
        </p:nvSpPr>
        <p:spPr>
          <a:xfrm>
            <a:off x="204081" y="90487"/>
            <a:ext cx="11785426" cy="818233"/>
          </a:xfrm>
          <a:prstGeom prst="rect">
            <a:avLst/>
          </a:prstGeom>
          <a:solidFill>
            <a:schemeClr val="bg1">
              <a:alpha val="81000"/>
            </a:schemeClr>
          </a:solidFill>
        </p:spPr>
        <p:txBody>
          <a:bodyPr/>
          <a:lstStyle>
            <a:lvl1pPr algn="ctr">
              <a:defRPr sz="4400" kern="1200">
                <a:solidFill>
                  <a:schemeClr val="lt1"/>
                </a:solidFill>
              </a:defRPr>
            </a:lvl1pPr>
            <a:extLst/>
          </a:lstStyle>
          <a:p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Equipe 1 : interclub N2, capitaine : Rahim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C403CEA-213B-2967-F9FF-447D67C13D17}"/>
              </a:ext>
            </a:extLst>
          </p:cNvPr>
          <p:cNvSpPr txBox="1">
            <a:spLocks noChangeArrowheads="1"/>
          </p:cNvSpPr>
          <p:nvPr/>
        </p:nvSpPr>
        <p:spPr>
          <a:xfrm>
            <a:off x="2000469" y="1700808"/>
            <a:ext cx="3371750" cy="1512168"/>
          </a:xfrm>
          <a:prstGeom prst="rect">
            <a:avLst/>
          </a:prstGeom>
        </p:spPr>
        <p:txBody>
          <a:bodyPr/>
          <a:lstStyle>
            <a:lvl1pPr indent="-324900" algn="ctr">
              <a:defRPr sz="3200" kern="1200">
                <a:solidFill>
                  <a:schemeClr val="tx1"/>
                </a:solidFill>
              </a:defRPr>
            </a:lvl1pPr>
            <a:extLst/>
          </a:lstStyle>
          <a:p>
            <a:pPr indent="0" algn="l"/>
            <a:endParaRPr lang="en-US" dirty="0"/>
          </a:p>
        </p:txBody>
      </p:sp>
      <p:pic>
        <p:nvPicPr>
          <p:cNvPr id="7" name="Image 6" descr="Une image contenant personne, habits, sport, chaussures&#10;&#10;Le contenu généré par l’IA peut être incorrect.">
            <a:extLst>
              <a:ext uri="{FF2B5EF4-FFF2-40B4-BE49-F238E27FC236}">
                <a16:creationId xmlns:a16="http://schemas.microsoft.com/office/drawing/2014/main" id="{8D10C828-AAA7-F70F-2644-98ACB1E809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01"/>
          <a:stretch>
            <a:fillRect/>
          </a:stretch>
        </p:blipFill>
        <p:spPr>
          <a:xfrm>
            <a:off x="2667794" y="908720"/>
            <a:ext cx="6858000" cy="558924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BDA22E1-08A0-088B-29BC-B356DCBF86AB}"/>
              </a:ext>
            </a:extLst>
          </p:cNvPr>
          <p:cNvSpPr txBox="1"/>
          <p:nvPr/>
        </p:nvSpPr>
        <p:spPr>
          <a:xfrm>
            <a:off x="204081" y="1259753"/>
            <a:ext cx="2463713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r>
              <a:rPr lang="fr-FR" b="1" u="sng" dirty="0"/>
              <a:t>L’équipe :</a:t>
            </a:r>
          </a:p>
          <a:p>
            <a:r>
              <a:rPr lang="fr-FR" sz="2000" b="1" dirty="0"/>
              <a:t>Charlotte Moreau</a:t>
            </a:r>
          </a:p>
          <a:p>
            <a:r>
              <a:rPr lang="fr-FR" sz="2000" b="1" dirty="0"/>
              <a:t>Sonia Giraud</a:t>
            </a:r>
          </a:p>
          <a:p>
            <a:r>
              <a:rPr lang="fr-FR" sz="2000" b="1" dirty="0"/>
              <a:t>Coline Ferron</a:t>
            </a:r>
          </a:p>
          <a:p>
            <a:r>
              <a:rPr lang="fr-FR" sz="2000" b="1" dirty="0"/>
              <a:t>2 italiennes </a:t>
            </a:r>
            <a:r>
              <a:rPr lang="fr-FR" sz="2000" b="1" i="1" dirty="0"/>
              <a:t>(Emma </a:t>
            </a:r>
            <a:r>
              <a:rPr lang="fr-FR" sz="2000" b="1" i="1" dirty="0" err="1"/>
              <a:t>Piccinin</a:t>
            </a:r>
            <a:r>
              <a:rPr lang="fr-FR" sz="2000" b="1" i="1" dirty="0"/>
              <a:t> et </a:t>
            </a:r>
          </a:p>
          <a:p>
            <a:r>
              <a:rPr lang="fr-FR" sz="2000" b="1" i="1" dirty="0"/>
              <a:t>Yasmine Hamza)</a:t>
            </a:r>
          </a:p>
          <a:p>
            <a:endParaRPr lang="fr-FR" sz="2000" b="1" dirty="0"/>
          </a:p>
          <a:p>
            <a:r>
              <a:rPr lang="fr-FR" sz="2000" b="1" dirty="0"/>
              <a:t>Rahim Belarbi</a:t>
            </a:r>
          </a:p>
          <a:p>
            <a:r>
              <a:rPr lang="fr-FR" sz="2000" b="1" dirty="0"/>
              <a:t>Adel </a:t>
            </a:r>
            <a:r>
              <a:rPr lang="fr-FR" sz="2000" b="1" dirty="0" err="1"/>
              <a:t>Hamek</a:t>
            </a:r>
            <a:endParaRPr lang="fr-FR" sz="2000" b="1" dirty="0"/>
          </a:p>
          <a:p>
            <a:r>
              <a:rPr lang="fr-FR" sz="2000" b="1" dirty="0"/>
              <a:t>Alexis François</a:t>
            </a:r>
          </a:p>
          <a:p>
            <a:r>
              <a:rPr lang="fr-FR" sz="2000" b="1" dirty="0"/>
              <a:t>Baptiste Vital</a:t>
            </a:r>
          </a:p>
          <a:p>
            <a:r>
              <a:rPr lang="fr-FR" sz="2000" b="1" dirty="0"/>
              <a:t>Dimitri M’Bongo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7A33AAD-8C8F-4CB1-2074-CAD726434A89}"/>
              </a:ext>
            </a:extLst>
          </p:cNvPr>
          <p:cNvSpPr txBox="1"/>
          <p:nvPr/>
        </p:nvSpPr>
        <p:spPr>
          <a:xfrm>
            <a:off x="9525794" y="1259752"/>
            <a:ext cx="2667794" cy="3249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u="sng" dirty="0"/>
              <a:t>Classement des équipes de la poule</a:t>
            </a:r>
          </a:p>
          <a:p>
            <a:endParaRPr lang="fr-FR" sz="2000" dirty="0"/>
          </a:p>
          <a:p>
            <a:pPr marL="342900" indent="-342900">
              <a:buAutoNum type="arabicPeriod"/>
            </a:pPr>
            <a:r>
              <a:rPr lang="fr-FR" sz="2400" dirty="0"/>
              <a:t>Blagnac</a:t>
            </a:r>
          </a:p>
          <a:p>
            <a:pPr marL="342900" indent="-342900">
              <a:buAutoNum type="arabicPeriod"/>
            </a:pPr>
            <a:r>
              <a:rPr lang="fr-FR" sz="2400" dirty="0">
                <a:highlight>
                  <a:srgbClr val="FFFF00"/>
                </a:highlight>
              </a:rPr>
              <a:t>Chantecler</a:t>
            </a:r>
          </a:p>
          <a:p>
            <a:pPr marL="342900" indent="-342900">
              <a:buAutoNum type="arabicPeriod"/>
            </a:pPr>
            <a:r>
              <a:rPr lang="fr-FR" sz="2400" dirty="0"/>
              <a:t>St Bruno</a:t>
            </a:r>
          </a:p>
          <a:p>
            <a:pPr marL="342900" indent="-342900">
              <a:buAutoNum type="arabicPeriod"/>
            </a:pPr>
            <a:r>
              <a:rPr lang="fr-FR" sz="2400" dirty="0"/>
              <a:t>Toulouse</a:t>
            </a:r>
          </a:p>
          <a:p>
            <a:pPr marL="342900" indent="-342900">
              <a:buAutoNum type="arabicPeriod"/>
            </a:pPr>
            <a:r>
              <a:rPr lang="fr-FR" sz="2400" dirty="0"/>
              <a:t>Stade Montois</a:t>
            </a:r>
          </a:p>
          <a:p>
            <a:pPr marL="342900" indent="-342900">
              <a:buAutoNum type="arabicPeriod"/>
            </a:pPr>
            <a:r>
              <a:rPr lang="fr-FR" sz="2400" dirty="0"/>
              <a:t>Talence</a:t>
            </a:r>
          </a:p>
        </p:txBody>
      </p:sp>
    </p:spTree>
    <p:extLst>
      <p:ext uri="{BB962C8B-B14F-4D97-AF65-F5344CB8AC3E}">
        <p14:creationId xmlns:p14="http://schemas.microsoft.com/office/powerpoint/2010/main" val="6923496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12000" b="-1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809AFA-FA05-0407-6BF3-5952CF5A0CFF}"/>
            </a:ext>
          </a:extLst>
        </p:cNvPr>
        <p:cNvGrpSpPr/>
        <p:nvPr/>
      </p:nvGrpSpPr>
      <p:grpSpPr>
        <a:xfrm>
          <a:off x="5143500" y="6286500"/>
          <a:ext cx="7048500" cy="6667500"/>
          <a:chOff x="5143500" y="6286500"/>
          <a:chExt cx="7048500" cy="666750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A34AE9F-C342-C293-69EA-63B8C795DFE2}"/>
              </a:ext>
            </a:extLst>
          </p:cNvPr>
          <p:cNvSpPr txBox="1">
            <a:spLocks noChangeArrowheads="1"/>
          </p:cNvSpPr>
          <p:nvPr/>
        </p:nvSpPr>
        <p:spPr>
          <a:xfrm>
            <a:off x="204080" y="303190"/>
            <a:ext cx="11785426" cy="649287"/>
          </a:xfrm>
          <a:prstGeom prst="rect">
            <a:avLst/>
          </a:prstGeom>
          <a:solidFill>
            <a:schemeClr val="bg1">
              <a:alpha val="82000"/>
            </a:schemeClr>
          </a:solidFill>
        </p:spPr>
        <p:txBody>
          <a:bodyPr/>
          <a:lstStyle>
            <a:lvl1pPr algn="ctr">
              <a:defRPr sz="4400" kern="1200">
                <a:solidFill>
                  <a:schemeClr val="lt1"/>
                </a:solidFill>
              </a:defRPr>
            </a:lvl1pPr>
            <a:extLst/>
          </a:lstStyle>
          <a:p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Equipe 2 : interclub R3, capitaine : Vivien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210F8C0-6F08-B5C2-ACB6-18A260A6C763}"/>
              </a:ext>
            </a:extLst>
          </p:cNvPr>
          <p:cNvSpPr txBox="1">
            <a:spLocks noChangeArrowheads="1"/>
          </p:cNvSpPr>
          <p:nvPr/>
        </p:nvSpPr>
        <p:spPr>
          <a:xfrm>
            <a:off x="2000469" y="1700808"/>
            <a:ext cx="3371750" cy="1512168"/>
          </a:xfrm>
          <a:prstGeom prst="rect">
            <a:avLst/>
          </a:prstGeom>
        </p:spPr>
        <p:txBody>
          <a:bodyPr/>
          <a:lstStyle>
            <a:lvl1pPr indent="-324900" algn="ctr">
              <a:defRPr sz="3200" kern="1200">
                <a:solidFill>
                  <a:schemeClr val="tx1"/>
                </a:solidFill>
              </a:defRPr>
            </a:lvl1pPr>
            <a:extLst/>
          </a:lstStyle>
          <a:p>
            <a:pPr indent="0" algn="l"/>
            <a:endParaRPr lang="en-US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B98FC26-F180-15B6-D2B7-F4ED1E3AD92E}"/>
              </a:ext>
            </a:extLst>
          </p:cNvPr>
          <p:cNvSpPr txBox="1"/>
          <p:nvPr/>
        </p:nvSpPr>
        <p:spPr>
          <a:xfrm>
            <a:off x="204080" y="1340768"/>
            <a:ext cx="272430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u="sng" dirty="0"/>
              <a:t>L’équipe :</a:t>
            </a:r>
          </a:p>
          <a:p>
            <a:endParaRPr lang="fr-FR" sz="2000" b="1" u="sng" dirty="0"/>
          </a:p>
          <a:p>
            <a:r>
              <a:rPr lang="fr-FR" sz="2000" b="1" dirty="0"/>
              <a:t>Coline Ferron</a:t>
            </a:r>
          </a:p>
          <a:p>
            <a:r>
              <a:rPr lang="fr-FR" sz="2000" b="1" dirty="0"/>
              <a:t>Diane Hans</a:t>
            </a:r>
          </a:p>
          <a:p>
            <a:r>
              <a:rPr lang="fr-FR" sz="2000" b="1" dirty="0"/>
              <a:t>Ophélie </a:t>
            </a:r>
            <a:r>
              <a:rPr lang="fr-FR" sz="2000" b="1" dirty="0" err="1"/>
              <a:t>Villamaux</a:t>
            </a:r>
            <a:endParaRPr lang="fr-FR" sz="2000" b="1" dirty="0"/>
          </a:p>
          <a:p>
            <a:r>
              <a:rPr lang="fr-FR" sz="2000" b="1" dirty="0" err="1"/>
              <a:t>Idoia</a:t>
            </a:r>
            <a:r>
              <a:rPr lang="fr-FR" sz="2000" b="1" dirty="0"/>
              <a:t> Lacoste</a:t>
            </a:r>
          </a:p>
          <a:p>
            <a:r>
              <a:rPr lang="fr-FR" sz="2000" b="1" dirty="0"/>
              <a:t>Célia Lefevre</a:t>
            </a:r>
          </a:p>
          <a:p>
            <a:r>
              <a:rPr lang="fr-FR" sz="2000" b="1" dirty="0"/>
              <a:t>Clémence Gracia</a:t>
            </a:r>
          </a:p>
          <a:p>
            <a:endParaRPr lang="fr-FR" sz="2000" b="1" dirty="0"/>
          </a:p>
          <a:p>
            <a:r>
              <a:rPr lang="fr-FR" sz="2000" b="1" dirty="0"/>
              <a:t>Arthur Dao</a:t>
            </a:r>
          </a:p>
          <a:p>
            <a:r>
              <a:rPr lang="fr-FR" sz="2000" b="1" dirty="0"/>
              <a:t>Daniel Julien</a:t>
            </a:r>
          </a:p>
          <a:p>
            <a:r>
              <a:rPr lang="fr-FR" sz="2000" b="1" dirty="0"/>
              <a:t>Vivien Elsa</a:t>
            </a:r>
          </a:p>
          <a:p>
            <a:r>
              <a:rPr lang="fr-FR" sz="2000" b="1" dirty="0"/>
              <a:t>Thibaud </a:t>
            </a:r>
            <a:r>
              <a:rPr lang="fr-FR" sz="2000" b="1" dirty="0" err="1"/>
              <a:t>Fakhreddine</a:t>
            </a:r>
            <a:r>
              <a:rPr lang="fr-FR" sz="2000" b="1" dirty="0"/>
              <a:t> </a:t>
            </a:r>
          </a:p>
          <a:p>
            <a:r>
              <a:rPr lang="fr-FR" sz="2000" b="1" dirty="0"/>
              <a:t>Antoine Blin</a:t>
            </a:r>
          </a:p>
          <a:p>
            <a:r>
              <a:rPr lang="fr-FR" sz="2000" b="1" dirty="0"/>
              <a:t>Takashi </a:t>
            </a:r>
            <a:r>
              <a:rPr lang="fr-FR" sz="2000" b="1" dirty="0" err="1"/>
              <a:t>Noda</a:t>
            </a:r>
            <a:endParaRPr lang="fr-FR" b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A00DB16-6FA1-EC16-C699-BA0A1F104F6D}"/>
              </a:ext>
            </a:extLst>
          </p:cNvPr>
          <p:cNvSpPr txBox="1"/>
          <p:nvPr/>
        </p:nvSpPr>
        <p:spPr>
          <a:xfrm>
            <a:off x="8910358" y="1504816"/>
            <a:ext cx="329005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u="sng" dirty="0"/>
              <a:t>Classement des équipes de la poule</a:t>
            </a:r>
          </a:p>
          <a:p>
            <a:endParaRPr lang="fr-FR" sz="2400" dirty="0"/>
          </a:p>
          <a:p>
            <a:pPr marL="342900" indent="-342900">
              <a:buAutoNum type="arabicPeriod"/>
            </a:pPr>
            <a:r>
              <a:rPr lang="fr-FR" sz="2400" dirty="0" err="1"/>
              <a:t>Brax</a:t>
            </a:r>
            <a:endParaRPr lang="fr-FR" sz="2400" dirty="0"/>
          </a:p>
          <a:p>
            <a:pPr marL="342900" indent="-342900">
              <a:buAutoNum type="arabicPeriod"/>
            </a:pPr>
            <a:r>
              <a:rPr lang="fr-FR" sz="2400" dirty="0">
                <a:highlight>
                  <a:srgbClr val="FFFF00"/>
                </a:highlight>
              </a:rPr>
              <a:t>Chantecler</a:t>
            </a:r>
          </a:p>
          <a:p>
            <a:pPr marL="342900" indent="-342900">
              <a:buAutoNum type="arabicPeriod"/>
            </a:pPr>
            <a:r>
              <a:rPr lang="fr-FR" sz="2400" dirty="0"/>
              <a:t>Marmande</a:t>
            </a:r>
          </a:p>
          <a:p>
            <a:pPr marL="342900" indent="-342900">
              <a:buAutoNum type="arabicPeriod"/>
            </a:pPr>
            <a:r>
              <a:rPr lang="fr-FR" sz="2400" dirty="0"/>
              <a:t>Talence</a:t>
            </a:r>
          </a:p>
          <a:p>
            <a:pPr marL="342900" indent="-342900">
              <a:buAutoNum type="arabicPeriod"/>
            </a:pPr>
            <a:r>
              <a:rPr lang="fr-FR" sz="2400" dirty="0"/>
              <a:t>St Pierre du Mont</a:t>
            </a:r>
          </a:p>
          <a:p>
            <a:pPr marL="342900" indent="-342900">
              <a:buAutoNum type="arabicPeriod"/>
            </a:pPr>
            <a:r>
              <a:rPr lang="fr-FR" sz="2400" dirty="0"/>
              <a:t>Martignas</a:t>
            </a:r>
          </a:p>
        </p:txBody>
      </p:sp>
      <p:pic>
        <p:nvPicPr>
          <p:cNvPr id="12" name="Image 11" descr="Une image contenant personne, habits, sourire, Visage humain&#10;&#10;Le contenu généré par l’IA peut être incorrect.">
            <a:extLst>
              <a:ext uri="{FF2B5EF4-FFF2-40B4-BE49-F238E27FC236}">
                <a16:creationId xmlns:a16="http://schemas.microsoft.com/office/drawing/2014/main" id="{A8207916-1012-990F-59B2-A89820F639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186" y="1125899"/>
            <a:ext cx="5373216" cy="5373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9599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12000" b="-1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B3E8C2-C2D1-C3E1-5C5D-B0E96D873BB3}"/>
            </a:ext>
          </a:extLst>
        </p:cNvPr>
        <p:cNvGrpSpPr/>
        <p:nvPr/>
      </p:nvGrpSpPr>
      <p:grpSpPr>
        <a:xfrm>
          <a:off x="5143500" y="6286500"/>
          <a:ext cx="7048500" cy="6667500"/>
          <a:chOff x="5143500" y="6286500"/>
          <a:chExt cx="7048500" cy="666750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4335F35-CCBD-9419-E9D6-BEA2811EF815}"/>
              </a:ext>
            </a:extLst>
          </p:cNvPr>
          <p:cNvSpPr txBox="1">
            <a:spLocks noChangeArrowheads="1"/>
          </p:cNvSpPr>
          <p:nvPr/>
        </p:nvSpPr>
        <p:spPr>
          <a:xfrm>
            <a:off x="204081" y="176063"/>
            <a:ext cx="11785426" cy="649287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</p:spPr>
        <p:txBody>
          <a:bodyPr/>
          <a:lstStyle>
            <a:lvl1pPr algn="ctr">
              <a:defRPr sz="4400" kern="1200">
                <a:solidFill>
                  <a:schemeClr val="lt1"/>
                </a:solidFill>
              </a:defRPr>
            </a:lvl1pPr>
            <a:extLst/>
          </a:lstStyle>
          <a:p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Equipe 3 : interclub D3, capitaine : Thomas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5AD8A2-1EAE-EA91-8756-43E746B74589}"/>
              </a:ext>
            </a:extLst>
          </p:cNvPr>
          <p:cNvSpPr txBox="1">
            <a:spLocks noChangeArrowheads="1"/>
          </p:cNvSpPr>
          <p:nvPr/>
        </p:nvSpPr>
        <p:spPr>
          <a:xfrm>
            <a:off x="2000469" y="1700808"/>
            <a:ext cx="3371750" cy="1512168"/>
          </a:xfrm>
          <a:prstGeom prst="rect">
            <a:avLst/>
          </a:prstGeom>
        </p:spPr>
        <p:txBody>
          <a:bodyPr/>
          <a:lstStyle>
            <a:lvl1pPr indent="-324900" algn="ctr">
              <a:defRPr sz="3200" kern="1200">
                <a:solidFill>
                  <a:schemeClr val="tx1"/>
                </a:solidFill>
              </a:defRPr>
            </a:lvl1pPr>
            <a:extLst/>
          </a:lstStyle>
          <a:p>
            <a:pPr indent="0" algn="l"/>
            <a:endParaRPr lang="en-US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E47744C-51C8-D034-E1F1-60CB5BCFF22E}"/>
              </a:ext>
            </a:extLst>
          </p:cNvPr>
          <p:cNvSpPr txBox="1"/>
          <p:nvPr/>
        </p:nvSpPr>
        <p:spPr>
          <a:xfrm>
            <a:off x="204080" y="1340768"/>
            <a:ext cx="2724302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u="sng" dirty="0"/>
              <a:t>L’équipe :</a:t>
            </a:r>
          </a:p>
          <a:p>
            <a:endParaRPr lang="fr-FR" sz="2000" b="1" u="sng" dirty="0"/>
          </a:p>
          <a:p>
            <a:r>
              <a:rPr lang="fr-FR" b="1" dirty="0"/>
              <a:t>Marianne </a:t>
            </a:r>
            <a:r>
              <a:rPr lang="fr-FR" b="1" dirty="0" err="1"/>
              <a:t>Vieules</a:t>
            </a:r>
            <a:endParaRPr lang="fr-FR" b="1" dirty="0"/>
          </a:p>
          <a:p>
            <a:r>
              <a:rPr lang="fr-FR" b="1" dirty="0"/>
              <a:t>Loïs Starck</a:t>
            </a:r>
          </a:p>
          <a:p>
            <a:r>
              <a:rPr lang="fr-FR" b="1" dirty="0"/>
              <a:t>Laura </a:t>
            </a:r>
            <a:r>
              <a:rPr lang="fr-FR" b="1" dirty="0" err="1"/>
              <a:t>Moulenes</a:t>
            </a:r>
            <a:endParaRPr lang="fr-FR" b="1" dirty="0"/>
          </a:p>
          <a:p>
            <a:r>
              <a:rPr lang="fr-FR" b="1" dirty="0"/>
              <a:t>Sloane Hutinet</a:t>
            </a:r>
          </a:p>
          <a:p>
            <a:r>
              <a:rPr lang="fr-FR" b="1" dirty="0"/>
              <a:t>Agathe </a:t>
            </a:r>
            <a:r>
              <a:rPr lang="fr-FR" b="1" dirty="0" err="1"/>
              <a:t>Camboly</a:t>
            </a:r>
            <a:endParaRPr lang="fr-FR" b="1" dirty="0"/>
          </a:p>
          <a:p>
            <a:endParaRPr lang="fr-FR" b="1" dirty="0"/>
          </a:p>
          <a:p>
            <a:r>
              <a:rPr lang="fr-FR" b="1" dirty="0"/>
              <a:t>Romain Roubaix</a:t>
            </a:r>
          </a:p>
          <a:p>
            <a:r>
              <a:rPr lang="fr-FR" b="1" dirty="0"/>
              <a:t>Fabrice </a:t>
            </a:r>
            <a:r>
              <a:rPr lang="fr-FR" b="1" dirty="0" err="1"/>
              <a:t>Kerdreux</a:t>
            </a:r>
            <a:endParaRPr lang="fr-FR" b="1" dirty="0"/>
          </a:p>
          <a:p>
            <a:r>
              <a:rPr lang="fr-FR" b="1" dirty="0"/>
              <a:t>Thomas Clément</a:t>
            </a:r>
          </a:p>
          <a:p>
            <a:r>
              <a:rPr lang="fr-FR" b="1" dirty="0"/>
              <a:t>Julien </a:t>
            </a:r>
            <a:r>
              <a:rPr lang="fr-FR" b="1" dirty="0" err="1"/>
              <a:t>Callaou</a:t>
            </a:r>
            <a:endParaRPr lang="fr-FR" b="1" dirty="0"/>
          </a:p>
          <a:p>
            <a:r>
              <a:rPr lang="fr-FR" b="1" dirty="0"/>
              <a:t>Maxence Briquet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FA60677-53FA-C51C-BC53-CA46352B9B62}"/>
              </a:ext>
            </a:extLst>
          </p:cNvPr>
          <p:cNvSpPr txBox="1"/>
          <p:nvPr/>
        </p:nvSpPr>
        <p:spPr>
          <a:xfrm>
            <a:off x="8910358" y="1504816"/>
            <a:ext cx="329005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u="sng" dirty="0"/>
              <a:t>Classement des équipes de la poule</a:t>
            </a:r>
          </a:p>
          <a:p>
            <a:endParaRPr lang="fr-FR" sz="2400" dirty="0"/>
          </a:p>
          <a:p>
            <a:pPr marL="457200" indent="-457200">
              <a:buAutoNum type="arabicPeriod"/>
            </a:pPr>
            <a:r>
              <a:rPr lang="fr-FR" sz="2400" dirty="0"/>
              <a:t>Chartrons</a:t>
            </a:r>
          </a:p>
          <a:p>
            <a:pPr marL="457200" indent="-457200">
              <a:buAutoNum type="arabicPeriod"/>
            </a:pPr>
            <a:r>
              <a:rPr lang="fr-FR" sz="2400" dirty="0"/>
              <a:t>Talence</a:t>
            </a:r>
          </a:p>
          <a:p>
            <a:pPr marL="457200" indent="-457200">
              <a:buAutoNum type="arabicPeriod"/>
            </a:pPr>
            <a:r>
              <a:rPr lang="fr-FR" sz="2400" dirty="0"/>
              <a:t>St Bruno</a:t>
            </a:r>
          </a:p>
          <a:p>
            <a:pPr marL="457200" indent="-457200">
              <a:buAutoNum type="arabicPeriod"/>
            </a:pPr>
            <a:r>
              <a:rPr lang="fr-FR" sz="2400" dirty="0">
                <a:highlight>
                  <a:srgbClr val="FFFF00"/>
                </a:highlight>
              </a:rPr>
              <a:t>Chantecler</a:t>
            </a:r>
          </a:p>
          <a:p>
            <a:pPr marL="457200" indent="-457200">
              <a:buAutoNum type="arabicPeriod"/>
            </a:pPr>
            <a:r>
              <a:rPr lang="fr-FR" sz="2400" dirty="0"/>
              <a:t>Bègles</a:t>
            </a:r>
          </a:p>
          <a:p>
            <a:pPr marL="457200" indent="-457200">
              <a:buAutoNum type="arabicPeriod"/>
            </a:pPr>
            <a:r>
              <a:rPr lang="fr-FR" sz="2400" dirty="0" err="1"/>
              <a:t>Artolie</a:t>
            </a:r>
            <a:endParaRPr lang="fr-FR" sz="2400" dirty="0"/>
          </a:p>
        </p:txBody>
      </p:sp>
      <p:pic>
        <p:nvPicPr>
          <p:cNvPr id="5" name="Image 4" descr="Une image contenant personne, sport, compétition sportive, habits&#10;&#10;Le contenu généré par l’IA peut être incorrect.">
            <a:extLst>
              <a:ext uri="{FF2B5EF4-FFF2-40B4-BE49-F238E27FC236}">
                <a16:creationId xmlns:a16="http://schemas.microsoft.com/office/drawing/2014/main" id="{933622EB-277B-CAAC-C959-A8E06B9A7A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0" t="10101" r="19231" b="4421"/>
          <a:stretch>
            <a:fillRect/>
          </a:stretch>
        </p:blipFill>
        <p:spPr>
          <a:xfrm>
            <a:off x="2395394" y="1005370"/>
            <a:ext cx="5953650" cy="5566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555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9000"/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12000" b="-1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852236-C715-60BB-3BB5-5ABBD7934AC0}"/>
            </a:ext>
          </a:extLst>
        </p:cNvPr>
        <p:cNvGrpSpPr/>
        <p:nvPr/>
      </p:nvGrpSpPr>
      <p:grpSpPr>
        <a:xfrm>
          <a:off x="5143500" y="6286500"/>
          <a:ext cx="7048500" cy="6667500"/>
          <a:chOff x="5143500" y="6286500"/>
          <a:chExt cx="7048500" cy="666750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23F4B2B-7426-AB44-AE87-771518683DF7}"/>
              </a:ext>
            </a:extLst>
          </p:cNvPr>
          <p:cNvSpPr txBox="1">
            <a:spLocks noChangeArrowheads="1"/>
          </p:cNvSpPr>
          <p:nvPr/>
        </p:nvSpPr>
        <p:spPr>
          <a:xfrm>
            <a:off x="2159608" y="331279"/>
            <a:ext cx="6408960" cy="649287"/>
          </a:xfrm>
          <a:prstGeom prst="rect">
            <a:avLst/>
          </a:prstGeom>
        </p:spPr>
        <p:txBody>
          <a:bodyPr/>
          <a:lstStyle>
            <a:lvl1pPr algn="ctr">
              <a:defRPr sz="4400" kern="1200">
                <a:solidFill>
                  <a:schemeClr val="lt1"/>
                </a:solidFill>
              </a:defRPr>
            </a:lvl1pPr>
            <a:extLst/>
          </a:lstStyle>
          <a:p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Ordre du jour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9ABF4A1-254F-07D5-3195-086FD659DC44}"/>
              </a:ext>
            </a:extLst>
          </p:cNvPr>
          <p:cNvSpPr txBox="1">
            <a:spLocks noChangeArrowheads="1"/>
          </p:cNvSpPr>
          <p:nvPr/>
        </p:nvSpPr>
        <p:spPr>
          <a:xfrm>
            <a:off x="1992339" y="1412777"/>
            <a:ext cx="3371750" cy="1512168"/>
          </a:xfrm>
          <a:prstGeom prst="rect">
            <a:avLst/>
          </a:prstGeom>
        </p:spPr>
        <p:txBody>
          <a:bodyPr/>
          <a:lstStyle>
            <a:lvl1pPr indent="-324900" algn="ctr">
              <a:defRPr sz="3200" kern="1200">
                <a:solidFill>
                  <a:schemeClr val="tx1"/>
                </a:solidFill>
              </a:defRPr>
            </a:lvl1pPr>
            <a:extLst/>
          </a:lstStyle>
          <a:p>
            <a:pPr marL="132300" indent="-457200" algn="l">
              <a:buFont typeface="Arial" panose="020B0604020202020204" pitchFamily="34" charset="0"/>
              <a:buChar char="•"/>
            </a:pPr>
            <a:r>
              <a:rPr lang="en-US" dirty="0">
                <a:latin typeface="Candara" panose="020E0502030303020204" pitchFamily="34" charset="0"/>
              </a:rPr>
              <a:t>Bilan moral</a:t>
            </a:r>
          </a:p>
          <a:p>
            <a:pPr marL="132300" indent="-457200" algn="l">
              <a:buFont typeface="Arial" panose="020B0604020202020204" pitchFamily="34" charset="0"/>
              <a:buChar char="•"/>
            </a:pPr>
            <a:r>
              <a:rPr lang="en-US" dirty="0">
                <a:latin typeface="Candara" panose="020E0502030303020204" pitchFamily="34" charset="0"/>
              </a:rPr>
              <a:t>Bilan sportif</a:t>
            </a:r>
          </a:p>
          <a:p>
            <a:pPr marL="132300" indent="-457200" algn="l">
              <a:buFont typeface="Arial" panose="020B0604020202020204" pitchFamily="34" charset="0"/>
              <a:buChar char="•"/>
            </a:pPr>
            <a:r>
              <a:rPr lang="en-US" dirty="0">
                <a:latin typeface="Candara" panose="020E0502030303020204" pitchFamily="34" charset="0"/>
              </a:rPr>
              <a:t>Bilan financier</a:t>
            </a:r>
          </a:p>
          <a:p>
            <a:pPr indent="0" algn="l"/>
            <a:endParaRPr lang="en-US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9BDF6D7-75A5-3E02-E7FA-FF2E2DF853DF}"/>
              </a:ext>
            </a:extLst>
          </p:cNvPr>
          <p:cNvSpPr txBox="1"/>
          <p:nvPr/>
        </p:nvSpPr>
        <p:spPr>
          <a:xfrm>
            <a:off x="5364088" y="1412777"/>
            <a:ext cx="375704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Candara" panose="020E0502030303020204" pitchFamily="34" charset="0"/>
              </a:rPr>
              <a:t>Projets</a:t>
            </a:r>
            <a:r>
              <a:rPr lang="en-US" sz="3200" dirty="0">
                <a:latin typeface="Candara" panose="020E0502030303020204" pitchFamily="34" charset="0"/>
              </a:rPr>
              <a:t> 2024-25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>
                <a:latin typeface="Candara" panose="020E0502030303020204" pitchFamily="34" charset="0"/>
              </a:rPr>
              <a:t>Questions </a:t>
            </a:r>
            <a:r>
              <a:rPr lang="en-US" sz="3200" dirty="0" err="1">
                <a:latin typeface="Candara" panose="020E0502030303020204" pitchFamily="34" charset="0"/>
              </a:rPr>
              <a:t>diverses</a:t>
            </a:r>
            <a:endParaRPr lang="en-US" sz="3200" dirty="0">
              <a:latin typeface="Candara" panose="020E0502030303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>
                <a:latin typeface="Candara" panose="020E0502030303020204" pitchFamily="34" charset="0"/>
              </a:rPr>
              <a:t>Moment convivial</a:t>
            </a:r>
          </a:p>
        </p:txBody>
      </p:sp>
    </p:spTree>
    <p:extLst>
      <p:ext uri="{BB962C8B-B14F-4D97-AF65-F5344CB8AC3E}">
        <p14:creationId xmlns:p14="http://schemas.microsoft.com/office/powerpoint/2010/main" val="17101530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t="-12000" b="-1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5BD7FD-C099-BF08-481A-CEBBD59F9A1C}"/>
            </a:ext>
          </a:extLst>
        </p:cNvPr>
        <p:cNvGrpSpPr/>
        <p:nvPr/>
      </p:nvGrpSpPr>
      <p:grpSpPr>
        <a:xfrm>
          <a:off x="5143500" y="6286500"/>
          <a:ext cx="7048500" cy="6667500"/>
          <a:chOff x="5143500" y="6286500"/>
          <a:chExt cx="7048500" cy="666750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9BB5B70-E207-E80B-DDEB-4320A4484596}"/>
              </a:ext>
            </a:extLst>
          </p:cNvPr>
          <p:cNvSpPr txBox="1">
            <a:spLocks noChangeArrowheads="1"/>
          </p:cNvSpPr>
          <p:nvPr/>
        </p:nvSpPr>
        <p:spPr>
          <a:xfrm>
            <a:off x="204081" y="176063"/>
            <a:ext cx="11785426" cy="649287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</p:spPr>
        <p:txBody>
          <a:bodyPr/>
          <a:lstStyle>
            <a:lvl1pPr algn="ctr">
              <a:defRPr sz="4400" kern="1200">
                <a:solidFill>
                  <a:schemeClr val="lt1"/>
                </a:solidFill>
              </a:defRPr>
            </a:lvl1pPr>
            <a:extLst/>
          </a:lstStyle>
          <a:p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Equipe 4 : interclub D3, capitaine : Matthieu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3F4E632-1BF5-530D-2B65-3E74FE470DF4}"/>
              </a:ext>
            </a:extLst>
          </p:cNvPr>
          <p:cNvSpPr txBox="1">
            <a:spLocks noChangeArrowheads="1"/>
          </p:cNvSpPr>
          <p:nvPr/>
        </p:nvSpPr>
        <p:spPr>
          <a:xfrm>
            <a:off x="2000469" y="1700808"/>
            <a:ext cx="3371750" cy="1512168"/>
          </a:xfrm>
          <a:prstGeom prst="rect">
            <a:avLst/>
          </a:prstGeom>
        </p:spPr>
        <p:txBody>
          <a:bodyPr/>
          <a:lstStyle>
            <a:lvl1pPr indent="-324900" algn="ctr">
              <a:defRPr sz="3200" kern="1200">
                <a:solidFill>
                  <a:schemeClr val="tx1"/>
                </a:solidFill>
              </a:defRPr>
            </a:lvl1pPr>
            <a:extLst/>
          </a:lstStyle>
          <a:p>
            <a:pPr indent="0" algn="l"/>
            <a:endParaRPr lang="en-US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C74C227-3664-53A5-20B7-5DAED8F18A98}"/>
              </a:ext>
            </a:extLst>
          </p:cNvPr>
          <p:cNvSpPr txBox="1"/>
          <p:nvPr/>
        </p:nvSpPr>
        <p:spPr>
          <a:xfrm>
            <a:off x="204080" y="1340768"/>
            <a:ext cx="272430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u="sng" dirty="0"/>
              <a:t>L’équipe :</a:t>
            </a:r>
          </a:p>
          <a:p>
            <a:endParaRPr lang="fr-FR" sz="2000" b="1" u="sng" dirty="0"/>
          </a:p>
          <a:p>
            <a:r>
              <a:rPr lang="fr-FR" sz="2000" b="1" dirty="0"/>
              <a:t>Alizé Serviès</a:t>
            </a:r>
          </a:p>
          <a:p>
            <a:r>
              <a:rPr lang="fr-FR" sz="2000" b="1" dirty="0"/>
              <a:t>Rosy Vanden Broeck</a:t>
            </a:r>
          </a:p>
          <a:p>
            <a:r>
              <a:rPr lang="fr-FR" sz="2000" b="1" dirty="0"/>
              <a:t>Cyrielle Samson</a:t>
            </a:r>
          </a:p>
          <a:p>
            <a:r>
              <a:rPr lang="fr-FR" sz="2000" b="1" dirty="0"/>
              <a:t>Laura Dupuy</a:t>
            </a:r>
          </a:p>
          <a:p>
            <a:r>
              <a:rPr lang="fr-FR" sz="2000" b="1" dirty="0"/>
              <a:t>Laure </a:t>
            </a:r>
            <a:r>
              <a:rPr lang="fr-FR" sz="2000" b="1" dirty="0" err="1"/>
              <a:t>Duron</a:t>
            </a:r>
            <a:endParaRPr lang="fr-FR" sz="2000" b="1" dirty="0"/>
          </a:p>
          <a:p>
            <a:endParaRPr lang="fr-FR" sz="2000" b="1" dirty="0"/>
          </a:p>
          <a:p>
            <a:r>
              <a:rPr lang="fr-FR" sz="2000" b="1" dirty="0"/>
              <a:t>Matthieu De </a:t>
            </a:r>
            <a:r>
              <a:rPr lang="fr-FR" sz="2000" b="1" dirty="0" err="1"/>
              <a:t>Laharpe</a:t>
            </a:r>
            <a:endParaRPr lang="fr-FR" sz="2000" b="1" dirty="0"/>
          </a:p>
          <a:p>
            <a:r>
              <a:rPr lang="fr-FR" sz="2000" b="1" dirty="0"/>
              <a:t>Alexis Grivet</a:t>
            </a:r>
          </a:p>
          <a:p>
            <a:r>
              <a:rPr lang="fr-FR" sz="2000" b="1" dirty="0"/>
              <a:t>Sébastian </a:t>
            </a:r>
            <a:r>
              <a:rPr lang="fr-FR" sz="2000" b="1" dirty="0" err="1"/>
              <a:t>Umbeck</a:t>
            </a:r>
            <a:endParaRPr lang="fr-FR" sz="2000" b="1" dirty="0"/>
          </a:p>
          <a:p>
            <a:r>
              <a:rPr lang="fr-FR" sz="2000" b="1" dirty="0" err="1"/>
              <a:t>Soren</a:t>
            </a:r>
            <a:r>
              <a:rPr lang="fr-FR" sz="2000" b="1" dirty="0"/>
              <a:t> </a:t>
            </a:r>
            <a:r>
              <a:rPr lang="fr-FR" sz="2000" b="1" dirty="0" err="1"/>
              <a:t>Gedon</a:t>
            </a:r>
            <a:r>
              <a:rPr lang="fr-FR" sz="2000" b="1" dirty="0"/>
              <a:t>-Pierre</a:t>
            </a:r>
          </a:p>
          <a:p>
            <a:r>
              <a:rPr lang="fr-FR" sz="2000" b="1" dirty="0"/>
              <a:t>Corentin </a:t>
            </a:r>
            <a:r>
              <a:rPr lang="fr-FR" sz="2000" b="1" dirty="0" err="1"/>
              <a:t>Casamayou</a:t>
            </a:r>
            <a:endParaRPr lang="fr-FR" sz="2000" b="1" dirty="0"/>
          </a:p>
          <a:p>
            <a:r>
              <a:rPr lang="fr-FR" sz="2000" b="1" dirty="0" err="1"/>
              <a:t>Ghassen</a:t>
            </a:r>
            <a:r>
              <a:rPr lang="fr-FR" sz="2000" b="1" dirty="0"/>
              <a:t> </a:t>
            </a:r>
            <a:r>
              <a:rPr lang="fr-FR" sz="2000" b="1" dirty="0" err="1"/>
              <a:t>Abichou</a:t>
            </a:r>
            <a:endParaRPr lang="fr-FR" sz="2000" b="1" dirty="0"/>
          </a:p>
          <a:p>
            <a:endParaRPr lang="fr-FR" sz="2000" b="1" u="sng" dirty="0"/>
          </a:p>
          <a:p>
            <a:endParaRPr lang="fr-FR" sz="2000" b="1" u="sng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71F26FF-384C-E686-21BA-CD7CDF482D4D}"/>
              </a:ext>
            </a:extLst>
          </p:cNvPr>
          <p:cNvSpPr txBox="1"/>
          <p:nvPr/>
        </p:nvSpPr>
        <p:spPr>
          <a:xfrm>
            <a:off x="9049122" y="1504816"/>
            <a:ext cx="315129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u="sng" dirty="0"/>
              <a:t>Classement des équipes de la poule</a:t>
            </a:r>
          </a:p>
          <a:p>
            <a:endParaRPr lang="fr-FR" sz="2400" dirty="0"/>
          </a:p>
          <a:p>
            <a:pPr marL="457200" indent="-457200">
              <a:buAutoNum type="arabicPeriod"/>
            </a:pPr>
            <a:r>
              <a:rPr lang="fr-FR" sz="2400" dirty="0"/>
              <a:t>Barbey</a:t>
            </a:r>
          </a:p>
          <a:p>
            <a:pPr marL="457200" indent="-457200">
              <a:buAutoNum type="arabicPeriod"/>
            </a:pPr>
            <a:r>
              <a:rPr lang="fr-FR" sz="2400" dirty="0"/>
              <a:t>Eysines</a:t>
            </a:r>
          </a:p>
          <a:p>
            <a:pPr marL="457200" indent="-457200">
              <a:buAutoNum type="arabicPeriod"/>
            </a:pPr>
            <a:r>
              <a:rPr lang="fr-FR" sz="2400" dirty="0"/>
              <a:t>Bruges</a:t>
            </a:r>
          </a:p>
          <a:p>
            <a:pPr marL="457200" indent="-457200">
              <a:buAutoNum type="arabicPeriod"/>
            </a:pPr>
            <a:r>
              <a:rPr lang="fr-FR" sz="2400" dirty="0"/>
              <a:t>Chartrons</a:t>
            </a:r>
          </a:p>
          <a:p>
            <a:pPr marL="457200" indent="-457200">
              <a:buAutoNum type="arabicPeriod"/>
            </a:pPr>
            <a:r>
              <a:rPr lang="fr-FR" sz="2400" dirty="0">
                <a:highlight>
                  <a:srgbClr val="FFFF00"/>
                </a:highlight>
              </a:rPr>
              <a:t>Chantecler</a:t>
            </a:r>
          </a:p>
          <a:p>
            <a:pPr marL="457200" indent="-457200">
              <a:buAutoNum type="arabicPeriod"/>
            </a:pPr>
            <a:r>
              <a:rPr lang="fr-FR" sz="2400" dirty="0"/>
              <a:t>St Bruno</a:t>
            </a:r>
          </a:p>
        </p:txBody>
      </p:sp>
      <p:pic>
        <p:nvPicPr>
          <p:cNvPr id="8" name="Image 7" descr="Une image contenant personne, sport, compétition sportive, sol&#10;&#10;Le contenu généré par l’IA peut être incorrect.">
            <a:extLst>
              <a:ext uri="{FF2B5EF4-FFF2-40B4-BE49-F238E27FC236}">
                <a16:creationId xmlns:a16="http://schemas.microsoft.com/office/drawing/2014/main" id="{823AD399-F008-EEFE-A84D-6C8327D50F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32" t="14300" r="31079" b="2567"/>
          <a:stretch>
            <a:fillRect/>
          </a:stretch>
        </p:blipFill>
        <p:spPr>
          <a:xfrm>
            <a:off x="3144467" y="1340768"/>
            <a:ext cx="5892775" cy="5016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7109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t="-12000" b="-1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A3F8AA-48B4-2875-946C-33A1208E9D2B}"/>
            </a:ext>
          </a:extLst>
        </p:cNvPr>
        <p:cNvGrpSpPr/>
        <p:nvPr/>
      </p:nvGrpSpPr>
      <p:grpSpPr>
        <a:xfrm>
          <a:off x="5143500" y="6286500"/>
          <a:ext cx="7048500" cy="6667500"/>
          <a:chOff x="5143500" y="6286500"/>
          <a:chExt cx="7048500" cy="666750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5805A03-5ED6-6677-252A-6A07105D89BF}"/>
              </a:ext>
            </a:extLst>
          </p:cNvPr>
          <p:cNvSpPr txBox="1">
            <a:spLocks noChangeArrowheads="1"/>
          </p:cNvSpPr>
          <p:nvPr/>
        </p:nvSpPr>
        <p:spPr>
          <a:xfrm>
            <a:off x="204081" y="176063"/>
            <a:ext cx="11785426" cy="804665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</p:spPr>
        <p:txBody>
          <a:bodyPr/>
          <a:lstStyle>
            <a:lvl1pPr algn="ctr">
              <a:defRPr sz="4400" kern="1200">
                <a:solidFill>
                  <a:schemeClr val="lt1"/>
                </a:solidFill>
              </a:defRPr>
            </a:lvl1pPr>
            <a:extLst/>
          </a:lstStyle>
          <a:p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Equipe 5 : interclub D4, capitaine : </a:t>
            </a:r>
            <a:r>
              <a:rPr lang="en-US" dirty="0" err="1">
                <a:solidFill>
                  <a:schemeClr val="tx1"/>
                </a:solidFill>
                <a:latin typeface="Candara" panose="020E0502030303020204" pitchFamily="34" charset="0"/>
              </a:rPr>
              <a:t>Naïla</a:t>
            </a:r>
            <a:endParaRPr lang="en-US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D14773D-5144-C1F4-FB6B-9FD6302C382D}"/>
              </a:ext>
            </a:extLst>
          </p:cNvPr>
          <p:cNvSpPr txBox="1">
            <a:spLocks noChangeArrowheads="1"/>
          </p:cNvSpPr>
          <p:nvPr/>
        </p:nvSpPr>
        <p:spPr>
          <a:xfrm>
            <a:off x="2000469" y="1700808"/>
            <a:ext cx="3371750" cy="1512168"/>
          </a:xfrm>
          <a:prstGeom prst="rect">
            <a:avLst/>
          </a:prstGeom>
        </p:spPr>
        <p:txBody>
          <a:bodyPr/>
          <a:lstStyle>
            <a:lvl1pPr indent="-324900" algn="ctr">
              <a:defRPr sz="3200" kern="1200">
                <a:solidFill>
                  <a:schemeClr val="tx1"/>
                </a:solidFill>
              </a:defRPr>
            </a:lvl1pPr>
            <a:extLst/>
          </a:lstStyle>
          <a:p>
            <a:pPr indent="0" algn="l"/>
            <a:endParaRPr lang="en-US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58ACCEF-AA2E-3FE4-3DE4-2F351987CE43}"/>
              </a:ext>
            </a:extLst>
          </p:cNvPr>
          <p:cNvSpPr txBox="1"/>
          <p:nvPr/>
        </p:nvSpPr>
        <p:spPr>
          <a:xfrm>
            <a:off x="204081" y="1340768"/>
            <a:ext cx="292850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u="sng" dirty="0"/>
              <a:t>L’équipe :</a:t>
            </a:r>
          </a:p>
          <a:p>
            <a:endParaRPr lang="fr-FR" sz="2000" b="1" dirty="0"/>
          </a:p>
          <a:p>
            <a:r>
              <a:rPr lang="fr-FR" sz="2000" b="1" dirty="0" err="1"/>
              <a:t>Naïla</a:t>
            </a:r>
            <a:r>
              <a:rPr lang="fr-FR" sz="2000" b="1" dirty="0"/>
              <a:t> </a:t>
            </a:r>
            <a:r>
              <a:rPr lang="fr-FR" sz="2000" b="1" dirty="0" err="1"/>
              <a:t>Nadjai</a:t>
            </a:r>
            <a:endParaRPr lang="fr-FR" sz="2000" b="1" dirty="0"/>
          </a:p>
          <a:p>
            <a:r>
              <a:rPr lang="fr-FR" sz="2000" b="1" dirty="0"/>
              <a:t>Claire </a:t>
            </a:r>
            <a:r>
              <a:rPr lang="fr-FR" sz="2000" b="1" dirty="0" err="1"/>
              <a:t>Sosset</a:t>
            </a:r>
            <a:endParaRPr lang="fr-FR" sz="2000" b="1" dirty="0"/>
          </a:p>
          <a:p>
            <a:r>
              <a:rPr lang="fr-FR" sz="2000" b="1" dirty="0"/>
              <a:t>Caroline </a:t>
            </a:r>
            <a:r>
              <a:rPr lang="fr-FR" sz="2000" b="1" dirty="0" err="1"/>
              <a:t>Saulé</a:t>
            </a:r>
            <a:endParaRPr lang="fr-FR" sz="2000" b="1" dirty="0"/>
          </a:p>
          <a:p>
            <a:r>
              <a:rPr lang="fr-FR" sz="2000" b="1" dirty="0"/>
              <a:t>Agathe </a:t>
            </a:r>
            <a:r>
              <a:rPr lang="fr-FR" sz="2000" b="1" dirty="0" err="1"/>
              <a:t>Gauzère</a:t>
            </a:r>
            <a:endParaRPr lang="fr-FR" sz="2000" b="1" dirty="0"/>
          </a:p>
          <a:p>
            <a:r>
              <a:rPr lang="fr-FR" sz="2000" b="1" dirty="0"/>
              <a:t>Sarah </a:t>
            </a:r>
            <a:r>
              <a:rPr lang="fr-FR" sz="2000" b="1" dirty="0" err="1"/>
              <a:t>Fleuriet</a:t>
            </a:r>
            <a:endParaRPr lang="fr-FR" sz="2000" b="1" dirty="0"/>
          </a:p>
          <a:p>
            <a:endParaRPr lang="fr-FR" sz="2000" b="1" dirty="0"/>
          </a:p>
          <a:p>
            <a:r>
              <a:rPr lang="fr-FR" sz="2000" b="1" dirty="0"/>
              <a:t>Sylvain </a:t>
            </a:r>
            <a:r>
              <a:rPr lang="fr-FR" sz="2000" b="1" dirty="0" err="1"/>
              <a:t>Lafon</a:t>
            </a:r>
            <a:r>
              <a:rPr lang="fr-FR" sz="2000" b="1" dirty="0"/>
              <a:t> </a:t>
            </a:r>
            <a:r>
              <a:rPr lang="fr-FR" sz="2000" b="1" dirty="0" err="1"/>
              <a:t>Vialettes</a:t>
            </a:r>
            <a:endParaRPr lang="fr-FR" sz="2000" b="1" dirty="0"/>
          </a:p>
          <a:p>
            <a:r>
              <a:rPr lang="fr-FR" sz="2000" b="1" dirty="0"/>
              <a:t>Quentin De Melo</a:t>
            </a:r>
          </a:p>
          <a:p>
            <a:r>
              <a:rPr lang="fr-FR" sz="2000" b="1" dirty="0"/>
              <a:t>Victor </a:t>
            </a:r>
            <a:r>
              <a:rPr lang="fr-FR" sz="2000" b="1" dirty="0" err="1"/>
              <a:t>Poinsignon</a:t>
            </a:r>
            <a:endParaRPr lang="fr-FR" sz="2000" b="1" dirty="0"/>
          </a:p>
          <a:p>
            <a:r>
              <a:rPr lang="fr-FR" sz="2000" b="1" dirty="0" err="1"/>
              <a:t>Soren</a:t>
            </a:r>
            <a:r>
              <a:rPr lang="fr-FR" sz="2000" b="1" dirty="0"/>
              <a:t> </a:t>
            </a:r>
            <a:r>
              <a:rPr lang="fr-FR" sz="2000" b="1" dirty="0" err="1"/>
              <a:t>Gedon</a:t>
            </a:r>
            <a:r>
              <a:rPr lang="fr-FR" sz="2000" b="1" dirty="0"/>
              <a:t>-Pierre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593BD7C-98CD-36D3-79FA-667057F70AE4}"/>
              </a:ext>
            </a:extLst>
          </p:cNvPr>
          <p:cNvSpPr txBox="1"/>
          <p:nvPr/>
        </p:nvSpPr>
        <p:spPr>
          <a:xfrm>
            <a:off x="9049122" y="1504816"/>
            <a:ext cx="315129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u="sng" dirty="0"/>
              <a:t>Classement des équipes de la poule</a:t>
            </a:r>
          </a:p>
          <a:p>
            <a:endParaRPr lang="fr-FR" sz="2400" dirty="0"/>
          </a:p>
          <a:p>
            <a:pPr marL="457200" indent="-457200">
              <a:buAutoNum type="arabicPeriod"/>
            </a:pPr>
            <a:r>
              <a:rPr lang="fr-FR" sz="2400" dirty="0"/>
              <a:t>Barbey</a:t>
            </a:r>
          </a:p>
          <a:p>
            <a:pPr marL="457200" indent="-457200">
              <a:buAutoNum type="arabicPeriod"/>
            </a:pPr>
            <a:r>
              <a:rPr lang="fr-FR" sz="2400" dirty="0"/>
              <a:t>Floirac</a:t>
            </a:r>
          </a:p>
          <a:p>
            <a:pPr marL="457200" indent="-457200">
              <a:buAutoNum type="arabicPeriod"/>
            </a:pPr>
            <a:r>
              <a:rPr lang="fr-FR" sz="2400" dirty="0"/>
              <a:t>St Bruno</a:t>
            </a:r>
          </a:p>
          <a:p>
            <a:pPr marL="457200" indent="-457200">
              <a:buAutoNum type="arabicPeriod"/>
            </a:pPr>
            <a:r>
              <a:rPr lang="fr-FR" sz="2400" dirty="0"/>
              <a:t>Gradignan</a:t>
            </a:r>
          </a:p>
          <a:p>
            <a:pPr marL="457200" indent="-457200">
              <a:buAutoNum type="arabicPeriod"/>
            </a:pPr>
            <a:r>
              <a:rPr lang="fr-FR" sz="2400" dirty="0">
                <a:highlight>
                  <a:srgbClr val="FFFF00"/>
                </a:highlight>
              </a:rPr>
              <a:t>Chantecler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8C4E01F-AACF-8975-DDA9-43BD148F49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75" b="22354"/>
          <a:stretch>
            <a:fillRect/>
          </a:stretch>
        </p:blipFill>
        <p:spPr>
          <a:xfrm>
            <a:off x="3156347" y="1369229"/>
            <a:ext cx="5892775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6559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t="-12000" b="-1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AF4AC8-5183-208C-6182-6E7F9DB4EA75}"/>
            </a:ext>
          </a:extLst>
        </p:cNvPr>
        <p:cNvGrpSpPr/>
        <p:nvPr/>
      </p:nvGrpSpPr>
      <p:grpSpPr>
        <a:xfrm>
          <a:off x="5143500" y="6286500"/>
          <a:ext cx="7048500" cy="6667500"/>
          <a:chOff x="5143500" y="6286500"/>
          <a:chExt cx="7048500" cy="666750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BA8F4DE-7381-EA6A-D8F3-796B639F08A4}"/>
              </a:ext>
            </a:extLst>
          </p:cNvPr>
          <p:cNvSpPr txBox="1">
            <a:spLocks noChangeArrowheads="1"/>
          </p:cNvSpPr>
          <p:nvPr/>
        </p:nvSpPr>
        <p:spPr>
          <a:xfrm>
            <a:off x="204081" y="176063"/>
            <a:ext cx="11785426" cy="804665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</p:spPr>
        <p:txBody>
          <a:bodyPr/>
          <a:lstStyle>
            <a:lvl1pPr algn="ctr">
              <a:defRPr sz="4400" kern="1200">
                <a:solidFill>
                  <a:schemeClr val="lt1"/>
                </a:solidFill>
              </a:defRPr>
            </a:lvl1pPr>
            <a:extLst/>
          </a:lstStyle>
          <a:p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Equipe 6 : interclub D4, capitaine : Julie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57C5F3C-818C-E6D5-A2A8-32C1EE753FF6}"/>
              </a:ext>
            </a:extLst>
          </p:cNvPr>
          <p:cNvSpPr txBox="1">
            <a:spLocks noChangeArrowheads="1"/>
          </p:cNvSpPr>
          <p:nvPr/>
        </p:nvSpPr>
        <p:spPr>
          <a:xfrm>
            <a:off x="2000469" y="1700808"/>
            <a:ext cx="3371750" cy="1512168"/>
          </a:xfrm>
          <a:prstGeom prst="rect">
            <a:avLst/>
          </a:prstGeom>
        </p:spPr>
        <p:txBody>
          <a:bodyPr/>
          <a:lstStyle>
            <a:lvl1pPr indent="-324900" algn="ctr">
              <a:defRPr sz="3200" kern="1200">
                <a:solidFill>
                  <a:schemeClr val="tx1"/>
                </a:solidFill>
              </a:defRPr>
            </a:lvl1pPr>
            <a:extLst/>
          </a:lstStyle>
          <a:p>
            <a:pPr indent="0" algn="l"/>
            <a:endParaRPr lang="en-US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D2C1033-9A0E-AEB4-E51A-D6DBB15BD3EC}"/>
              </a:ext>
            </a:extLst>
          </p:cNvPr>
          <p:cNvSpPr txBox="1"/>
          <p:nvPr/>
        </p:nvSpPr>
        <p:spPr>
          <a:xfrm>
            <a:off x="204081" y="1340768"/>
            <a:ext cx="2928505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u="sng" dirty="0"/>
              <a:t>L’équipe :</a:t>
            </a:r>
          </a:p>
          <a:p>
            <a:endParaRPr lang="fr-FR" sz="2000" b="1" dirty="0"/>
          </a:p>
          <a:p>
            <a:r>
              <a:rPr lang="fr-FR" sz="2000" b="1" dirty="0"/>
              <a:t>Aline </a:t>
            </a:r>
            <a:r>
              <a:rPr lang="fr-FR" sz="2000" b="1" dirty="0" err="1"/>
              <a:t>Pauton</a:t>
            </a:r>
            <a:endParaRPr lang="fr-FR" sz="2000" b="1" dirty="0"/>
          </a:p>
          <a:p>
            <a:r>
              <a:rPr lang="fr-FR" sz="2000" b="1" dirty="0"/>
              <a:t>Maeva Limouzin</a:t>
            </a:r>
          </a:p>
          <a:p>
            <a:r>
              <a:rPr lang="fr-FR" sz="2000" b="1" dirty="0"/>
              <a:t>Marine Lannoy</a:t>
            </a:r>
          </a:p>
          <a:p>
            <a:r>
              <a:rPr lang="fr-FR" sz="2000" b="1" dirty="0"/>
              <a:t>Julie </a:t>
            </a:r>
            <a:r>
              <a:rPr lang="fr-FR" sz="2000" b="1" dirty="0" err="1"/>
              <a:t>Gauzère</a:t>
            </a:r>
            <a:endParaRPr lang="fr-FR" sz="2000" b="1" dirty="0"/>
          </a:p>
          <a:p>
            <a:endParaRPr lang="fr-FR" sz="2000" b="1" dirty="0"/>
          </a:p>
          <a:p>
            <a:r>
              <a:rPr lang="fr-FR" sz="2000" b="1" dirty="0"/>
              <a:t>JB </a:t>
            </a:r>
            <a:r>
              <a:rPr lang="fr-FR" sz="2000" b="1" dirty="0" err="1"/>
              <a:t>Pachnopoulos</a:t>
            </a:r>
            <a:endParaRPr lang="fr-FR" sz="2000" b="1" dirty="0"/>
          </a:p>
          <a:p>
            <a:r>
              <a:rPr lang="fr-FR" sz="2000" b="1" dirty="0"/>
              <a:t>Paul Mercier</a:t>
            </a:r>
          </a:p>
          <a:p>
            <a:r>
              <a:rPr lang="fr-FR" sz="2000" b="1" dirty="0"/>
              <a:t>Antoine Monnier</a:t>
            </a:r>
          </a:p>
          <a:p>
            <a:r>
              <a:rPr lang="fr-FR" sz="2000" b="1" dirty="0"/>
              <a:t>Franck </a:t>
            </a:r>
            <a:r>
              <a:rPr lang="fr-FR" sz="2000" b="1" dirty="0" err="1"/>
              <a:t>Cera</a:t>
            </a:r>
            <a:endParaRPr lang="fr-FR" sz="2000" b="1" dirty="0"/>
          </a:p>
          <a:p>
            <a:r>
              <a:rPr lang="fr-FR" sz="2000" b="1" dirty="0"/>
              <a:t>Paulo Ribeiro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26135EB-F191-96EC-5F8B-FF7B5EC5BB0C}"/>
              </a:ext>
            </a:extLst>
          </p:cNvPr>
          <p:cNvSpPr txBox="1"/>
          <p:nvPr/>
        </p:nvSpPr>
        <p:spPr>
          <a:xfrm>
            <a:off x="9049122" y="1504816"/>
            <a:ext cx="315129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u="sng" dirty="0"/>
              <a:t>Classement des équipes de la poule</a:t>
            </a:r>
          </a:p>
          <a:p>
            <a:endParaRPr lang="fr-FR" sz="2400" dirty="0"/>
          </a:p>
          <a:p>
            <a:pPr marL="457200" indent="-457200">
              <a:buAutoNum type="arabicPeriod"/>
            </a:pPr>
            <a:r>
              <a:rPr lang="fr-FR" sz="2400" dirty="0" err="1"/>
              <a:t>Ambarès</a:t>
            </a:r>
            <a:endParaRPr lang="fr-FR" sz="2400" dirty="0"/>
          </a:p>
          <a:p>
            <a:pPr marL="457200" indent="-457200">
              <a:buAutoNum type="arabicPeriod"/>
            </a:pPr>
            <a:r>
              <a:rPr lang="fr-FR" sz="2400" dirty="0"/>
              <a:t>Chartrons</a:t>
            </a:r>
          </a:p>
          <a:p>
            <a:pPr marL="457200" indent="-457200">
              <a:buAutoNum type="arabicPeriod"/>
            </a:pPr>
            <a:r>
              <a:rPr lang="fr-FR" sz="2400" dirty="0"/>
              <a:t>Floirac</a:t>
            </a:r>
          </a:p>
          <a:p>
            <a:pPr marL="457200" indent="-457200">
              <a:buAutoNum type="arabicPeriod"/>
            </a:pPr>
            <a:r>
              <a:rPr lang="fr-FR" sz="2400" dirty="0"/>
              <a:t>St Bruno</a:t>
            </a:r>
          </a:p>
          <a:p>
            <a:pPr marL="457200" indent="-457200">
              <a:buAutoNum type="arabicPeriod"/>
            </a:pPr>
            <a:r>
              <a:rPr lang="fr-FR" sz="2400" dirty="0"/>
              <a:t>Super Bad</a:t>
            </a:r>
          </a:p>
          <a:p>
            <a:pPr marL="457200" indent="-457200">
              <a:buAutoNum type="arabicPeriod"/>
            </a:pPr>
            <a:r>
              <a:rPr lang="fr-FR" sz="2400" dirty="0">
                <a:highlight>
                  <a:srgbClr val="FFFF00"/>
                </a:highlight>
              </a:rPr>
              <a:t>Chantecler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1BC5319-A7F5-A842-D605-5204B618E1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8" t="21940" r="10998" b="20214"/>
          <a:stretch>
            <a:fillRect/>
          </a:stretch>
        </p:blipFill>
        <p:spPr>
          <a:xfrm>
            <a:off x="3368822" y="1196752"/>
            <a:ext cx="5444063" cy="505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6908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t="-12000" b="-1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F99B2B-2185-89DE-BAB5-A3BDE4A588E0}"/>
            </a:ext>
          </a:extLst>
        </p:cNvPr>
        <p:cNvGrpSpPr/>
        <p:nvPr/>
      </p:nvGrpSpPr>
      <p:grpSpPr>
        <a:xfrm>
          <a:off x="5143500" y="6286500"/>
          <a:ext cx="7048500" cy="6667500"/>
          <a:chOff x="5143500" y="6286500"/>
          <a:chExt cx="7048500" cy="666750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259FB75-5C82-762E-C64C-C82BDDD8BDFA}"/>
              </a:ext>
            </a:extLst>
          </p:cNvPr>
          <p:cNvSpPr txBox="1">
            <a:spLocks noChangeArrowheads="1"/>
          </p:cNvSpPr>
          <p:nvPr/>
        </p:nvSpPr>
        <p:spPr>
          <a:xfrm>
            <a:off x="204081" y="176063"/>
            <a:ext cx="11785426" cy="804665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</p:spPr>
        <p:txBody>
          <a:bodyPr/>
          <a:lstStyle>
            <a:lvl1pPr algn="ctr">
              <a:defRPr sz="4400" kern="1200">
                <a:solidFill>
                  <a:schemeClr val="lt1"/>
                </a:solidFill>
              </a:defRPr>
            </a:lvl1pPr>
            <a:extLst/>
          </a:lstStyle>
          <a:p>
            <a:r>
              <a:rPr lang="en-US" sz="3600" dirty="0">
                <a:solidFill>
                  <a:schemeClr val="tx1"/>
                </a:solidFill>
                <a:latin typeface="Candara" panose="020E0502030303020204" pitchFamily="34" charset="0"/>
              </a:rPr>
              <a:t>Equipe 7 : interclub </a:t>
            </a:r>
            <a:r>
              <a:rPr lang="en-US" sz="3600" dirty="0" err="1">
                <a:solidFill>
                  <a:schemeClr val="tx1"/>
                </a:solidFill>
                <a:latin typeface="Candara" panose="020E0502030303020204" pitchFamily="34" charset="0"/>
              </a:rPr>
              <a:t>vétéran</a:t>
            </a:r>
            <a:r>
              <a:rPr lang="en-US" sz="3600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ndara" panose="020E0502030303020204" pitchFamily="34" charset="0"/>
              </a:rPr>
              <a:t>mixte</a:t>
            </a:r>
            <a:r>
              <a:rPr lang="en-US" sz="3600" dirty="0">
                <a:solidFill>
                  <a:schemeClr val="tx1"/>
                </a:solidFill>
                <a:latin typeface="Candara" panose="020E0502030303020204" pitchFamily="34" charset="0"/>
              </a:rPr>
              <a:t> D3, capitaine : Laurence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C59A089-F088-AF29-8C21-49047AF4CC4B}"/>
              </a:ext>
            </a:extLst>
          </p:cNvPr>
          <p:cNvSpPr txBox="1">
            <a:spLocks noChangeArrowheads="1"/>
          </p:cNvSpPr>
          <p:nvPr/>
        </p:nvSpPr>
        <p:spPr>
          <a:xfrm>
            <a:off x="2000469" y="1700808"/>
            <a:ext cx="3371750" cy="1512168"/>
          </a:xfrm>
          <a:prstGeom prst="rect">
            <a:avLst/>
          </a:prstGeom>
        </p:spPr>
        <p:txBody>
          <a:bodyPr/>
          <a:lstStyle>
            <a:lvl1pPr indent="-324900" algn="ctr">
              <a:defRPr sz="3200" kern="1200">
                <a:solidFill>
                  <a:schemeClr val="tx1"/>
                </a:solidFill>
              </a:defRPr>
            </a:lvl1pPr>
            <a:extLst/>
          </a:lstStyle>
          <a:p>
            <a:pPr indent="0" algn="l"/>
            <a:endParaRPr lang="en-US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33F7A94-2A27-19C0-B7D0-0D9C1B1AD593}"/>
              </a:ext>
            </a:extLst>
          </p:cNvPr>
          <p:cNvSpPr txBox="1"/>
          <p:nvPr/>
        </p:nvSpPr>
        <p:spPr>
          <a:xfrm>
            <a:off x="204081" y="1340768"/>
            <a:ext cx="2928505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u="sng" dirty="0"/>
              <a:t>L’équipe :</a:t>
            </a:r>
          </a:p>
          <a:p>
            <a:endParaRPr lang="fr-FR" sz="2000" b="1" dirty="0"/>
          </a:p>
          <a:p>
            <a:r>
              <a:rPr lang="fr-FR" sz="2000" b="1" dirty="0"/>
              <a:t>Laurence </a:t>
            </a:r>
            <a:r>
              <a:rPr lang="fr-FR" sz="2000" b="1" dirty="0" err="1"/>
              <a:t>Jaumont</a:t>
            </a:r>
            <a:endParaRPr lang="fr-FR" sz="2000" b="1" dirty="0"/>
          </a:p>
          <a:p>
            <a:r>
              <a:rPr lang="fr-FR" sz="2000" b="1" dirty="0"/>
              <a:t>Laure </a:t>
            </a:r>
            <a:r>
              <a:rPr lang="fr-FR" sz="2000" b="1" dirty="0" err="1"/>
              <a:t>Duron</a:t>
            </a:r>
            <a:endParaRPr lang="fr-FR" sz="2000" b="1" dirty="0"/>
          </a:p>
          <a:p>
            <a:r>
              <a:rPr lang="fr-FR" sz="2000" b="1" dirty="0"/>
              <a:t>Aurélie Attia</a:t>
            </a:r>
          </a:p>
          <a:p>
            <a:r>
              <a:rPr lang="fr-FR" sz="2000" b="1" dirty="0"/>
              <a:t>Christine Hubert</a:t>
            </a:r>
          </a:p>
          <a:p>
            <a:endParaRPr lang="fr-FR" sz="2000" b="1" dirty="0"/>
          </a:p>
          <a:p>
            <a:r>
              <a:rPr lang="fr-FR" sz="2000" b="1" dirty="0"/>
              <a:t>Vincent </a:t>
            </a:r>
            <a:r>
              <a:rPr lang="fr-FR" sz="2000" b="1" dirty="0" err="1"/>
              <a:t>Belloto</a:t>
            </a:r>
            <a:endParaRPr lang="fr-FR" sz="2000" b="1" dirty="0"/>
          </a:p>
          <a:p>
            <a:r>
              <a:rPr lang="fr-FR" sz="2000" b="1" dirty="0"/>
              <a:t>Johan </a:t>
            </a:r>
            <a:r>
              <a:rPr lang="fr-FR" sz="2000" b="1" dirty="0" err="1"/>
              <a:t>Michenot</a:t>
            </a:r>
            <a:endParaRPr lang="fr-FR" sz="2000" b="1" dirty="0"/>
          </a:p>
          <a:p>
            <a:r>
              <a:rPr lang="fr-FR" sz="2000" b="1" dirty="0"/>
              <a:t>Pierrick Joubert</a:t>
            </a:r>
          </a:p>
          <a:p>
            <a:r>
              <a:rPr lang="fr-FR" sz="2000" b="1" dirty="0"/>
              <a:t>Dominique Lemonnier</a:t>
            </a:r>
          </a:p>
          <a:p>
            <a:r>
              <a:rPr lang="fr-FR" sz="2000" b="1" dirty="0"/>
              <a:t>Fabrice </a:t>
            </a:r>
            <a:r>
              <a:rPr lang="fr-FR" sz="2000" b="1" dirty="0" err="1"/>
              <a:t>Kerdreux</a:t>
            </a:r>
            <a:endParaRPr lang="fr-FR" sz="2000" b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9FC220B-4BAA-991B-8D43-83EFB5A41343}"/>
              </a:ext>
            </a:extLst>
          </p:cNvPr>
          <p:cNvSpPr txBox="1"/>
          <p:nvPr/>
        </p:nvSpPr>
        <p:spPr>
          <a:xfrm>
            <a:off x="9049122" y="1504816"/>
            <a:ext cx="315129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u="sng" dirty="0"/>
              <a:t>Classement des équipes de la poule</a:t>
            </a:r>
          </a:p>
          <a:p>
            <a:endParaRPr lang="fr-FR" sz="2400" dirty="0"/>
          </a:p>
          <a:p>
            <a:pPr marL="457200" indent="-457200">
              <a:buAutoNum type="arabicPeriod"/>
            </a:pPr>
            <a:r>
              <a:rPr lang="fr-FR" sz="2400" dirty="0"/>
              <a:t>Yvrac</a:t>
            </a:r>
          </a:p>
          <a:p>
            <a:pPr marL="457200" indent="-457200">
              <a:buAutoNum type="arabicPeriod"/>
            </a:pPr>
            <a:r>
              <a:rPr lang="fr-FR" sz="2400" dirty="0"/>
              <a:t>St Médard</a:t>
            </a:r>
          </a:p>
          <a:p>
            <a:pPr marL="457200" indent="-457200">
              <a:buAutoNum type="arabicPeriod"/>
            </a:pPr>
            <a:r>
              <a:rPr lang="fr-FR" sz="2400" dirty="0">
                <a:highlight>
                  <a:srgbClr val="FFFF00"/>
                </a:highlight>
              </a:rPr>
              <a:t>Chantecler </a:t>
            </a:r>
          </a:p>
          <a:p>
            <a:pPr marL="457200" indent="-457200">
              <a:buAutoNum type="arabicPeriod"/>
            </a:pPr>
            <a:r>
              <a:rPr lang="fr-FR" sz="2400" dirty="0"/>
              <a:t>Eysines</a:t>
            </a:r>
          </a:p>
          <a:p>
            <a:pPr marL="457200" indent="-457200">
              <a:buAutoNum type="arabicPeriod"/>
            </a:pPr>
            <a:r>
              <a:rPr lang="fr-FR" sz="2400" dirty="0"/>
              <a:t>St Denis de Pile</a:t>
            </a:r>
          </a:p>
          <a:p>
            <a:pPr marL="457200" indent="-457200">
              <a:buAutoNum type="arabicPeriod"/>
            </a:pPr>
            <a:r>
              <a:rPr lang="fr-FR" sz="2400" dirty="0"/>
              <a:t>Ste Hélène</a:t>
            </a:r>
          </a:p>
        </p:txBody>
      </p:sp>
      <p:pic>
        <p:nvPicPr>
          <p:cNvPr id="7" name="Image 6" descr="Une image contenant personne, habits, Visage humain, compétition sportive&#10;&#10;Le contenu généré par l’IA peut être incorrect.">
            <a:extLst>
              <a:ext uri="{FF2B5EF4-FFF2-40B4-BE49-F238E27FC236}">
                <a16:creationId xmlns:a16="http://schemas.microsoft.com/office/drawing/2014/main" id="{0CC766BC-9667-75DC-1390-BB100CD6F6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8" t="10101" r="12988"/>
          <a:stretch>
            <a:fillRect/>
          </a:stretch>
        </p:blipFill>
        <p:spPr>
          <a:xfrm>
            <a:off x="3225650" y="1433871"/>
            <a:ext cx="5760640" cy="5032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4404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t="-12000" b="-1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9E0E3F-6AEB-44EF-2CFC-43D71418AFA6}"/>
            </a:ext>
          </a:extLst>
        </p:cNvPr>
        <p:cNvGrpSpPr/>
        <p:nvPr/>
      </p:nvGrpSpPr>
      <p:grpSpPr>
        <a:xfrm>
          <a:off x="5143500" y="6286500"/>
          <a:ext cx="7048500" cy="6667500"/>
          <a:chOff x="5143500" y="6286500"/>
          <a:chExt cx="7048500" cy="666750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934F9D8-0447-85BB-8194-43402C5399BE}"/>
              </a:ext>
            </a:extLst>
          </p:cNvPr>
          <p:cNvSpPr txBox="1">
            <a:spLocks noChangeArrowheads="1"/>
          </p:cNvSpPr>
          <p:nvPr/>
        </p:nvSpPr>
        <p:spPr>
          <a:xfrm>
            <a:off x="204081" y="176063"/>
            <a:ext cx="11785426" cy="804665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</p:spPr>
        <p:txBody>
          <a:bodyPr/>
          <a:lstStyle>
            <a:lvl1pPr algn="ctr">
              <a:defRPr sz="4400" kern="1200">
                <a:solidFill>
                  <a:schemeClr val="lt1"/>
                </a:solidFill>
              </a:defRPr>
            </a:lvl1pPr>
            <a:extLst/>
          </a:lstStyle>
          <a:p>
            <a:r>
              <a:rPr lang="en-US" sz="3600" dirty="0">
                <a:solidFill>
                  <a:schemeClr val="tx1"/>
                </a:solidFill>
                <a:latin typeface="Candara" panose="020E0502030303020204" pitchFamily="34" charset="0"/>
              </a:rPr>
              <a:t>Equipe 8 : interclub dames D1, capitaine : Diane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C017F78-94D0-5D98-6F3F-344D2CA700C8}"/>
              </a:ext>
            </a:extLst>
          </p:cNvPr>
          <p:cNvSpPr txBox="1">
            <a:spLocks noChangeArrowheads="1"/>
          </p:cNvSpPr>
          <p:nvPr/>
        </p:nvSpPr>
        <p:spPr>
          <a:xfrm>
            <a:off x="2000469" y="1700808"/>
            <a:ext cx="3371750" cy="1512168"/>
          </a:xfrm>
          <a:prstGeom prst="rect">
            <a:avLst/>
          </a:prstGeom>
        </p:spPr>
        <p:txBody>
          <a:bodyPr/>
          <a:lstStyle>
            <a:lvl1pPr indent="-324900" algn="ctr">
              <a:defRPr sz="3200" kern="1200">
                <a:solidFill>
                  <a:schemeClr val="tx1"/>
                </a:solidFill>
              </a:defRPr>
            </a:lvl1pPr>
            <a:extLst/>
          </a:lstStyle>
          <a:p>
            <a:pPr indent="0" algn="l"/>
            <a:endParaRPr lang="en-US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BD4E2A0-3C3D-F8C0-8C34-E1BE0845BC6B}"/>
              </a:ext>
            </a:extLst>
          </p:cNvPr>
          <p:cNvSpPr txBox="1"/>
          <p:nvPr/>
        </p:nvSpPr>
        <p:spPr>
          <a:xfrm>
            <a:off x="264614" y="1617762"/>
            <a:ext cx="292850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u="sng" dirty="0"/>
              <a:t>L’équipe :</a:t>
            </a:r>
          </a:p>
          <a:p>
            <a:endParaRPr lang="fr-FR" sz="2000" b="1" dirty="0"/>
          </a:p>
          <a:p>
            <a:r>
              <a:rPr lang="fr-FR" sz="2000" b="1" dirty="0"/>
              <a:t>Ophélie </a:t>
            </a:r>
            <a:r>
              <a:rPr lang="fr-FR" sz="2000" b="1" dirty="0" err="1"/>
              <a:t>Villamaux</a:t>
            </a:r>
            <a:endParaRPr lang="fr-FR" sz="2000" b="1" dirty="0"/>
          </a:p>
          <a:p>
            <a:r>
              <a:rPr lang="fr-FR" sz="2000" b="1" dirty="0"/>
              <a:t>Cyrielle Samson</a:t>
            </a:r>
          </a:p>
          <a:p>
            <a:r>
              <a:rPr lang="fr-FR" sz="2000" b="1" dirty="0"/>
              <a:t>Laura </a:t>
            </a:r>
            <a:r>
              <a:rPr lang="fr-FR" sz="2000" b="1" dirty="0" err="1"/>
              <a:t>Moulenes</a:t>
            </a:r>
            <a:endParaRPr lang="fr-FR" sz="2000" b="1" dirty="0"/>
          </a:p>
          <a:p>
            <a:r>
              <a:rPr lang="fr-FR" sz="2000" b="1" dirty="0" err="1"/>
              <a:t>Idoia</a:t>
            </a:r>
            <a:r>
              <a:rPr lang="fr-FR" sz="2000" b="1" dirty="0"/>
              <a:t> Lacoste</a:t>
            </a:r>
          </a:p>
          <a:p>
            <a:r>
              <a:rPr lang="fr-FR" sz="2000" b="1" dirty="0"/>
              <a:t>Sloane Hutinet</a:t>
            </a:r>
          </a:p>
          <a:p>
            <a:r>
              <a:rPr lang="fr-FR" sz="2000" b="1" dirty="0"/>
              <a:t>Diane Hans</a:t>
            </a:r>
          </a:p>
          <a:p>
            <a:r>
              <a:rPr lang="fr-FR" sz="2000" b="1" dirty="0"/>
              <a:t>Coline Ferron</a:t>
            </a:r>
          </a:p>
          <a:p>
            <a:r>
              <a:rPr lang="fr-FR" sz="2000" b="1" dirty="0"/>
              <a:t>Laura Dupuy</a:t>
            </a:r>
          </a:p>
          <a:p>
            <a:r>
              <a:rPr lang="fr-FR" sz="2000" b="1" dirty="0"/>
              <a:t>Agathe </a:t>
            </a:r>
            <a:r>
              <a:rPr lang="fr-FR" sz="2000" b="1" dirty="0" err="1"/>
              <a:t>Camboly</a:t>
            </a:r>
            <a:endParaRPr lang="fr-FR" sz="2000" b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07F5605-F291-346C-304B-F7F898F690EC}"/>
              </a:ext>
            </a:extLst>
          </p:cNvPr>
          <p:cNvSpPr txBox="1"/>
          <p:nvPr/>
        </p:nvSpPr>
        <p:spPr>
          <a:xfrm>
            <a:off x="8743969" y="1720446"/>
            <a:ext cx="315129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u="sng" dirty="0"/>
              <a:t>Classement des équipes de la poule</a:t>
            </a:r>
          </a:p>
          <a:p>
            <a:endParaRPr lang="fr-FR" sz="2400" dirty="0"/>
          </a:p>
          <a:p>
            <a:pPr marL="457200" indent="-457200">
              <a:buAutoNum type="arabicPeriod"/>
            </a:pPr>
            <a:r>
              <a:rPr lang="fr-FR" sz="2400" dirty="0"/>
              <a:t>Audenge</a:t>
            </a:r>
          </a:p>
          <a:p>
            <a:pPr marL="457200" indent="-457200">
              <a:buAutoNum type="arabicPeriod"/>
            </a:pPr>
            <a:r>
              <a:rPr lang="fr-FR" sz="2400" dirty="0"/>
              <a:t>Mérignac</a:t>
            </a:r>
          </a:p>
          <a:p>
            <a:pPr marL="457200" indent="-457200">
              <a:buAutoNum type="arabicPeriod"/>
            </a:pPr>
            <a:r>
              <a:rPr lang="fr-FR" sz="2400" dirty="0"/>
              <a:t>Barbey</a:t>
            </a:r>
          </a:p>
          <a:p>
            <a:pPr marL="457200" indent="-457200">
              <a:buAutoNum type="arabicPeriod"/>
            </a:pPr>
            <a:r>
              <a:rPr lang="fr-FR" sz="2400" dirty="0"/>
              <a:t>Eysines</a:t>
            </a:r>
          </a:p>
          <a:p>
            <a:pPr marL="457200" indent="-457200">
              <a:buAutoNum type="arabicPeriod"/>
            </a:pPr>
            <a:r>
              <a:rPr lang="fr-FR" sz="2400" dirty="0">
                <a:highlight>
                  <a:srgbClr val="FFFF00"/>
                </a:highlight>
              </a:rPr>
              <a:t>Chantecler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EFBAEA0-E5BA-FB3D-1360-884031CFA4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9" t="35712" r="6410" b="17237"/>
          <a:stretch>
            <a:fillRect/>
          </a:stretch>
        </p:blipFill>
        <p:spPr>
          <a:xfrm>
            <a:off x="2784426" y="1556792"/>
            <a:ext cx="5809014" cy="435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5334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t="-12000" b="-1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978DF9-1865-8F17-2B5C-EAD8C9D9EFDD}"/>
            </a:ext>
          </a:extLst>
        </p:cNvPr>
        <p:cNvGrpSpPr/>
        <p:nvPr/>
      </p:nvGrpSpPr>
      <p:grpSpPr>
        <a:xfrm>
          <a:off x="5143500" y="6286500"/>
          <a:ext cx="7048500" cy="6667500"/>
          <a:chOff x="5143500" y="6286500"/>
          <a:chExt cx="7048500" cy="666750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C6CB395-7683-2C28-47BD-653B62228832}"/>
              </a:ext>
            </a:extLst>
          </p:cNvPr>
          <p:cNvSpPr txBox="1">
            <a:spLocks noChangeArrowheads="1"/>
          </p:cNvSpPr>
          <p:nvPr/>
        </p:nvSpPr>
        <p:spPr>
          <a:xfrm>
            <a:off x="204081" y="176063"/>
            <a:ext cx="11785426" cy="804665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</p:spPr>
        <p:txBody>
          <a:bodyPr/>
          <a:lstStyle>
            <a:lvl1pPr algn="ctr">
              <a:defRPr sz="4400" kern="1200">
                <a:solidFill>
                  <a:schemeClr val="lt1"/>
                </a:solidFill>
              </a:defRPr>
            </a:lvl1pPr>
            <a:extLst/>
          </a:lstStyle>
          <a:p>
            <a:r>
              <a:rPr lang="en-US" sz="3600" dirty="0">
                <a:solidFill>
                  <a:schemeClr val="tx1"/>
                </a:solidFill>
                <a:latin typeface="Candara" panose="020E0502030303020204" pitchFamily="34" charset="0"/>
              </a:rPr>
              <a:t>Equipe 9 : interclub hommes D2, capitaine : Maxence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8D403D3-FBC3-DE1F-0095-5DF0FA4CAE4E}"/>
              </a:ext>
            </a:extLst>
          </p:cNvPr>
          <p:cNvSpPr txBox="1">
            <a:spLocks noChangeArrowheads="1"/>
          </p:cNvSpPr>
          <p:nvPr/>
        </p:nvSpPr>
        <p:spPr>
          <a:xfrm>
            <a:off x="2000469" y="1700808"/>
            <a:ext cx="3371750" cy="1512168"/>
          </a:xfrm>
          <a:prstGeom prst="rect">
            <a:avLst/>
          </a:prstGeom>
        </p:spPr>
        <p:txBody>
          <a:bodyPr/>
          <a:lstStyle>
            <a:lvl1pPr indent="-324900" algn="ctr">
              <a:defRPr sz="3200" kern="1200">
                <a:solidFill>
                  <a:schemeClr val="tx1"/>
                </a:solidFill>
              </a:defRPr>
            </a:lvl1pPr>
            <a:extLst/>
          </a:lstStyle>
          <a:p>
            <a:pPr indent="0" algn="l"/>
            <a:endParaRPr lang="en-US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B6C761C-01C5-F0EE-A3B5-5F0C6FBC1696}"/>
              </a:ext>
            </a:extLst>
          </p:cNvPr>
          <p:cNvSpPr txBox="1"/>
          <p:nvPr/>
        </p:nvSpPr>
        <p:spPr>
          <a:xfrm>
            <a:off x="257741" y="1617762"/>
            <a:ext cx="292850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u="sng" dirty="0"/>
              <a:t>L’équipe :</a:t>
            </a:r>
          </a:p>
          <a:p>
            <a:endParaRPr lang="fr-FR" sz="2000" b="1" dirty="0"/>
          </a:p>
          <a:p>
            <a:r>
              <a:rPr lang="fr-FR" sz="2000" b="1" dirty="0"/>
              <a:t>Marin </a:t>
            </a:r>
            <a:r>
              <a:rPr lang="fr-FR" sz="2000" b="1" dirty="0" err="1"/>
              <a:t>Aigrault</a:t>
            </a:r>
            <a:r>
              <a:rPr lang="fr-FR" sz="2000" b="1" dirty="0"/>
              <a:t>-Guillon</a:t>
            </a:r>
          </a:p>
          <a:p>
            <a:r>
              <a:rPr lang="fr-FR" sz="2000" b="1" dirty="0"/>
              <a:t>Vivien Elsa</a:t>
            </a:r>
          </a:p>
          <a:p>
            <a:r>
              <a:rPr lang="fr-FR" sz="2000" b="1" dirty="0"/>
              <a:t>Maxence Briquet</a:t>
            </a:r>
          </a:p>
          <a:p>
            <a:r>
              <a:rPr lang="fr-FR" sz="2000" b="1" dirty="0"/>
              <a:t>Thibaud </a:t>
            </a:r>
            <a:r>
              <a:rPr lang="fr-FR" sz="2000" b="1" dirty="0" err="1"/>
              <a:t>Fakhreddine</a:t>
            </a:r>
            <a:endParaRPr lang="fr-FR" sz="2000" b="1" dirty="0"/>
          </a:p>
          <a:p>
            <a:r>
              <a:rPr lang="fr-FR" sz="2000" b="1" dirty="0" err="1"/>
              <a:t>Mattthieu</a:t>
            </a:r>
            <a:r>
              <a:rPr lang="fr-FR" sz="2000" b="1" dirty="0"/>
              <a:t> De </a:t>
            </a:r>
            <a:r>
              <a:rPr lang="fr-FR" sz="2000" b="1" dirty="0" err="1"/>
              <a:t>Laharpe</a:t>
            </a:r>
            <a:endParaRPr lang="fr-FR" sz="2000" b="1" dirty="0"/>
          </a:p>
          <a:p>
            <a:r>
              <a:rPr lang="fr-FR" sz="2000" b="1" dirty="0"/>
              <a:t>Arthur Dao</a:t>
            </a:r>
          </a:p>
          <a:p>
            <a:r>
              <a:rPr lang="fr-FR" sz="2000" b="1" dirty="0"/>
              <a:t>Romain Roubaix</a:t>
            </a:r>
          </a:p>
          <a:p>
            <a:r>
              <a:rPr lang="fr-FR" sz="2000" b="1" dirty="0"/>
              <a:t>Corentin </a:t>
            </a:r>
            <a:r>
              <a:rPr lang="fr-FR" sz="2000" b="1" dirty="0" err="1"/>
              <a:t>Casamayou</a:t>
            </a:r>
            <a:endParaRPr lang="fr-FR" sz="2000" b="1" dirty="0"/>
          </a:p>
          <a:p>
            <a:r>
              <a:rPr lang="fr-FR" sz="2000" b="1" dirty="0"/>
              <a:t>Daniel Julien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A690D0B-B036-700B-65BE-3C6535091EE5}"/>
              </a:ext>
            </a:extLst>
          </p:cNvPr>
          <p:cNvSpPr txBox="1"/>
          <p:nvPr/>
        </p:nvSpPr>
        <p:spPr>
          <a:xfrm>
            <a:off x="9007341" y="1720446"/>
            <a:ext cx="298216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u="sng" dirty="0"/>
              <a:t>Classement des équipes de la poule</a:t>
            </a:r>
          </a:p>
          <a:p>
            <a:endParaRPr lang="fr-FR" sz="2400" dirty="0"/>
          </a:p>
          <a:p>
            <a:pPr marL="457200" indent="-457200">
              <a:buAutoNum type="arabicPeriod"/>
            </a:pPr>
            <a:r>
              <a:rPr lang="fr-FR" sz="2400" dirty="0">
                <a:highlight>
                  <a:srgbClr val="FFFF00"/>
                </a:highlight>
              </a:rPr>
              <a:t>Chantecler</a:t>
            </a:r>
          </a:p>
          <a:p>
            <a:pPr marL="457200" indent="-457200">
              <a:buAutoNum type="arabicPeriod"/>
            </a:pPr>
            <a:r>
              <a:rPr lang="fr-FR" sz="2400" dirty="0"/>
              <a:t>St Bruno</a:t>
            </a:r>
          </a:p>
          <a:p>
            <a:pPr marL="457200" indent="-457200">
              <a:buAutoNum type="arabicPeriod"/>
            </a:pPr>
            <a:r>
              <a:rPr lang="fr-FR" sz="2400" dirty="0"/>
              <a:t>Audenge</a:t>
            </a:r>
          </a:p>
          <a:p>
            <a:pPr marL="457200" indent="-457200">
              <a:buAutoNum type="arabicPeriod"/>
            </a:pPr>
            <a:r>
              <a:rPr lang="fr-FR" sz="2400" dirty="0"/>
              <a:t>Blanquefort </a:t>
            </a:r>
          </a:p>
          <a:p>
            <a:pPr marL="457200" indent="-457200">
              <a:buAutoNum type="arabicPeriod"/>
            </a:pPr>
            <a:r>
              <a:rPr lang="fr-FR" sz="2400" dirty="0"/>
              <a:t>Coutras</a:t>
            </a:r>
          </a:p>
          <a:p>
            <a:pPr marL="457200" indent="-457200">
              <a:buAutoNum type="arabicPeriod"/>
            </a:pPr>
            <a:r>
              <a:rPr lang="fr-FR" sz="2400" dirty="0"/>
              <a:t>Mérignac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9F88F0B-CE55-332F-0EE2-6AADA6FAAD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5" t="3339" r="5791" b="5698"/>
          <a:stretch>
            <a:fillRect/>
          </a:stretch>
        </p:blipFill>
        <p:spPr>
          <a:xfrm>
            <a:off x="3373583" y="1268760"/>
            <a:ext cx="5446422" cy="4608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3373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t="-12000" b="-1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57763A-F955-E74A-19A7-83352BB1A2D4}"/>
            </a:ext>
          </a:extLst>
        </p:cNvPr>
        <p:cNvGrpSpPr/>
        <p:nvPr/>
      </p:nvGrpSpPr>
      <p:grpSpPr>
        <a:xfrm>
          <a:off x="5143500" y="6286500"/>
          <a:ext cx="7048500" cy="6667500"/>
          <a:chOff x="5143500" y="6286500"/>
          <a:chExt cx="7048500" cy="666750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A075C58-99DF-7FE9-1DE5-F5B2BFC8E9E0}"/>
              </a:ext>
            </a:extLst>
          </p:cNvPr>
          <p:cNvSpPr txBox="1">
            <a:spLocks noChangeArrowheads="1"/>
          </p:cNvSpPr>
          <p:nvPr/>
        </p:nvSpPr>
        <p:spPr>
          <a:xfrm>
            <a:off x="204081" y="176063"/>
            <a:ext cx="11785426" cy="804665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</p:spPr>
        <p:txBody>
          <a:bodyPr/>
          <a:lstStyle>
            <a:lvl1pPr algn="ctr">
              <a:defRPr sz="4400" kern="1200">
                <a:solidFill>
                  <a:schemeClr val="lt1"/>
                </a:solidFill>
              </a:defRPr>
            </a:lvl1pPr>
            <a:extLst/>
          </a:lstStyle>
          <a:p>
            <a:r>
              <a:rPr lang="en-US" sz="3600" dirty="0">
                <a:solidFill>
                  <a:schemeClr val="tx1"/>
                </a:solidFill>
                <a:latin typeface="Candara" panose="020E0502030303020204" pitchFamily="34" charset="0"/>
              </a:rPr>
              <a:t>Equipe 10 : interclub hommes D4, capitaine : Julien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27F7C64-3BD5-5E49-22AD-7C2DECE44A6C}"/>
              </a:ext>
            </a:extLst>
          </p:cNvPr>
          <p:cNvSpPr txBox="1">
            <a:spLocks noChangeArrowheads="1"/>
          </p:cNvSpPr>
          <p:nvPr/>
        </p:nvSpPr>
        <p:spPr>
          <a:xfrm>
            <a:off x="2000469" y="1700808"/>
            <a:ext cx="3371750" cy="1512168"/>
          </a:xfrm>
          <a:prstGeom prst="rect">
            <a:avLst/>
          </a:prstGeom>
        </p:spPr>
        <p:txBody>
          <a:bodyPr/>
          <a:lstStyle>
            <a:lvl1pPr indent="-324900" algn="ctr">
              <a:defRPr sz="3200" kern="1200">
                <a:solidFill>
                  <a:schemeClr val="tx1"/>
                </a:solidFill>
              </a:defRPr>
            </a:lvl1pPr>
            <a:extLst/>
          </a:lstStyle>
          <a:p>
            <a:pPr indent="0" algn="l"/>
            <a:endParaRPr lang="en-US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D14F718-4B51-ECAB-13F6-24BBED49F0C0}"/>
              </a:ext>
            </a:extLst>
          </p:cNvPr>
          <p:cNvSpPr txBox="1"/>
          <p:nvPr/>
        </p:nvSpPr>
        <p:spPr>
          <a:xfrm>
            <a:off x="257741" y="1617762"/>
            <a:ext cx="2928505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u="sng" dirty="0"/>
              <a:t>L’équipe :</a:t>
            </a:r>
          </a:p>
          <a:p>
            <a:endParaRPr lang="fr-FR" sz="2000" b="1" dirty="0"/>
          </a:p>
          <a:p>
            <a:r>
              <a:rPr lang="fr-FR" sz="2000" b="1" dirty="0"/>
              <a:t>Maxime </a:t>
            </a:r>
            <a:r>
              <a:rPr lang="fr-FR" sz="2000" b="1" dirty="0" err="1"/>
              <a:t>Bechtold</a:t>
            </a:r>
            <a:endParaRPr lang="fr-FR" sz="2000" b="1" dirty="0"/>
          </a:p>
          <a:p>
            <a:r>
              <a:rPr lang="fr-FR" sz="2000" b="1" dirty="0"/>
              <a:t>Nicolas </a:t>
            </a:r>
            <a:r>
              <a:rPr lang="fr-FR" sz="2000" b="1" dirty="0" err="1"/>
              <a:t>Levaique</a:t>
            </a:r>
            <a:endParaRPr lang="fr-FR" sz="2000" b="1" dirty="0"/>
          </a:p>
          <a:p>
            <a:r>
              <a:rPr lang="fr-FR" sz="2000" b="1" dirty="0"/>
              <a:t>Vincent </a:t>
            </a:r>
            <a:r>
              <a:rPr lang="fr-FR" sz="2000" b="1" dirty="0" err="1"/>
              <a:t>Belloto</a:t>
            </a:r>
            <a:endParaRPr lang="fr-FR" sz="2000" b="1" dirty="0"/>
          </a:p>
          <a:p>
            <a:r>
              <a:rPr lang="fr-FR" sz="2000" b="1" dirty="0"/>
              <a:t>Julien </a:t>
            </a:r>
            <a:r>
              <a:rPr lang="fr-FR" sz="2000" b="1" dirty="0" err="1"/>
              <a:t>Callaou</a:t>
            </a:r>
            <a:endParaRPr lang="fr-FR" sz="2000" b="1" dirty="0"/>
          </a:p>
          <a:p>
            <a:r>
              <a:rPr lang="fr-FR" sz="2000" b="1" dirty="0" err="1"/>
              <a:t>Jérome</a:t>
            </a:r>
            <a:r>
              <a:rPr lang="fr-FR" sz="2000" b="1" dirty="0"/>
              <a:t> Dijoux</a:t>
            </a:r>
          </a:p>
          <a:p>
            <a:r>
              <a:rPr lang="fr-FR" sz="2000" b="1" dirty="0"/>
              <a:t>Paulo Ribeiro</a:t>
            </a:r>
          </a:p>
          <a:p>
            <a:r>
              <a:rPr lang="fr-FR" sz="2000" b="1" dirty="0"/>
              <a:t>Thomas Clément</a:t>
            </a:r>
          </a:p>
          <a:p>
            <a:r>
              <a:rPr lang="fr-FR" sz="2000" b="1" dirty="0"/>
              <a:t>Franck </a:t>
            </a:r>
            <a:r>
              <a:rPr lang="fr-FR" sz="2000" b="1" dirty="0" err="1"/>
              <a:t>Cera</a:t>
            </a:r>
            <a:endParaRPr lang="fr-FR" sz="2000" b="1" dirty="0"/>
          </a:p>
          <a:p>
            <a:r>
              <a:rPr lang="fr-FR" sz="2000" b="1" dirty="0" err="1"/>
              <a:t>Soren</a:t>
            </a:r>
            <a:r>
              <a:rPr lang="fr-FR" sz="2000" b="1" dirty="0"/>
              <a:t> </a:t>
            </a:r>
            <a:r>
              <a:rPr lang="fr-FR" sz="2000" b="1" dirty="0" err="1"/>
              <a:t>Gedon</a:t>
            </a:r>
            <a:r>
              <a:rPr lang="fr-FR" sz="2000" b="1" dirty="0"/>
              <a:t>-Pierre</a:t>
            </a:r>
          </a:p>
          <a:p>
            <a:r>
              <a:rPr lang="fr-FR" sz="2000" b="1" dirty="0"/>
              <a:t>Victor </a:t>
            </a:r>
            <a:r>
              <a:rPr lang="fr-FR" sz="2000" b="1" dirty="0" err="1"/>
              <a:t>Poinsignon</a:t>
            </a:r>
            <a:endParaRPr lang="fr-FR" sz="2000" b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7FA72C3-71FB-035C-8F1C-F23C2B11B23F}"/>
              </a:ext>
            </a:extLst>
          </p:cNvPr>
          <p:cNvSpPr txBox="1"/>
          <p:nvPr/>
        </p:nvSpPr>
        <p:spPr>
          <a:xfrm>
            <a:off x="9007341" y="1720446"/>
            <a:ext cx="298216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u="sng" dirty="0"/>
              <a:t>Classement des équipes de la poule</a:t>
            </a:r>
          </a:p>
          <a:p>
            <a:endParaRPr lang="fr-FR" sz="2400" dirty="0"/>
          </a:p>
          <a:p>
            <a:pPr marL="457200" indent="-457200">
              <a:buAutoNum type="arabicPeriod"/>
            </a:pPr>
            <a:r>
              <a:rPr lang="fr-FR" sz="2400" dirty="0"/>
              <a:t>Floirac</a:t>
            </a:r>
          </a:p>
          <a:p>
            <a:pPr marL="457200" indent="-457200">
              <a:buAutoNum type="arabicPeriod"/>
            </a:pPr>
            <a:r>
              <a:rPr lang="fr-FR" sz="2400" dirty="0">
                <a:highlight>
                  <a:srgbClr val="FFFF00"/>
                </a:highlight>
              </a:rPr>
              <a:t>Chantecler</a:t>
            </a:r>
          </a:p>
          <a:p>
            <a:pPr marL="457200" indent="-457200">
              <a:buAutoNum type="arabicPeriod"/>
            </a:pPr>
            <a:r>
              <a:rPr lang="fr-FR" sz="2400" dirty="0"/>
              <a:t>St Bruno</a:t>
            </a:r>
          </a:p>
          <a:p>
            <a:pPr marL="457200" indent="-457200">
              <a:buAutoNum type="arabicPeriod"/>
            </a:pPr>
            <a:r>
              <a:rPr lang="fr-FR" sz="2400" dirty="0"/>
              <a:t>Eysines</a:t>
            </a:r>
          </a:p>
          <a:p>
            <a:pPr marL="457200" indent="-457200">
              <a:buAutoNum type="arabicPeriod"/>
            </a:pPr>
            <a:r>
              <a:rPr lang="fr-FR" sz="2400" dirty="0"/>
              <a:t>Gradignan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79D29C1-BFFB-86F7-97BA-1751DFE67B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2" r="10156"/>
          <a:stretch>
            <a:fillRect/>
          </a:stretch>
        </p:blipFill>
        <p:spPr>
          <a:xfrm>
            <a:off x="3268638" y="1196752"/>
            <a:ext cx="5656311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2096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 30">
            <a:extLst>
              <a:ext uri="{FF2B5EF4-FFF2-40B4-BE49-F238E27FC236}">
                <a16:creationId xmlns:a16="http://schemas.microsoft.com/office/drawing/2014/main" id="{4E0E9F34-41C1-2B4D-12BF-84F13FCF7B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0" b="580"/>
          <a:stretch/>
        </p:blipFill>
        <p:spPr>
          <a:xfrm rot="21378084">
            <a:off x="3513203" y="1169387"/>
            <a:ext cx="2161714" cy="3032023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D17B6207-62FE-2DD3-5C50-83B93581C8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5" b="830"/>
          <a:stretch>
            <a:fillRect/>
          </a:stretch>
        </p:blipFill>
        <p:spPr>
          <a:xfrm rot="341519">
            <a:off x="9056353" y="1752799"/>
            <a:ext cx="2844670" cy="4124930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D4EAE19B-0E02-8189-BC2D-C7B293A975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058083">
            <a:off x="841648" y="3372086"/>
            <a:ext cx="2470438" cy="3494476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DD046E26-F174-242B-64BD-DB88244AD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0928">
            <a:off x="6510159" y="1226154"/>
            <a:ext cx="2398348" cy="2997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88F8F86-EB3C-A74E-569D-70B7E49186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21700" y="4217957"/>
            <a:ext cx="3618666" cy="2608637"/>
          </a:xfrm>
          <a:prstGeom prst="rect">
            <a:avLst/>
          </a:prstGeom>
        </p:spPr>
      </p:pic>
      <p:pic>
        <p:nvPicPr>
          <p:cNvPr id="1028" name="Picture 4" descr="TDJ 1 affiche officiel ">
            <a:extLst>
              <a:ext uri="{FF2B5EF4-FFF2-40B4-BE49-F238E27FC236}">
                <a16:creationId xmlns:a16="http://schemas.microsoft.com/office/drawing/2014/main" id="{DD1A2245-EA97-A5E1-0860-504D2794AC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21863">
            <a:off x="383892" y="55461"/>
            <a:ext cx="2582536" cy="3228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7B24EA7-04D0-0C94-8689-C546B98E7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2653" y="13401"/>
            <a:ext cx="6748557" cy="967327"/>
          </a:xfrm>
        </p:spPr>
        <p:txBody>
          <a:bodyPr>
            <a:normAutofit fontScale="90000"/>
          </a:bodyPr>
          <a:lstStyle/>
          <a:p>
            <a:r>
              <a:rPr lang="fr-FR" sz="3200" dirty="0"/>
              <a:t>Les compétitions organisées par Chantecler Badminton</a:t>
            </a:r>
          </a:p>
        </p:txBody>
      </p:sp>
    </p:spTree>
    <p:extLst>
      <p:ext uri="{BB962C8B-B14F-4D97-AF65-F5344CB8AC3E}">
        <p14:creationId xmlns:p14="http://schemas.microsoft.com/office/powerpoint/2010/main" val="8718197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2928442" y="178460"/>
            <a:ext cx="6840760" cy="962390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/>
              <a:t>BILAN FINANCIER DES COMPETITIONS ORGANISEES par la section</a:t>
            </a:r>
          </a:p>
        </p:txBody>
      </p:sp>
      <p:graphicFrame>
        <p:nvGraphicFramePr>
          <p:cNvPr id="11" name="Tableau 12">
            <a:extLst>
              <a:ext uri="{FF2B5EF4-FFF2-40B4-BE49-F238E27FC236}">
                <a16:creationId xmlns:a16="http://schemas.microsoft.com/office/drawing/2014/main" id="{A6890B8D-A25E-BB08-398C-EBB64FE345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0305556"/>
              </p:ext>
            </p:extLst>
          </p:nvPr>
        </p:nvGraphicFramePr>
        <p:xfrm>
          <a:off x="840210" y="1293251"/>
          <a:ext cx="10873208" cy="414762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472115">
                  <a:extLst>
                    <a:ext uri="{9D8B030D-6E8A-4147-A177-3AD203B41FA5}">
                      <a16:colId xmlns:a16="http://schemas.microsoft.com/office/drawing/2014/main" val="189194399"/>
                    </a:ext>
                  </a:extLst>
                </a:gridCol>
                <a:gridCol w="1736058">
                  <a:extLst>
                    <a:ext uri="{9D8B030D-6E8A-4147-A177-3AD203B41FA5}">
                      <a16:colId xmlns:a16="http://schemas.microsoft.com/office/drawing/2014/main" val="4204294622"/>
                    </a:ext>
                  </a:extLst>
                </a:gridCol>
                <a:gridCol w="1279201">
                  <a:extLst>
                    <a:ext uri="{9D8B030D-6E8A-4147-A177-3AD203B41FA5}">
                      <a16:colId xmlns:a16="http://schemas.microsoft.com/office/drawing/2014/main" val="3494703427"/>
                    </a:ext>
                  </a:extLst>
                </a:gridCol>
                <a:gridCol w="1736058">
                  <a:extLst>
                    <a:ext uri="{9D8B030D-6E8A-4147-A177-3AD203B41FA5}">
                      <a16:colId xmlns:a16="http://schemas.microsoft.com/office/drawing/2014/main" val="1499367732"/>
                    </a:ext>
                  </a:extLst>
                </a:gridCol>
                <a:gridCol w="1096458">
                  <a:extLst>
                    <a:ext uri="{9D8B030D-6E8A-4147-A177-3AD203B41FA5}">
                      <a16:colId xmlns:a16="http://schemas.microsoft.com/office/drawing/2014/main" val="3405583436"/>
                    </a:ext>
                  </a:extLst>
                </a:gridCol>
                <a:gridCol w="1553318">
                  <a:extLst>
                    <a:ext uri="{9D8B030D-6E8A-4147-A177-3AD203B41FA5}">
                      <a16:colId xmlns:a16="http://schemas.microsoft.com/office/drawing/2014/main" val="1325415181"/>
                    </a:ext>
                  </a:extLst>
                </a:gridCol>
              </a:tblGrid>
              <a:tr h="285380"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 marL="81249" marR="81249" marT="40624" marB="40624" anchor="ctr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/>
                        <a:t>Recettes</a:t>
                      </a:r>
                    </a:p>
                  </a:txBody>
                  <a:tcPr marL="81249" marR="81249" marT="40624" marB="40624" anchor="ctr"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Dépenses</a:t>
                      </a:r>
                    </a:p>
                  </a:txBody>
                  <a:tcPr marL="81249" marR="81249" marT="40624" marB="40624" anchor="ctr"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Bénéfices</a:t>
                      </a:r>
                    </a:p>
                  </a:txBody>
                  <a:tcPr marL="81249" marR="81249" marT="40624" marB="40624" anchor="ctr"/>
                </a:tc>
                <a:extLst>
                  <a:ext uri="{0D108BD9-81ED-4DB2-BD59-A6C34878D82A}">
                    <a16:rowId xmlns:a16="http://schemas.microsoft.com/office/drawing/2014/main" val="3122561895"/>
                  </a:ext>
                </a:extLst>
              </a:tr>
              <a:tr h="534518">
                <a:tc>
                  <a:txBody>
                    <a:bodyPr/>
                    <a:lstStyle/>
                    <a:p>
                      <a:r>
                        <a:rPr lang="fr-FR" sz="1600" b="1" dirty="0"/>
                        <a:t>TDJ1</a:t>
                      </a:r>
                      <a:r>
                        <a:rPr lang="fr-FR" sz="1600" b="0" i="1" dirty="0"/>
                        <a:t> (127 joueurs)</a:t>
                      </a:r>
                    </a:p>
                  </a:txBody>
                  <a:tcPr marL="81249" marR="81249" marT="40624" marB="40624" anchor="ctr"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Buvette</a:t>
                      </a:r>
                    </a:p>
                    <a:p>
                      <a:r>
                        <a:rPr lang="fr-FR" sz="1400" dirty="0"/>
                        <a:t>Aide </a:t>
                      </a:r>
                      <a:r>
                        <a:rPr lang="fr-FR" sz="1400" dirty="0" err="1"/>
                        <a:t>CoGiBad</a:t>
                      </a:r>
                      <a:endParaRPr lang="fr-FR" sz="1400" dirty="0"/>
                    </a:p>
                  </a:txBody>
                  <a:tcPr marL="81249" marR="81249" marT="40624" marB="4062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600" b="1" dirty="0"/>
                        <a:t>543 €</a:t>
                      </a:r>
                    </a:p>
                  </a:txBody>
                  <a:tcPr marL="81249" marR="81249" marT="40624" marB="40624" anchor="ctr"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Achat buvette</a:t>
                      </a:r>
                    </a:p>
                    <a:p>
                      <a:r>
                        <a:rPr lang="fr-FR" sz="1400" dirty="0"/>
                        <a:t>Récompenses</a:t>
                      </a:r>
                    </a:p>
                  </a:txBody>
                  <a:tcPr marL="81249" marR="81249" marT="40624" marB="4062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600" b="1" dirty="0"/>
                        <a:t>378 €</a:t>
                      </a:r>
                    </a:p>
                  </a:txBody>
                  <a:tcPr marL="81249" marR="81249" marT="40624" marB="4062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600" b="1" dirty="0"/>
                        <a:t>165 €</a:t>
                      </a:r>
                    </a:p>
                  </a:txBody>
                  <a:tcPr marL="81249" marR="81249" marT="40624" marB="40624" anchor="ctr"/>
                </a:tc>
                <a:extLst>
                  <a:ext uri="{0D108BD9-81ED-4DB2-BD59-A6C34878D82A}">
                    <a16:rowId xmlns:a16="http://schemas.microsoft.com/office/drawing/2014/main" val="266385713"/>
                  </a:ext>
                </a:extLst>
              </a:tr>
              <a:tr h="616000">
                <a:tc>
                  <a:txBody>
                    <a:bodyPr/>
                    <a:lstStyle/>
                    <a:p>
                      <a:r>
                        <a:rPr lang="fr-FR" sz="1600" b="1" dirty="0"/>
                        <a:t>Vieilles poules </a:t>
                      </a:r>
                    </a:p>
                    <a:p>
                      <a:r>
                        <a:rPr lang="fr-FR" sz="1400" b="0" i="1" dirty="0"/>
                        <a:t>(129 joueurs)</a:t>
                      </a:r>
                    </a:p>
                  </a:txBody>
                  <a:tcPr marL="81249" marR="81249" marT="40624" marB="40624" anchor="ctr"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Inscriptions</a:t>
                      </a:r>
                    </a:p>
                    <a:p>
                      <a:r>
                        <a:rPr lang="fr-FR" sz="1400" dirty="0"/>
                        <a:t>Buvette</a:t>
                      </a:r>
                    </a:p>
                    <a:p>
                      <a:r>
                        <a:rPr lang="fr-FR" sz="1400" dirty="0"/>
                        <a:t>Aide BB</a:t>
                      </a:r>
                    </a:p>
                  </a:txBody>
                  <a:tcPr marL="81249" marR="81249" marT="40624" marB="4062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600" b="1" dirty="0"/>
                        <a:t>3 278 €</a:t>
                      </a:r>
                    </a:p>
                  </a:txBody>
                  <a:tcPr marL="81249" marR="81249" marT="40624" marB="40624" anchor="ctr"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Récompenses</a:t>
                      </a:r>
                    </a:p>
                    <a:p>
                      <a:r>
                        <a:rPr lang="fr-FR" sz="1400" dirty="0" err="1"/>
                        <a:t>Reversion</a:t>
                      </a:r>
                      <a:r>
                        <a:rPr lang="fr-FR" sz="1400" dirty="0"/>
                        <a:t> </a:t>
                      </a:r>
                      <a:r>
                        <a:rPr lang="fr-FR" sz="1400" dirty="0" err="1"/>
                        <a:t>FFBad</a:t>
                      </a:r>
                      <a:endParaRPr lang="fr-FR" sz="1400" dirty="0"/>
                    </a:p>
                    <a:p>
                      <a:r>
                        <a:rPr lang="fr-FR" sz="1400" dirty="0"/>
                        <a:t>JA, Buvette</a:t>
                      </a:r>
                    </a:p>
                  </a:txBody>
                  <a:tcPr marL="81249" marR="81249" marT="40624" marB="4062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600" b="1" dirty="0"/>
                        <a:t>2 242€</a:t>
                      </a:r>
                    </a:p>
                  </a:txBody>
                  <a:tcPr marL="81249" marR="81249" marT="40624" marB="4062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600" b="1" dirty="0"/>
                        <a:t>1 036 €</a:t>
                      </a:r>
                    </a:p>
                  </a:txBody>
                  <a:tcPr marL="81249" marR="81249" marT="40624" marB="40624" anchor="ctr"/>
                </a:tc>
                <a:extLst>
                  <a:ext uri="{0D108BD9-81ED-4DB2-BD59-A6C34878D82A}">
                    <a16:rowId xmlns:a16="http://schemas.microsoft.com/office/drawing/2014/main" val="3080530508"/>
                  </a:ext>
                </a:extLst>
              </a:tr>
              <a:tr h="539232">
                <a:tc>
                  <a:txBody>
                    <a:bodyPr/>
                    <a:lstStyle/>
                    <a:p>
                      <a:r>
                        <a:rPr lang="fr-FR" sz="1400" b="1" i="0" dirty="0"/>
                        <a:t>Championnat de Gironde vétéran</a:t>
                      </a:r>
                    </a:p>
                  </a:txBody>
                  <a:tcPr marL="81249" marR="81249" marT="40624" marB="40624" anchor="ctr"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Buvette</a:t>
                      </a:r>
                    </a:p>
                  </a:txBody>
                  <a:tcPr marL="81249" marR="81249" marT="40624" marB="4062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600" b="1" dirty="0"/>
                        <a:t>381 €</a:t>
                      </a:r>
                    </a:p>
                  </a:txBody>
                  <a:tcPr marL="81249" marR="81249" marT="40624" marB="40624" anchor="ctr"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Buvette</a:t>
                      </a:r>
                    </a:p>
                  </a:txBody>
                  <a:tcPr marL="81249" marR="81249" marT="40624" marB="4062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600" b="1" dirty="0"/>
                        <a:t>96 €</a:t>
                      </a:r>
                    </a:p>
                  </a:txBody>
                  <a:tcPr marL="81249" marR="81249" marT="40624" marB="4062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600" b="1" dirty="0"/>
                        <a:t>285 €</a:t>
                      </a:r>
                    </a:p>
                  </a:txBody>
                  <a:tcPr marL="81249" marR="81249" marT="40624" marB="40624" anchor="ctr"/>
                </a:tc>
                <a:extLst>
                  <a:ext uri="{0D108BD9-81ED-4DB2-BD59-A6C34878D82A}">
                    <a16:rowId xmlns:a16="http://schemas.microsoft.com/office/drawing/2014/main" val="772191672"/>
                  </a:ext>
                </a:extLst>
              </a:tr>
              <a:tr h="616000">
                <a:tc>
                  <a:txBody>
                    <a:bodyPr/>
                    <a:lstStyle/>
                    <a:p>
                      <a:r>
                        <a:rPr lang="fr-FR" sz="1600" b="1" dirty="0"/>
                        <a:t>Tournoi Senior</a:t>
                      </a:r>
                    </a:p>
                    <a:p>
                      <a:r>
                        <a:rPr lang="fr-FR" sz="1400" b="0" i="1" dirty="0"/>
                        <a:t>(312 joueurs)</a:t>
                      </a:r>
                    </a:p>
                  </a:txBody>
                  <a:tcPr marL="81249" marR="81249" marT="40624" marB="40624" anchor="ctr"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Inscriptions </a:t>
                      </a:r>
                    </a:p>
                    <a:p>
                      <a:r>
                        <a:rPr lang="fr-FR" sz="1400" dirty="0"/>
                        <a:t>Buvette</a:t>
                      </a:r>
                    </a:p>
                    <a:p>
                      <a:r>
                        <a:rPr lang="fr-FR" sz="1400" dirty="0"/>
                        <a:t>Aide BB</a:t>
                      </a:r>
                    </a:p>
                  </a:txBody>
                  <a:tcPr marL="81249" marR="81249" marT="40624" marB="4062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600" b="1" dirty="0"/>
                        <a:t>7 766 €</a:t>
                      </a:r>
                    </a:p>
                  </a:txBody>
                  <a:tcPr marL="81249" marR="81249" marT="40624" marB="40624" anchor="ctr"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Récompenses</a:t>
                      </a:r>
                    </a:p>
                    <a:p>
                      <a:r>
                        <a:rPr lang="fr-FR" sz="1400" dirty="0" err="1"/>
                        <a:t>Reversion</a:t>
                      </a:r>
                      <a:r>
                        <a:rPr lang="fr-FR" sz="1400" dirty="0"/>
                        <a:t> </a:t>
                      </a:r>
                      <a:r>
                        <a:rPr lang="fr-FR" sz="1400" dirty="0" err="1"/>
                        <a:t>FFBad</a:t>
                      </a:r>
                      <a:endParaRPr lang="fr-FR" sz="1400" dirty="0"/>
                    </a:p>
                    <a:p>
                      <a:r>
                        <a:rPr lang="fr-FR" sz="1400" dirty="0"/>
                        <a:t>JA, Buvette</a:t>
                      </a:r>
                    </a:p>
                  </a:txBody>
                  <a:tcPr marL="81249" marR="81249" marT="40624" marB="4062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600" b="1" dirty="0"/>
                        <a:t>4 255 €</a:t>
                      </a:r>
                    </a:p>
                  </a:txBody>
                  <a:tcPr marL="81249" marR="81249" marT="40624" marB="4062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600" b="1" dirty="0"/>
                        <a:t>3 511 €</a:t>
                      </a:r>
                    </a:p>
                  </a:txBody>
                  <a:tcPr marL="81249" marR="81249" marT="40624" marB="40624" anchor="ctr"/>
                </a:tc>
                <a:extLst>
                  <a:ext uri="{0D108BD9-81ED-4DB2-BD59-A6C34878D82A}">
                    <a16:rowId xmlns:a16="http://schemas.microsoft.com/office/drawing/2014/main" val="457000774"/>
                  </a:ext>
                </a:extLst>
              </a:tr>
              <a:tr h="584803">
                <a:tc>
                  <a:txBody>
                    <a:bodyPr/>
                    <a:lstStyle/>
                    <a:p>
                      <a:r>
                        <a:rPr lang="fr-FR" sz="1600" b="1" dirty="0"/>
                        <a:t>Plumes</a:t>
                      </a:r>
                      <a:r>
                        <a:rPr lang="fr-FR" sz="1600" dirty="0"/>
                        <a:t> </a:t>
                      </a:r>
                      <a:r>
                        <a:rPr lang="fr-FR" sz="1600" b="1" dirty="0"/>
                        <a:t>Girondines</a:t>
                      </a:r>
                    </a:p>
                    <a:p>
                      <a:pPr algn="l"/>
                      <a:r>
                        <a:rPr lang="fr-FR" sz="1400" b="0" i="1" dirty="0"/>
                        <a:t>(43 joueuses)</a:t>
                      </a:r>
                    </a:p>
                  </a:txBody>
                  <a:tcPr marL="81249" marR="81249" marT="40624" marB="40624" anchor="ctr"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Vente buvette</a:t>
                      </a:r>
                    </a:p>
                  </a:txBody>
                  <a:tcPr marL="81249" marR="81249" marT="40624" marB="4062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600" b="1" dirty="0"/>
                        <a:t>340 €</a:t>
                      </a:r>
                    </a:p>
                  </a:txBody>
                  <a:tcPr marL="81249" marR="81249" marT="40624" marB="40624" anchor="ctr"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Buvette</a:t>
                      </a:r>
                      <a:endParaRPr lang="fr-FR" dirty="0"/>
                    </a:p>
                  </a:txBody>
                  <a:tcPr marL="81249" marR="81249" marT="40624" marB="4062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600" b="1" dirty="0"/>
                        <a:t>119 €</a:t>
                      </a:r>
                    </a:p>
                  </a:txBody>
                  <a:tcPr marL="81249" marR="81249" marT="40624" marB="4062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600" b="1" dirty="0"/>
                        <a:t>221 €</a:t>
                      </a:r>
                    </a:p>
                  </a:txBody>
                  <a:tcPr marL="81249" marR="81249" marT="40624" marB="40624" anchor="ctr"/>
                </a:tc>
                <a:extLst>
                  <a:ext uri="{0D108BD9-81ED-4DB2-BD59-A6C34878D82A}">
                    <a16:rowId xmlns:a16="http://schemas.microsoft.com/office/drawing/2014/main" val="3796570162"/>
                  </a:ext>
                </a:extLst>
              </a:tr>
              <a:tr h="616000">
                <a:tc>
                  <a:txBody>
                    <a:bodyPr/>
                    <a:lstStyle/>
                    <a:p>
                      <a:r>
                        <a:rPr lang="fr-FR" sz="1600" b="1" dirty="0"/>
                        <a:t>Tournoi des p’tits bleus</a:t>
                      </a:r>
                    </a:p>
                    <a:p>
                      <a:r>
                        <a:rPr lang="fr-FR" sz="1400" b="0" i="1" dirty="0"/>
                        <a:t>(123 joueurs)</a:t>
                      </a:r>
                      <a:endParaRPr lang="fr-FR" sz="1600" b="0" i="1" dirty="0"/>
                    </a:p>
                  </a:txBody>
                  <a:tcPr marL="81249" marR="81249" marT="40624" marB="40624" anchor="ctr"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Inscriptions</a:t>
                      </a:r>
                    </a:p>
                    <a:p>
                      <a:r>
                        <a:rPr lang="fr-FR" sz="1400" dirty="0"/>
                        <a:t>Buvette</a:t>
                      </a:r>
                    </a:p>
                    <a:p>
                      <a:r>
                        <a:rPr lang="fr-FR" sz="1400" dirty="0"/>
                        <a:t>Aide BB</a:t>
                      </a:r>
                    </a:p>
                  </a:txBody>
                  <a:tcPr marL="81249" marR="81249" marT="40624" marB="4062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600" b="1" dirty="0"/>
                        <a:t>3 062 €</a:t>
                      </a:r>
                    </a:p>
                  </a:txBody>
                  <a:tcPr marL="81249" marR="81249" marT="40624" marB="40624" anchor="ctr"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Récompenses</a:t>
                      </a:r>
                    </a:p>
                    <a:p>
                      <a:r>
                        <a:rPr lang="fr-FR" sz="1400" dirty="0" err="1"/>
                        <a:t>Reversion</a:t>
                      </a:r>
                      <a:r>
                        <a:rPr lang="fr-FR" sz="1400" dirty="0"/>
                        <a:t> </a:t>
                      </a:r>
                      <a:r>
                        <a:rPr lang="fr-FR" sz="1400" dirty="0" err="1"/>
                        <a:t>FFBad</a:t>
                      </a:r>
                      <a:endParaRPr lang="fr-FR" sz="1400" dirty="0"/>
                    </a:p>
                    <a:p>
                      <a:r>
                        <a:rPr lang="fr-FR" sz="1400" dirty="0"/>
                        <a:t>Buvette</a:t>
                      </a:r>
                    </a:p>
                  </a:txBody>
                  <a:tcPr marL="81249" marR="81249" marT="40624" marB="4062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600" b="1" dirty="0"/>
                        <a:t>1 780 €</a:t>
                      </a:r>
                    </a:p>
                  </a:txBody>
                  <a:tcPr marL="81249" marR="81249" marT="40624" marB="4062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600" b="1" dirty="0"/>
                        <a:t>1 282 €</a:t>
                      </a:r>
                    </a:p>
                  </a:txBody>
                  <a:tcPr marL="81249" marR="81249" marT="40624" marB="40624" anchor="ctr"/>
                </a:tc>
                <a:extLst>
                  <a:ext uri="{0D108BD9-81ED-4DB2-BD59-A6C34878D82A}">
                    <a16:rowId xmlns:a16="http://schemas.microsoft.com/office/drawing/2014/main" val="4171630352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D7D8BD78-554F-7D99-3E57-64C4E3B2077F}"/>
              </a:ext>
            </a:extLst>
          </p:cNvPr>
          <p:cNvSpPr txBox="1"/>
          <p:nvPr/>
        </p:nvSpPr>
        <p:spPr>
          <a:xfrm>
            <a:off x="3360490" y="5517232"/>
            <a:ext cx="3643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>
                <a:highlight>
                  <a:srgbClr val="FFFF00"/>
                </a:highlight>
              </a:rPr>
              <a:t>Bénéfice net des compétitions : 6 500 €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3478C28-70E8-8122-5CD5-09375F1B2538}"/>
              </a:ext>
            </a:extLst>
          </p:cNvPr>
          <p:cNvSpPr txBox="1"/>
          <p:nvPr/>
        </p:nvSpPr>
        <p:spPr>
          <a:xfrm>
            <a:off x="2136354" y="5877273"/>
            <a:ext cx="6192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Un grand merci au Sobre qui a doté gracieusement les tournois</a:t>
            </a:r>
          </a:p>
        </p:txBody>
      </p:sp>
      <p:pic>
        <p:nvPicPr>
          <p:cNvPr id="5" name="Image 4" descr="Une image contenant texte, Graphique, Police, graphisme&#10;&#10;Description générée automatiquement">
            <a:extLst>
              <a:ext uri="{FF2B5EF4-FFF2-40B4-BE49-F238E27FC236}">
                <a16:creationId xmlns:a16="http://schemas.microsoft.com/office/drawing/2014/main" id="{5BC88C60-C67D-8F6C-C891-646C8624C2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306" y="97070"/>
            <a:ext cx="1345729" cy="56258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Image 6" descr="Une image contenant texte, Graphique, Police, logo&#10;&#10;Description générée automatiquement">
            <a:extLst>
              <a:ext uri="{FF2B5EF4-FFF2-40B4-BE49-F238E27FC236}">
                <a16:creationId xmlns:a16="http://schemas.microsoft.com/office/drawing/2014/main" id="{5E913FF7-B0F8-39ED-2A98-8C95A7D056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9651" y="5689788"/>
            <a:ext cx="2179632" cy="918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1391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E215FF-1916-BEA1-73EF-47FF1B1BD84C}"/>
            </a:ext>
          </a:extLst>
        </p:cNvPr>
        <p:cNvGrpSpPr/>
        <p:nvPr/>
      </p:nvGrpSpPr>
      <p:grpSpPr>
        <a:xfrm>
          <a:off x="5143500" y="6286500"/>
          <a:ext cx="7048500" cy="6667500"/>
          <a:chOff x="5143500" y="6286500"/>
          <a:chExt cx="7048500" cy="666750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3DDDC1C-9CEB-5ED8-BF02-9C3A54DB6ACB}"/>
              </a:ext>
            </a:extLst>
          </p:cNvPr>
          <p:cNvSpPr txBox="1"/>
          <p:nvPr/>
        </p:nvSpPr>
        <p:spPr>
          <a:xfrm>
            <a:off x="829703" y="331279"/>
            <a:ext cx="3045350" cy="1174991"/>
          </a:xfrm>
          <a:prstGeom prst="rect">
            <a:avLst/>
          </a:prstGeom>
        </p:spPr>
        <p:txBody>
          <a:bodyPr vert="horz" lIns="182880" tIns="182880" rIns="182880" bIns="182880" rtlCol="0" anchor="ctr">
            <a:normAutofit lnSpcReduction="10000"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000" b="1" cap="all" spc="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Les </a:t>
            </a:r>
            <a:r>
              <a:rPr lang="en-US" sz="2000" b="1" cap="all" spc="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compétiteurs</a:t>
            </a:r>
            <a:r>
              <a:rPr lang="en-US" sz="2000" b="1" cap="all" spc="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 a Chantecler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44BF19B-353D-A3EF-6A60-6380807FA4AC}"/>
              </a:ext>
            </a:extLst>
          </p:cNvPr>
          <p:cNvSpPr txBox="1"/>
          <p:nvPr/>
        </p:nvSpPr>
        <p:spPr>
          <a:xfrm>
            <a:off x="48122" y="1700809"/>
            <a:ext cx="4606780" cy="482591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indent="-228600" defTabSz="9144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Les </a:t>
            </a:r>
            <a:r>
              <a:rPr lang="en-US" sz="2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compétitions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avec le plus de </a:t>
            </a:r>
            <a:r>
              <a:rPr lang="en-US" sz="2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joueurs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de Chantecler : </a:t>
            </a:r>
          </a:p>
          <a:p>
            <a:pPr marL="800100" lvl="1" indent="-228600" defTabSz="9144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36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joueurs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de Chantecler aux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p’tits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bleus</a:t>
            </a:r>
          </a:p>
          <a:p>
            <a:pPr marL="800100" lvl="1" indent="-228600" defTabSz="9144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33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joueurs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de Chantecler au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tournoi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adulte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de Chantecler</a:t>
            </a:r>
          </a:p>
          <a:p>
            <a:pPr marL="342900" indent="-228600" defTabSz="9144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42900" indent="-228600" defTabSz="9144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Sur les 303 </a:t>
            </a:r>
            <a:r>
              <a:rPr lang="en-US" sz="2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licenciés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de Chantecler, 148 </a:t>
            </a:r>
            <a:r>
              <a:rPr lang="en-US" sz="2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ont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fait au </a:t>
            </a:r>
            <a:r>
              <a:rPr lang="en-US" sz="2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moins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une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compétition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au </a:t>
            </a:r>
            <a:r>
              <a:rPr lang="en-US" sz="2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cours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de </a:t>
            </a:r>
            <a:r>
              <a:rPr lang="en-US" sz="2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l’année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(49%)</a:t>
            </a:r>
          </a:p>
          <a:p>
            <a:pPr marL="342900" indent="-228600" defTabSz="9144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Chantecler </a:t>
            </a:r>
            <a:r>
              <a:rPr lang="en-US" sz="2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était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représenté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sur 162 </a:t>
            </a:r>
            <a:r>
              <a:rPr lang="en-US" sz="2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compétitions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</a:t>
            </a:r>
            <a:r>
              <a:rPr lang="en-US" sz="2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publiées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sur </a:t>
            </a:r>
            <a:r>
              <a:rPr lang="en-US" sz="2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badnet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).</a:t>
            </a:r>
          </a:p>
        </p:txBody>
      </p:sp>
      <p:pic>
        <p:nvPicPr>
          <p:cNvPr id="5" name="Image 4" descr="Une image contenant text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489FE1C-B3E0-97AF-2691-305F61561F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1" r="9495"/>
          <a:stretch>
            <a:fillRect/>
          </a:stretch>
        </p:blipFill>
        <p:spPr>
          <a:xfrm>
            <a:off x="4654902" y="10"/>
            <a:ext cx="7538685" cy="685799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2138050-73AF-84D2-4220-876895178D1D}"/>
              </a:ext>
            </a:extLst>
          </p:cNvPr>
          <p:cNvSpPr txBox="1">
            <a:spLocks noChangeArrowheads="1"/>
          </p:cNvSpPr>
          <p:nvPr/>
        </p:nvSpPr>
        <p:spPr>
          <a:xfrm>
            <a:off x="2159608" y="331279"/>
            <a:ext cx="6408960" cy="649287"/>
          </a:xfrm>
          <a:prstGeom prst="rect">
            <a:avLst/>
          </a:prstGeom>
        </p:spPr>
        <p:txBody>
          <a:bodyPr/>
          <a:lstStyle>
            <a:lvl1pPr algn="ctr">
              <a:defRPr sz="4400" kern="1200">
                <a:solidFill>
                  <a:schemeClr val="lt1"/>
                </a:solidFill>
              </a:defRPr>
            </a:lvl1pPr>
            <a:extLst/>
          </a:lstStyle>
          <a:p>
            <a:endParaRPr lang="en-US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76DF483-07B7-BF31-6184-2998EA0099F6}"/>
              </a:ext>
            </a:extLst>
          </p:cNvPr>
          <p:cNvSpPr txBox="1">
            <a:spLocks noChangeArrowheads="1"/>
          </p:cNvSpPr>
          <p:nvPr/>
        </p:nvSpPr>
        <p:spPr>
          <a:xfrm>
            <a:off x="2000469" y="1700808"/>
            <a:ext cx="3371750" cy="1512168"/>
          </a:xfrm>
          <a:prstGeom prst="rect">
            <a:avLst/>
          </a:prstGeom>
        </p:spPr>
        <p:txBody>
          <a:bodyPr/>
          <a:lstStyle>
            <a:lvl1pPr indent="-324900" algn="ctr">
              <a:defRPr sz="3200" kern="1200">
                <a:solidFill>
                  <a:schemeClr val="tx1"/>
                </a:solidFill>
              </a:defRPr>
            </a:lvl1pPr>
            <a:extLst/>
          </a:lstStyle>
          <a:p>
            <a:pPr indent="0"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5873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F57A7A-3116-A217-B5A0-1EC76263BF36}"/>
            </a:ext>
          </a:extLst>
        </p:cNvPr>
        <p:cNvGrpSpPr/>
        <p:nvPr/>
      </p:nvGrpSpPr>
      <p:grpSpPr>
        <a:xfrm>
          <a:off x="5143500" y="6286500"/>
          <a:ext cx="7048500" cy="6667500"/>
          <a:chOff x="5143500" y="6286500"/>
          <a:chExt cx="7048500" cy="666750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7E9FB53-2153-331B-D547-6873DD7E715F}"/>
              </a:ext>
            </a:extLst>
          </p:cNvPr>
          <p:cNvSpPr/>
          <p:nvPr/>
        </p:nvSpPr>
        <p:spPr>
          <a:xfrm>
            <a:off x="4122537" y="548680"/>
            <a:ext cx="39485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Bilan moral</a:t>
            </a:r>
          </a:p>
        </p:txBody>
      </p:sp>
      <p:pic>
        <p:nvPicPr>
          <p:cNvPr id="4" name="Image 3" descr="Une image contenant texte, Police, Graphique, graphisme&#10;&#10;Le contenu généré par l’IA peut être incorrect.">
            <a:extLst>
              <a:ext uri="{FF2B5EF4-FFF2-40B4-BE49-F238E27FC236}">
                <a16:creationId xmlns:a16="http://schemas.microsoft.com/office/drawing/2014/main" id="{3AB2B830-EB63-B38D-E4A7-7EFE54FD0B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5104" y="6097046"/>
            <a:ext cx="1763378" cy="737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7302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9000"/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12000" b="-1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B3EA33-8BBD-A39B-515B-B5CE8CA5A6F9}"/>
            </a:ext>
          </a:extLst>
        </p:cNvPr>
        <p:cNvGrpSpPr/>
        <p:nvPr/>
      </p:nvGrpSpPr>
      <p:grpSpPr>
        <a:xfrm>
          <a:off x="5143500" y="6286500"/>
          <a:ext cx="7048500" cy="6667500"/>
          <a:chOff x="5143500" y="6286500"/>
          <a:chExt cx="7048500" cy="666750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6DF32F1-D7F4-CE7D-90B7-89013E90A6ED}"/>
              </a:ext>
            </a:extLst>
          </p:cNvPr>
          <p:cNvSpPr txBox="1">
            <a:spLocks noChangeArrowheads="1"/>
          </p:cNvSpPr>
          <p:nvPr/>
        </p:nvSpPr>
        <p:spPr>
          <a:xfrm>
            <a:off x="2159608" y="331279"/>
            <a:ext cx="6408960" cy="649287"/>
          </a:xfrm>
          <a:prstGeom prst="rect">
            <a:avLst/>
          </a:prstGeom>
        </p:spPr>
        <p:txBody>
          <a:bodyPr/>
          <a:lstStyle>
            <a:lvl1pPr algn="ctr">
              <a:defRPr sz="4400" kern="1200">
                <a:solidFill>
                  <a:schemeClr val="lt1"/>
                </a:solidFill>
              </a:defRPr>
            </a:lvl1pPr>
            <a:extLst/>
          </a:lstStyle>
          <a:p>
            <a:endParaRPr lang="en-US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8E6E6C9-BFB1-9B66-0176-5E069CC3916C}"/>
              </a:ext>
            </a:extLst>
          </p:cNvPr>
          <p:cNvSpPr txBox="1">
            <a:spLocks noChangeArrowheads="1"/>
          </p:cNvSpPr>
          <p:nvPr/>
        </p:nvSpPr>
        <p:spPr>
          <a:xfrm>
            <a:off x="695576" y="331279"/>
            <a:ext cx="6631174" cy="1297521"/>
          </a:xfrm>
          <a:prstGeom prst="rect">
            <a:avLst/>
          </a:prstGeom>
        </p:spPr>
        <p:txBody>
          <a:bodyPr/>
          <a:lstStyle>
            <a:lvl1pPr indent="-324900" algn="ctr">
              <a:defRPr sz="3200" kern="1200">
                <a:solidFill>
                  <a:schemeClr val="tx1"/>
                </a:solidFill>
              </a:defRPr>
            </a:lvl1pPr>
            <a:extLst/>
          </a:lstStyle>
          <a:p>
            <a:pPr indent="0" algn="l"/>
            <a:r>
              <a:rPr lang="en-US" b="1" dirty="0" err="1">
                <a:latin typeface="+mj-lt"/>
              </a:rPr>
              <a:t>Autres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réussites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sportives</a:t>
            </a:r>
            <a:endParaRPr lang="en-US" b="1" dirty="0">
              <a:latin typeface="+mj-lt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318D398-313F-4B8F-B096-09540FC92581}"/>
              </a:ext>
            </a:extLst>
          </p:cNvPr>
          <p:cNvSpPr txBox="1"/>
          <p:nvPr/>
        </p:nvSpPr>
        <p:spPr>
          <a:xfrm>
            <a:off x="696194" y="1012954"/>
            <a:ext cx="7992888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fr-FR" sz="2800" b="0" i="0" u="sng" dirty="0">
                <a:solidFill>
                  <a:srgbClr val="212121"/>
                </a:solidFill>
                <a:effectLst/>
                <a:latin typeface="wf_segoe-ui_normal"/>
              </a:rPr>
              <a:t>Total de médailles obtenues par les joueurs de la section aux compétitions :</a:t>
            </a:r>
            <a:endParaRPr lang="fr-FR" sz="2800" b="0" i="0" dirty="0">
              <a:solidFill>
                <a:srgbClr val="212121"/>
              </a:solidFill>
              <a:effectLst/>
              <a:latin typeface="wf_segoe-ui_normal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r-FR" sz="2800" b="0" i="0" dirty="0">
                <a:solidFill>
                  <a:srgbClr val="212121"/>
                </a:solidFill>
                <a:effectLst/>
                <a:latin typeface="wf_segoe-ui_normal"/>
              </a:rPr>
              <a:t>93 🥇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r-FR" sz="2800" b="0" i="0" dirty="0">
                <a:solidFill>
                  <a:srgbClr val="212121"/>
                </a:solidFill>
                <a:effectLst/>
                <a:latin typeface="wf_segoe-ui_normal"/>
              </a:rPr>
              <a:t>81 🥈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r-FR" sz="2800" b="0" i="0" dirty="0">
                <a:solidFill>
                  <a:srgbClr val="212121"/>
                </a:solidFill>
                <a:effectLst/>
                <a:latin typeface="wf_segoe-ui_normal"/>
              </a:rPr>
              <a:t>142 🥉</a:t>
            </a:r>
          </a:p>
          <a:p>
            <a:pPr algn="l">
              <a:buNone/>
            </a:pPr>
            <a:endParaRPr lang="fr-FR" sz="2800" b="0" i="0" dirty="0">
              <a:solidFill>
                <a:srgbClr val="212121"/>
              </a:solidFill>
              <a:effectLst/>
              <a:latin typeface="wf_segoe-ui_normal"/>
            </a:endParaRPr>
          </a:p>
          <a:p>
            <a:pPr algn="l">
              <a:buNone/>
            </a:pPr>
            <a:r>
              <a:rPr lang="fr-FR" sz="2800" b="0" i="0" u="sng" dirty="0">
                <a:solidFill>
                  <a:srgbClr val="212121"/>
                </a:solidFill>
                <a:effectLst/>
                <a:latin typeface="wf_segoe-ui_normal"/>
              </a:rPr>
              <a:t>Tournois gagnés par les joueurs :</a:t>
            </a:r>
            <a:endParaRPr lang="fr-FR" sz="2800" b="0" i="0" dirty="0">
              <a:solidFill>
                <a:srgbClr val="212121"/>
              </a:solidFill>
              <a:effectLst/>
              <a:latin typeface="wf_segoe-ui_normal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r-FR" sz="2800" b="0" i="0" dirty="0">
                <a:solidFill>
                  <a:srgbClr val="212121"/>
                </a:solidFill>
                <a:effectLst/>
                <a:latin typeface="wf_segoe-ui_normal"/>
              </a:rPr>
              <a:t>Marianne </a:t>
            </a:r>
            <a:r>
              <a:rPr lang="fr-FR" sz="2800" b="0" i="0" dirty="0" err="1">
                <a:solidFill>
                  <a:srgbClr val="212121"/>
                </a:solidFill>
                <a:effectLst/>
                <a:latin typeface="wf_segoe-ui_normal"/>
              </a:rPr>
              <a:t>Vieules</a:t>
            </a:r>
            <a:r>
              <a:rPr lang="fr-FR" sz="2800" b="0" i="0" dirty="0">
                <a:solidFill>
                  <a:srgbClr val="212121"/>
                </a:solidFill>
                <a:effectLst/>
                <a:latin typeface="wf_segoe-ui_normal"/>
              </a:rPr>
              <a:t> : 7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r-FR" sz="2800" b="0" i="0" dirty="0">
                <a:solidFill>
                  <a:srgbClr val="212121"/>
                </a:solidFill>
                <a:effectLst/>
                <a:latin typeface="wf_segoe-ui_normal"/>
              </a:rPr>
              <a:t>Romain </a:t>
            </a:r>
            <a:r>
              <a:rPr lang="fr-FR" sz="2800" b="0" i="0" dirty="0" err="1">
                <a:solidFill>
                  <a:srgbClr val="212121"/>
                </a:solidFill>
                <a:effectLst/>
                <a:latin typeface="wf_segoe-ui_normal"/>
              </a:rPr>
              <a:t>Bounsana</a:t>
            </a:r>
            <a:r>
              <a:rPr lang="fr-FR" sz="2800" b="0" i="0" dirty="0">
                <a:solidFill>
                  <a:srgbClr val="212121"/>
                </a:solidFill>
                <a:effectLst/>
                <a:latin typeface="wf_segoe-ui_normal"/>
              </a:rPr>
              <a:t> : 5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r-FR" sz="2800" b="0" i="0" dirty="0">
                <a:solidFill>
                  <a:srgbClr val="212121"/>
                </a:solidFill>
                <a:effectLst/>
                <a:latin typeface="wf_segoe-ui_normal"/>
              </a:rPr>
              <a:t>Ophélie </a:t>
            </a:r>
            <a:r>
              <a:rPr lang="fr-FR" sz="2800" b="0" i="0" dirty="0" err="1">
                <a:solidFill>
                  <a:srgbClr val="212121"/>
                </a:solidFill>
                <a:effectLst/>
                <a:latin typeface="wf_segoe-ui_normal"/>
              </a:rPr>
              <a:t>Villamaux</a:t>
            </a:r>
            <a:r>
              <a:rPr lang="fr-FR" sz="2800" b="0" i="0" dirty="0">
                <a:solidFill>
                  <a:srgbClr val="212121"/>
                </a:solidFill>
                <a:effectLst/>
                <a:latin typeface="wf_segoe-ui_normal"/>
              </a:rPr>
              <a:t> : 4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r-FR" sz="2800" b="0" i="0" dirty="0">
                <a:solidFill>
                  <a:srgbClr val="212121"/>
                </a:solidFill>
                <a:effectLst/>
                <a:latin typeface="wf_segoe-ui_normal"/>
              </a:rPr>
              <a:t>Arthur, Matthieu, Yong : 3</a:t>
            </a:r>
            <a:endParaRPr lang="fr-FR" sz="2000" b="0" i="0" dirty="0">
              <a:solidFill>
                <a:srgbClr val="212121"/>
              </a:solidFill>
              <a:effectLst/>
              <a:latin typeface="wf_segoe-ui_normal"/>
            </a:endParaRPr>
          </a:p>
        </p:txBody>
      </p:sp>
      <p:pic>
        <p:nvPicPr>
          <p:cNvPr id="15" name="Image 14" descr="Une image contenant sport, personne, chaussures, habits&#10;&#10;Le contenu généré par l’IA peut être incorrect.">
            <a:extLst>
              <a:ext uri="{FF2B5EF4-FFF2-40B4-BE49-F238E27FC236}">
                <a16:creationId xmlns:a16="http://schemas.microsoft.com/office/drawing/2014/main" id="{BE44D841-7765-F272-3BD6-B7841187AE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1" t="12201" r="18238" b="14770"/>
          <a:stretch>
            <a:fillRect/>
          </a:stretch>
        </p:blipFill>
        <p:spPr>
          <a:xfrm>
            <a:off x="8819200" y="188640"/>
            <a:ext cx="3178366" cy="3178366"/>
          </a:xfrm>
          <a:prstGeom prst="rect">
            <a:avLst/>
          </a:prstGeom>
        </p:spPr>
      </p:pic>
      <p:pic>
        <p:nvPicPr>
          <p:cNvPr id="17" name="Image 16" descr="Une image contenant personne, sport, habits, bâtiment&#10;&#10;Le contenu généré par l’IA peut être incorrect.">
            <a:extLst>
              <a:ext uri="{FF2B5EF4-FFF2-40B4-BE49-F238E27FC236}">
                <a16:creationId xmlns:a16="http://schemas.microsoft.com/office/drawing/2014/main" id="{7F446BC1-8467-55B3-E619-4F40707DE7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9200" y="3501008"/>
            <a:ext cx="3178367" cy="3178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3153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9D40FA-A682-9DAB-61CB-CDAC328B870E}"/>
            </a:ext>
          </a:extLst>
        </p:cNvPr>
        <p:cNvGrpSpPr/>
        <p:nvPr/>
      </p:nvGrpSpPr>
      <p:grpSpPr>
        <a:xfrm>
          <a:off x="5143500" y="6286500"/>
          <a:ext cx="7048500" cy="6667500"/>
          <a:chOff x="5143500" y="6286500"/>
          <a:chExt cx="7048500" cy="666750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EE9A5DF-129F-B697-17B1-5E0A1876560A}"/>
              </a:ext>
            </a:extLst>
          </p:cNvPr>
          <p:cNvSpPr txBox="1">
            <a:spLocks noChangeArrowheads="1"/>
          </p:cNvSpPr>
          <p:nvPr/>
        </p:nvSpPr>
        <p:spPr>
          <a:xfrm>
            <a:off x="5139597" y="964692"/>
            <a:ext cx="6093745" cy="1188720"/>
          </a:xfrm>
          <a:prstGeom prst="rect">
            <a:avLst/>
          </a:prstGeom>
        </p:spPr>
        <p:txBody>
          <a:bodyPr vert="horz" lIns="182880" tIns="182880" rIns="182880" bIns="182880" rtlCol="0" anchor="ctr">
            <a:normAutofit fontScale="92500"/>
          </a:bodyPr>
          <a:lstStyle>
            <a:lvl1pPr indent="-324900" algn="ctr">
              <a:defRPr sz="3200" kern="1200">
                <a:solidFill>
                  <a:schemeClr val="tx1"/>
                </a:solidFill>
              </a:defRPr>
            </a:lvl1pPr>
            <a:extLst/>
          </a:lstStyle>
          <a:p>
            <a:pPr indent="0" defTabSz="914400">
              <a:spcBef>
                <a:spcPts val="1000"/>
              </a:spcBef>
              <a:buClr>
                <a:schemeClr val="accent2"/>
              </a:buClr>
            </a:pP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Adel &amp; Rahim à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l'international</a:t>
            </a:r>
            <a:endParaRPr lang="en-US" sz="2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026" name="Picture 2" descr="Une image contenant personne, badminton, Sports, équipement sportif&#10;&#10;Le contenu généré par l’IA peut être incorrect.">
            <a:extLst>
              <a:ext uri="{FF2B5EF4-FFF2-40B4-BE49-F238E27FC236}">
                <a16:creationId xmlns:a16="http://schemas.microsoft.com/office/drawing/2014/main" id="{6A8CEF27-A1DB-D16E-8DF8-B642758271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5" r="-4" b="5754"/>
          <a:stretch>
            <a:fillRect/>
          </a:stretch>
        </p:blipFill>
        <p:spPr bwMode="auto">
          <a:xfrm>
            <a:off x="960246" y="964692"/>
            <a:ext cx="3708134" cy="230344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33A05F1-C962-4F25-91A7-FEE155C40E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2" b="4282"/>
          <a:stretch/>
        </p:blipFill>
        <p:spPr>
          <a:xfrm>
            <a:off x="960245" y="3589868"/>
            <a:ext cx="3708134" cy="2294537"/>
          </a:xfrm>
          <a:prstGeom prst="rect">
            <a:avLst/>
          </a:prstGeom>
          <a:ln w="31750" cap="sq">
            <a:solidFill>
              <a:srgbClr val="FFFFFF"/>
            </a:solidFill>
            <a:miter lim="800000"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1F47773-91FE-DAC8-4C11-CED411F918B8}"/>
              </a:ext>
            </a:extLst>
          </p:cNvPr>
          <p:cNvSpPr txBox="1"/>
          <p:nvPr/>
        </p:nvSpPr>
        <p:spPr>
          <a:xfrm>
            <a:off x="5090308" y="2475145"/>
            <a:ext cx="6408960" cy="3409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algn="just" defTabSz="9144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400" b="0" i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Vainqueur</a:t>
            </a:r>
            <a:r>
              <a:rPr lang="en-US" sz="2400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des </a:t>
            </a:r>
            <a:r>
              <a:rPr lang="en-US" sz="2400" b="0" i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championnats</a:t>
            </a:r>
            <a:r>
              <a:rPr lang="en-US" sz="2400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</a:t>
            </a:r>
            <a:r>
              <a:rPr lang="en-US" sz="2400" b="0" i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d'Afrique</a:t>
            </a:r>
            <a:r>
              <a:rPr lang="en-US" sz="2400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par équipes </a:t>
            </a:r>
            <a:r>
              <a:rPr lang="en-US" sz="2400" b="0" i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mixtes</a:t>
            </a:r>
            <a:r>
              <a:rPr lang="en-US" sz="2400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2025 avec </a:t>
            </a:r>
            <a:r>
              <a:rPr lang="en-US" sz="2400" b="0" i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l'Algérie</a:t>
            </a:r>
            <a:endParaRPr lang="en-US" sz="2400" b="0" i="0" dirty="0">
              <a:solidFill>
                <a:schemeClr val="tx1">
                  <a:lumMod val="85000"/>
                  <a:lumOff val="15000"/>
                </a:schemeClr>
              </a:solidFill>
              <a:effectLst/>
            </a:endParaRPr>
          </a:p>
          <a:p>
            <a:pPr indent="-228600" algn="just" defTabSz="9144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Demi-</a:t>
            </a:r>
            <a:r>
              <a:rPr lang="en-US" sz="2400" b="0" i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finaliste</a:t>
            </a:r>
            <a:r>
              <a:rPr lang="en-US" sz="2400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des </a:t>
            </a:r>
            <a:r>
              <a:rPr lang="en-US" sz="2400" b="0" i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championnats</a:t>
            </a:r>
            <a:r>
              <a:rPr lang="en-US" sz="2400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</a:t>
            </a:r>
            <a:r>
              <a:rPr lang="en-US" sz="2400" b="0" i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d'Afrique</a:t>
            </a:r>
            <a:r>
              <a:rPr lang="en-US" sz="2400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</a:t>
            </a:r>
            <a:r>
              <a:rPr lang="en-US" sz="2400" b="0" i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individuels</a:t>
            </a:r>
            <a:r>
              <a:rPr lang="en-US" sz="2400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2025 </a:t>
            </a:r>
            <a:r>
              <a:rPr lang="en-US" sz="2400" b="0" i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en</a:t>
            </a:r>
            <a:r>
              <a:rPr lang="en-US" sz="2400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double homme</a:t>
            </a:r>
          </a:p>
          <a:p>
            <a:pPr indent="-228600" algn="just" defTabSz="9144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Qualification à la Sudirman Cup 2025 avec </a:t>
            </a:r>
            <a:r>
              <a:rPr lang="en-US" sz="2400" b="0" i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l'Algérie</a:t>
            </a:r>
            <a:endParaRPr lang="en-US" sz="2400" b="0" i="0" dirty="0">
              <a:solidFill>
                <a:schemeClr val="tx1">
                  <a:lumMod val="85000"/>
                  <a:lumOff val="15000"/>
                </a:schemeClr>
              </a:solidFill>
              <a:effectLst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D0AE386-8D23-09D8-3F17-696BC8D55560}"/>
              </a:ext>
            </a:extLst>
          </p:cNvPr>
          <p:cNvSpPr txBox="1">
            <a:spLocks noChangeArrowheads="1"/>
          </p:cNvSpPr>
          <p:nvPr/>
        </p:nvSpPr>
        <p:spPr>
          <a:xfrm>
            <a:off x="2159608" y="331279"/>
            <a:ext cx="6408960" cy="649287"/>
          </a:xfrm>
          <a:prstGeom prst="rect">
            <a:avLst/>
          </a:prstGeom>
        </p:spPr>
        <p:txBody>
          <a:bodyPr/>
          <a:lstStyle>
            <a:lvl1pPr algn="ctr">
              <a:defRPr sz="4400" kern="1200">
                <a:solidFill>
                  <a:schemeClr val="lt1"/>
                </a:solidFill>
              </a:defRPr>
            </a:lvl1pPr>
            <a:extLst/>
          </a:lstStyle>
          <a:p>
            <a:endParaRPr lang="en-US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5448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AA15F0-D919-52AD-5C80-587873581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123" y="295099"/>
            <a:ext cx="10225136" cy="778387"/>
          </a:xfrm>
        </p:spPr>
        <p:txBody>
          <a:bodyPr>
            <a:normAutofit fontScale="90000"/>
          </a:bodyPr>
          <a:lstStyle/>
          <a:p>
            <a:pPr algn="l"/>
            <a:r>
              <a:rPr lang="fr-FR" sz="3200" dirty="0"/>
              <a:t>Des licenciés qui se sont formés cette année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383DBE0-3EA2-7D5C-88D3-39DFD4B1FC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51256" y="1715398"/>
            <a:ext cx="3910579" cy="102622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400" dirty="0">
                <a:latin typeface="Candara" panose="020E0502030303020204" pitchFamily="34" charset="0"/>
              </a:rPr>
              <a:t>Formation MODEF et EB1</a:t>
            </a:r>
          </a:p>
          <a:p>
            <a:pPr algn="ctr"/>
            <a:r>
              <a:rPr lang="fr-FR" sz="2400" b="1" dirty="0" err="1">
                <a:latin typeface="Candara" panose="020E0502030303020204" pitchFamily="34" charset="0"/>
              </a:rPr>
              <a:t>Naïla</a:t>
            </a:r>
            <a:r>
              <a:rPr lang="fr-FR" sz="2400" b="1" dirty="0">
                <a:latin typeface="Candara" panose="020E0502030303020204" pitchFamily="34" charset="0"/>
              </a:rPr>
              <a:t> </a:t>
            </a:r>
            <a:r>
              <a:rPr lang="fr-FR" sz="2400" b="1" dirty="0" err="1">
                <a:latin typeface="Candara" panose="020E0502030303020204" pitchFamily="34" charset="0"/>
              </a:rPr>
              <a:t>Nadjai</a:t>
            </a:r>
            <a:endParaRPr lang="fr-FR" sz="2400" dirty="0">
              <a:latin typeface="Candara" panose="020E0502030303020204" pitchFamily="34" charset="0"/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F17CFEC-FD90-C09C-2DDF-7DC4876FEB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88780" y="1518337"/>
            <a:ext cx="3462654" cy="129302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fr-FR" sz="2400" dirty="0">
                <a:latin typeface="Candara" panose="020E0502030303020204" pitchFamily="34" charset="0"/>
              </a:rPr>
              <a:t>Formation et examen de juge arbitre certifiée : </a:t>
            </a:r>
          </a:p>
          <a:p>
            <a:pPr lvl="1" algn="ctr">
              <a:buFont typeface="Arial" panose="020B0604020202020204" pitchFamily="34" charset="0"/>
              <a:buChar char="•"/>
            </a:pPr>
            <a:r>
              <a:rPr lang="fr-FR" sz="2400" b="1" dirty="0" err="1">
                <a:latin typeface="Candara" panose="020E0502030303020204" pitchFamily="34" charset="0"/>
              </a:rPr>
              <a:t>Naïla</a:t>
            </a:r>
            <a:r>
              <a:rPr lang="fr-FR" sz="2400" b="1" dirty="0">
                <a:latin typeface="Candara" panose="020E0502030303020204" pitchFamily="34" charset="0"/>
              </a:rPr>
              <a:t> </a:t>
            </a:r>
            <a:r>
              <a:rPr lang="fr-FR" sz="2400" b="1" dirty="0" err="1">
                <a:latin typeface="Candara" panose="020E0502030303020204" pitchFamily="34" charset="0"/>
              </a:rPr>
              <a:t>Nadjai</a:t>
            </a:r>
            <a:endParaRPr lang="fr-FR" b="1" dirty="0">
              <a:latin typeface="Candara" panose="020E0502030303020204" pitchFamily="34" charset="0"/>
            </a:endParaRPr>
          </a:p>
        </p:txBody>
      </p:sp>
      <p:pic>
        <p:nvPicPr>
          <p:cNvPr id="7" name="Image 6" descr="Une image contenant texte, Graphique, Police, graphisme&#10;&#10;Description générée automatiquement">
            <a:extLst>
              <a:ext uri="{FF2B5EF4-FFF2-40B4-BE49-F238E27FC236}">
                <a16:creationId xmlns:a16="http://schemas.microsoft.com/office/drawing/2014/main" id="{49562CC7-962C-6A4E-BCF2-2FDA4C493F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3929" y="5998439"/>
            <a:ext cx="1345729" cy="56258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A09EDC99-31B6-65DB-D6C8-9EF6923BC3F7}"/>
              </a:ext>
            </a:extLst>
          </p:cNvPr>
          <p:cNvSpPr txBox="1"/>
          <p:nvPr/>
        </p:nvSpPr>
        <p:spPr>
          <a:xfrm>
            <a:off x="2354320" y="5306871"/>
            <a:ext cx="74849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i="1" dirty="0"/>
              <a:t>Volontaire pour se former ? Se signaler auprès du bureau…</a:t>
            </a:r>
          </a:p>
        </p:txBody>
      </p:sp>
      <p:pic>
        <p:nvPicPr>
          <p:cNvPr id="1026" name="Picture 2" descr="Aucune description de photo disponible.">
            <a:extLst>
              <a:ext uri="{FF2B5EF4-FFF2-40B4-BE49-F238E27FC236}">
                <a16:creationId xmlns:a16="http://schemas.microsoft.com/office/drawing/2014/main" id="{467B897F-92F7-8E56-2265-6207A79890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954" y="2762059"/>
            <a:ext cx="2166306" cy="2166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 descr="Une image contenant sport, personne, chaussures, compétition sportive&#10;&#10;Le contenu généré par l’IA peut être incorrect.">
            <a:extLst>
              <a:ext uri="{FF2B5EF4-FFF2-40B4-BE49-F238E27FC236}">
                <a16:creationId xmlns:a16="http://schemas.microsoft.com/office/drawing/2014/main" id="{6262527B-5179-FA47-DD32-569AC5D0931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51" b="16265"/>
          <a:stretch>
            <a:fillRect/>
          </a:stretch>
        </p:blipFill>
        <p:spPr>
          <a:xfrm>
            <a:off x="2039675" y="2718091"/>
            <a:ext cx="2616960" cy="2166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902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40744A-AFDF-3D3D-6E30-6319B2F5679C}"/>
            </a:ext>
          </a:extLst>
        </p:cNvPr>
        <p:cNvGrpSpPr/>
        <p:nvPr/>
      </p:nvGrpSpPr>
      <p:grpSpPr>
        <a:xfrm>
          <a:off x="5143500" y="6286500"/>
          <a:ext cx="7048500" cy="6667500"/>
          <a:chOff x="5143500" y="6286500"/>
          <a:chExt cx="7048500" cy="666750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C9CE257-DA9C-9C48-F0D3-DA43915DC7F7}"/>
              </a:ext>
            </a:extLst>
          </p:cNvPr>
          <p:cNvSpPr/>
          <p:nvPr/>
        </p:nvSpPr>
        <p:spPr>
          <a:xfrm>
            <a:off x="3694539" y="548680"/>
            <a:ext cx="48045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Bilan financier</a:t>
            </a:r>
          </a:p>
        </p:txBody>
      </p:sp>
      <p:pic>
        <p:nvPicPr>
          <p:cNvPr id="4" name="Image 3" descr="Une image contenant texte, Police, Graphique, graphisme&#10;&#10;Le contenu généré par l’IA peut être incorrect.">
            <a:extLst>
              <a:ext uri="{FF2B5EF4-FFF2-40B4-BE49-F238E27FC236}">
                <a16:creationId xmlns:a16="http://schemas.microsoft.com/office/drawing/2014/main" id="{B0291866-C422-579D-5BC8-35F1F04410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5104" y="6097046"/>
            <a:ext cx="1763378" cy="73718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63C329E-590E-53AE-9E98-C4C19B69A569}"/>
              </a:ext>
            </a:extLst>
          </p:cNvPr>
          <p:cNvSpPr/>
          <p:nvPr/>
        </p:nvSpPr>
        <p:spPr>
          <a:xfrm>
            <a:off x="4578591" y="2967335"/>
            <a:ext cx="303640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4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Section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Equipe 1</a:t>
            </a:r>
            <a:endParaRPr lang="fr-FR" sz="4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008108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282997-3698-3326-2000-CBC32154B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147D89-D05D-5954-CF7D-FB37048F5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8242" y="44624"/>
            <a:ext cx="9361040" cy="936435"/>
          </a:xfrm>
        </p:spPr>
        <p:txBody>
          <a:bodyPr>
            <a:normAutofit fontScale="90000"/>
          </a:bodyPr>
          <a:lstStyle/>
          <a:p>
            <a:r>
              <a:rPr lang="fr-FR" sz="3200" dirty="0"/>
              <a:t>Dépenses de la section badminton en 2024 -25 (hors équipe 1)</a:t>
            </a:r>
          </a:p>
        </p:txBody>
      </p:sp>
      <p:pic>
        <p:nvPicPr>
          <p:cNvPr id="4" name="Image 3" descr="Une image contenant texte, Graphique, Police, graphisme&#10;&#10;Description générée automatiquement">
            <a:extLst>
              <a:ext uri="{FF2B5EF4-FFF2-40B4-BE49-F238E27FC236}">
                <a16:creationId xmlns:a16="http://schemas.microsoft.com/office/drawing/2014/main" id="{3B3BCF8E-FC66-F24E-3E20-9E6B361284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266" y="5949280"/>
            <a:ext cx="1345729" cy="562585"/>
          </a:xfrm>
          <a:prstGeom prst="rect">
            <a:avLst/>
          </a:prstGeom>
          <a:solidFill>
            <a:schemeClr val="bg1"/>
          </a:solidFill>
        </p:spPr>
      </p:pic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8E8A9597-23E6-1FBE-16D4-E1AE47EA77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215608"/>
              </p:ext>
            </p:extLst>
          </p:nvPr>
        </p:nvGraphicFramePr>
        <p:xfrm>
          <a:off x="2136354" y="1124744"/>
          <a:ext cx="6658684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0305AA3-A054-6994-3E11-026B90B0FD3E}"/>
              </a:ext>
            </a:extLst>
          </p:cNvPr>
          <p:cNvSpPr txBox="1"/>
          <p:nvPr/>
        </p:nvSpPr>
        <p:spPr>
          <a:xfrm>
            <a:off x="8919413" y="3140968"/>
            <a:ext cx="292169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dirty="0"/>
              <a:t>Total des dépenses</a:t>
            </a:r>
          </a:p>
          <a:p>
            <a:pPr algn="ctr"/>
            <a:r>
              <a:rPr lang="fr-FR" sz="2800" dirty="0"/>
              <a:t>72 567 €</a:t>
            </a:r>
          </a:p>
        </p:txBody>
      </p:sp>
    </p:spTree>
    <p:extLst>
      <p:ext uri="{BB962C8B-B14F-4D97-AF65-F5344CB8AC3E}">
        <p14:creationId xmlns:p14="http://schemas.microsoft.com/office/powerpoint/2010/main" val="1501251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77B0F1-D88D-1DC9-440B-11F43EE09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2438" y="268326"/>
            <a:ext cx="6408712" cy="1571580"/>
          </a:xfrm>
        </p:spPr>
        <p:txBody>
          <a:bodyPr>
            <a:normAutofit/>
          </a:bodyPr>
          <a:lstStyle/>
          <a:p>
            <a:pPr algn="ctr"/>
            <a:r>
              <a:rPr lang="fr-FR" dirty="0"/>
              <a:t>Recettes de la section badminton </a:t>
            </a:r>
            <a:br>
              <a:rPr lang="fr-FR" sz="3200" dirty="0"/>
            </a:br>
            <a:r>
              <a:rPr lang="fr-FR" sz="1800" i="1" dirty="0"/>
              <a:t>(hors équipe 1) </a:t>
            </a:r>
            <a:endParaRPr lang="fr-FR" sz="3200" i="1" dirty="0"/>
          </a:p>
        </p:txBody>
      </p:sp>
      <p:pic>
        <p:nvPicPr>
          <p:cNvPr id="6" name="Image 5" descr="Une image contenant texte, Graphique, Police, graphisme&#10;&#10;Description générée automatiquement">
            <a:extLst>
              <a:ext uri="{FF2B5EF4-FFF2-40B4-BE49-F238E27FC236}">
                <a16:creationId xmlns:a16="http://schemas.microsoft.com/office/drawing/2014/main" id="{38EC479E-ACB4-CF3F-F4D6-584DCB7ED5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7274" y="310714"/>
            <a:ext cx="1345729" cy="56258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EFBBEAE-CEE1-EE3D-FC04-8A33716A0A8E}"/>
              </a:ext>
            </a:extLst>
          </p:cNvPr>
          <p:cNvSpPr txBox="1"/>
          <p:nvPr/>
        </p:nvSpPr>
        <p:spPr>
          <a:xfrm>
            <a:off x="8977114" y="3212976"/>
            <a:ext cx="302433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/>
              <a:t>Total des recettes :</a:t>
            </a:r>
          </a:p>
          <a:p>
            <a:pPr algn="ctr"/>
            <a:r>
              <a:rPr lang="fr-FR" sz="2800" b="1" dirty="0"/>
              <a:t>73 282 €</a:t>
            </a:r>
          </a:p>
          <a:p>
            <a:pPr algn="ctr"/>
            <a:endParaRPr lang="fr-FR" sz="2800" b="1" dirty="0"/>
          </a:p>
          <a:p>
            <a:pPr algn="ctr"/>
            <a:r>
              <a:rPr lang="fr-FR" sz="2800" b="1" dirty="0"/>
              <a:t>BILAN</a:t>
            </a:r>
          </a:p>
          <a:p>
            <a:pPr algn="ctr"/>
            <a:r>
              <a:rPr lang="fr-FR" sz="2800" b="1" dirty="0"/>
              <a:t>+1 125 €</a:t>
            </a:r>
          </a:p>
        </p:txBody>
      </p:sp>
      <p:graphicFrame>
        <p:nvGraphicFramePr>
          <p:cNvPr id="7" name="Graphique 6">
            <a:extLst>
              <a:ext uri="{FF2B5EF4-FFF2-40B4-BE49-F238E27FC236}">
                <a16:creationId xmlns:a16="http://schemas.microsoft.com/office/drawing/2014/main" id="{52E7EA54-8FE2-8CE6-4D28-684BE99174C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5795533"/>
              </p:ext>
            </p:extLst>
          </p:nvPr>
        </p:nvGraphicFramePr>
        <p:xfrm>
          <a:off x="2604406" y="1993342"/>
          <a:ext cx="6984776" cy="4611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696152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37E17E-8E25-4CE5-B686-206EB7B5C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6474" y="267636"/>
            <a:ext cx="6203205" cy="929116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/>
              <a:t>Evolution des tarifs d’inscription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A9D5899D-068D-DC1B-4E38-B9F3815E71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1015140"/>
              </p:ext>
            </p:extLst>
          </p:nvPr>
        </p:nvGraphicFramePr>
        <p:xfrm>
          <a:off x="1053492" y="1371259"/>
          <a:ext cx="9438532" cy="20096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4376">
                  <a:extLst>
                    <a:ext uri="{9D8B030D-6E8A-4147-A177-3AD203B41FA5}">
                      <a16:colId xmlns:a16="http://schemas.microsoft.com/office/drawing/2014/main" val="51692107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240141159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1697814232"/>
                    </a:ext>
                  </a:extLst>
                </a:gridCol>
                <a:gridCol w="2021708">
                  <a:extLst>
                    <a:ext uri="{9D8B030D-6E8A-4147-A177-3AD203B41FA5}">
                      <a16:colId xmlns:a16="http://schemas.microsoft.com/office/drawing/2014/main" val="3964864356"/>
                    </a:ext>
                  </a:extLst>
                </a:gridCol>
              </a:tblGrid>
              <a:tr h="425227">
                <a:tc>
                  <a:txBody>
                    <a:bodyPr/>
                    <a:lstStyle/>
                    <a:p>
                      <a:r>
                        <a:rPr lang="fr-FR" dirty="0"/>
                        <a:t>Inscriptions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Sept 2023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Sept 2024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Sept 2025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3513303"/>
                  </a:ext>
                </a:extLst>
              </a:tr>
              <a:tr h="733954">
                <a:tc>
                  <a:txBody>
                    <a:bodyPr/>
                    <a:lstStyle/>
                    <a:p>
                      <a:r>
                        <a:rPr lang="fr-FR" dirty="0"/>
                        <a:t>Enfant</a:t>
                      </a:r>
                    </a:p>
                    <a:p>
                      <a:r>
                        <a:rPr lang="fr-FR" dirty="0"/>
                        <a:t>Adultes jeu libre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140 €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140 €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145 €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28721691"/>
                  </a:ext>
                </a:extLst>
              </a:tr>
              <a:tr h="425227">
                <a:tc>
                  <a:txBody>
                    <a:bodyPr/>
                    <a:lstStyle/>
                    <a:p>
                      <a:r>
                        <a:rPr lang="fr-FR" dirty="0"/>
                        <a:t>Adulte avec entrainement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172 €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172 €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182 €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90026543"/>
                  </a:ext>
                </a:extLst>
              </a:tr>
              <a:tr h="425227">
                <a:tc>
                  <a:txBody>
                    <a:bodyPr/>
                    <a:lstStyle/>
                    <a:p>
                      <a:r>
                        <a:rPr lang="fr-FR" dirty="0"/>
                        <a:t>Adulte avec 2 entrainements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195 €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195 €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210 €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21037733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91B29802-11CA-7806-BC40-1AC4C5896B05}"/>
              </a:ext>
            </a:extLst>
          </p:cNvPr>
          <p:cNvSpPr txBox="1"/>
          <p:nvPr/>
        </p:nvSpPr>
        <p:spPr>
          <a:xfrm>
            <a:off x="1673560" y="3660359"/>
            <a:ext cx="928903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2000" dirty="0"/>
              <a:t>Augmentation du timbre CODEP de +1 € : 54,44 € à 55,44 €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fr-FR" sz="20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2000" dirty="0"/>
              <a:t>Augmentation de l’adhésion MDQ de +1 € : 27 € </a:t>
            </a:r>
            <a:r>
              <a:rPr lang="fr-FR" sz="2000" dirty="0">
                <a:sym typeface="Wingdings" panose="05000000000000000000" pitchFamily="2" charset="2"/>
              </a:rPr>
              <a:t> 28 €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fr-FR" sz="2000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2000" dirty="0">
                <a:sym typeface="Wingdings" panose="05000000000000000000" pitchFamily="2" charset="2"/>
              </a:rPr>
              <a:t>Augmentation des cotisations de toutes les activités de la MDQ : + 3 %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fr-FR" sz="2000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2000" dirty="0">
                <a:sym typeface="Wingdings" panose="05000000000000000000" pitchFamily="2" charset="2"/>
              </a:rPr>
              <a:t>Augmentation du prix des volants (ex : volants </a:t>
            </a:r>
            <a:r>
              <a:rPr lang="fr-FR" sz="2000" dirty="0" err="1">
                <a:sym typeface="Wingdings" panose="05000000000000000000" pitchFamily="2" charset="2"/>
              </a:rPr>
              <a:t>young</a:t>
            </a:r>
            <a:r>
              <a:rPr lang="fr-FR" sz="2000" dirty="0">
                <a:sym typeface="Wingdings" panose="05000000000000000000" pitchFamily="2" charset="2"/>
              </a:rPr>
              <a:t> de +7€) et des entraineurs</a:t>
            </a:r>
            <a:endParaRPr lang="fr-FR" dirty="0"/>
          </a:p>
        </p:txBody>
      </p:sp>
      <p:pic>
        <p:nvPicPr>
          <p:cNvPr id="3" name="Image 2" descr="Une image contenant texte, Graphique, Police, graphisme&#10;&#10;Description générée automatiquement">
            <a:extLst>
              <a:ext uri="{FF2B5EF4-FFF2-40B4-BE49-F238E27FC236}">
                <a16:creationId xmlns:a16="http://schemas.microsoft.com/office/drawing/2014/main" id="{74532F91-1311-E66B-BE66-953225D320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3930" y="6175961"/>
            <a:ext cx="1345729" cy="562585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0904049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77B0F1-D88D-1DC9-440B-11F43EE09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8242" y="44624"/>
            <a:ext cx="9361040" cy="936435"/>
          </a:xfrm>
        </p:spPr>
        <p:txBody>
          <a:bodyPr>
            <a:normAutofit fontScale="90000"/>
          </a:bodyPr>
          <a:lstStyle/>
          <a:p>
            <a:pPr algn="ctr"/>
            <a:r>
              <a:rPr lang="fr-FR" sz="3200" dirty="0"/>
              <a:t>Dépenses de la section badminton (hors équipe 1) en 2024 -25 et prévisionnel</a:t>
            </a:r>
          </a:p>
        </p:txBody>
      </p:sp>
      <p:graphicFrame>
        <p:nvGraphicFramePr>
          <p:cNvPr id="3" name="Tableau 3">
            <a:extLst>
              <a:ext uri="{FF2B5EF4-FFF2-40B4-BE49-F238E27FC236}">
                <a16:creationId xmlns:a16="http://schemas.microsoft.com/office/drawing/2014/main" id="{8178C9E1-D2AC-681D-F34B-A61A6DC1C4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7197183"/>
              </p:ext>
            </p:extLst>
          </p:nvPr>
        </p:nvGraphicFramePr>
        <p:xfrm>
          <a:off x="671401" y="1054704"/>
          <a:ext cx="10274722" cy="545083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077355">
                  <a:extLst>
                    <a:ext uri="{9D8B030D-6E8A-4147-A177-3AD203B41FA5}">
                      <a16:colId xmlns:a16="http://schemas.microsoft.com/office/drawing/2014/main" val="4002036340"/>
                    </a:ext>
                  </a:extLst>
                </a:gridCol>
                <a:gridCol w="2042989">
                  <a:extLst>
                    <a:ext uri="{9D8B030D-6E8A-4147-A177-3AD203B41FA5}">
                      <a16:colId xmlns:a16="http://schemas.microsoft.com/office/drawing/2014/main" val="2470015842"/>
                    </a:ext>
                  </a:extLst>
                </a:gridCol>
                <a:gridCol w="2154378">
                  <a:extLst>
                    <a:ext uri="{9D8B030D-6E8A-4147-A177-3AD203B41FA5}">
                      <a16:colId xmlns:a16="http://schemas.microsoft.com/office/drawing/2014/main" val="3708288532"/>
                    </a:ext>
                  </a:extLst>
                </a:gridCol>
              </a:tblGrid>
              <a:tr h="547890">
                <a:tc>
                  <a:txBody>
                    <a:bodyPr/>
                    <a:lstStyle/>
                    <a:p>
                      <a:r>
                        <a:rPr lang="fr-FR" dirty="0"/>
                        <a:t>Dépenses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24-25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Prévisionnel 25-26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84891362"/>
                  </a:ext>
                </a:extLst>
              </a:tr>
              <a:tr h="833249">
                <a:tc>
                  <a:txBody>
                    <a:bodyPr/>
                    <a:lstStyle/>
                    <a:p>
                      <a:pPr algn="l" fontAlgn="ctr"/>
                      <a:r>
                        <a:rPr lang="fr-FR" sz="18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Achats de matériel pour la pratique (volants, raquettes, bons cordage, matériel de muscu, textiles…)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19 082 €</a:t>
                      </a:r>
                    </a:p>
                    <a:p>
                      <a:pPr algn="ctr" fontAlgn="b"/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20 000 €</a:t>
                      </a:r>
                    </a:p>
                    <a:p>
                      <a:pPr algn="ctr"/>
                      <a:endParaRPr lang="fr-FR" sz="1800" dirty="0"/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619358226"/>
                  </a:ext>
                </a:extLst>
              </a:tr>
              <a:tr h="833249">
                <a:tc>
                  <a:txBody>
                    <a:bodyPr/>
                    <a:lstStyle/>
                    <a:p>
                      <a:pPr algn="l" fontAlgn="ctr"/>
                      <a:r>
                        <a:rPr lang="fr-FR" sz="18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Tournois : compétitions et stages jeunes, achat de matériel pour les tournois (buvette, récompenses…), 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12 858 €</a:t>
                      </a:r>
                    </a:p>
                    <a:p>
                      <a:pPr algn="ctr" fontAlgn="b"/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13 000 €</a:t>
                      </a:r>
                    </a:p>
                    <a:p>
                      <a:pPr algn="ctr"/>
                      <a:endParaRPr lang="fr-FR" sz="1800" dirty="0"/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097391157"/>
                  </a:ext>
                </a:extLst>
              </a:tr>
              <a:tr h="833249">
                <a:tc>
                  <a:txBody>
                    <a:bodyPr/>
                    <a:lstStyle/>
                    <a:p>
                      <a:pPr algn="l" fontAlgn="ctr"/>
                      <a:r>
                        <a:rPr lang="fr-FR" sz="18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Services extérieurs (livres, traiteur des 30 ans, canoé, flyers, Championnats du monde…)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3 183 €</a:t>
                      </a:r>
                    </a:p>
                    <a:p>
                      <a:pPr algn="ctr" fontAlgn="b"/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2 000 €</a:t>
                      </a:r>
                    </a:p>
                    <a:p>
                      <a:pPr algn="ctr"/>
                      <a:endParaRPr lang="fr-FR" sz="1800" dirty="0"/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625732407"/>
                  </a:ext>
                </a:extLst>
              </a:tr>
              <a:tr h="506844">
                <a:tc>
                  <a:txBody>
                    <a:bodyPr/>
                    <a:lstStyle/>
                    <a:p>
                      <a:pPr algn="l" fontAlgn="ctr"/>
                      <a:r>
                        <a:rPr lang="fr-FR" sz="18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Licences </a:t>
                      </a:r>
                      <a:r>
                        <a:rPr lang="fr-FR" sz="1800" b="1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FFBad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12 524 €</a:t>
                      </a:r>
                    </a:p>
                    <a:p>
                      <a:pPr algn="ctr" fontAlgn="b"/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12 500 €</a:t>
                      </a:r>
                    </a:p>
                    <a:p>
                      <a:pPr algn="ctr"/>
                      <a:endParaRPr lang="fr-FR" sz="800" dirty="0"/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490682588"/>
                  </a:ext>
                </a:extLst>
              </a:tr>
              <a:tr h="833249">
                <a:tc>
                  <a:txBody>
                    <a:bodyPr/>
                    <a:lstStyle/>
                    <a:p>
                      <a:pPr algn="l" fontAlgn="ctr"/>
                      <a:r>
                        <a:rPr lang="fr-FR" sz="18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Charges de personnel : salaires et prestataires, formations, gratifications bénévoles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23 689 €</a:t>
                      </a:r>
                    </a:p>
                    <a:p>
                      <a:pPr algn="ctr" fontAlgn="b"/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25 000 €</a:t>
                      </a:r>
                    </a:p>
                    <a:p>
                      <a:pPr algn="ctr"/>
                      <a:endParaRPr lang="fr-FR" sz="1800" dirty="0"/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3241031"/>
                  </a:ext>
                </a:extLst>
              </a:tr>
              <a:tr h="506844">
                <a:tc>
                  <a:txBody>
                    <a:bodyPr/>
                    <a:lstStyle/>
                    <a:p>
                      <a:pPr algn="l" fontAlgn="ctr"/>
                      <a:r>
                        <a:rPr lang="fr-FR" sz="18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Divers (pots, imprimantes, toner, clés…)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822 €</a:t>
                      </a:r>
                    </a:p>
                    <a:p>
                      <a:pPr algn="ctr" fontAlgn="b"/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860 €</a:t>
                      </a:r>
                    </a:p>
                    <a:p>
                      <a:pPr algn="ctr"/>
                      <a:endParaRPr lang="fr-FR" sz="800" dirty="0"/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270548282"/>
                  </a:ext>
                </a:extLst>
              </a:tr>
              <a:tr h="506844">
                <a:tc>
                  <a:txBody>
                    <a:bodyPr/>
                    <a:lstStyle/>
                    <a:p>
                      <a:pPr algn="l" fontAlgn="ctr"/>
                      <a:r>
                        <a:rPr lang="fr-FR" sz="2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Total</a:t>
                      </a:r>
                      <a:endParaRPr lang="fr-FR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72 158 €</a:t>
                      </a:r>
                      <a:endParaRPr lang="fr-FR" sz="800" b="1" u="none" strike="noStrike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ctr" fontAlgn="b"/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>
                          <a:solidFill>
                            <a:srgbClr val="FF0000"/>
                          </a:solidFill>
                        </a:rPr>
                        <a:t>73 860 €</a:t>
                      </a:r>
                    </a:p>
                    <a:p>
                      <a:pPr algn="ctr"/>
                      <a:endParaRPr lang="fr-FR" sz="800" dirty="0"/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78736649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Graphique, Police, graphisme&#10;&#10;Description générée automatiquement">
            <a:extLst>
              <a:ext uri="{FF2B5EF4-FFF2-40B4-BE49-F238E27FC236}">
                <a16:creationId xmlns:a16="http://schemas.microsoft.com/office/drawing/2014/main" id="{39486A0F-4963-76C8-DC46-EAAF7C56AE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306" y="192321"/>
            <a:ext cx="1345729" cy="562585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4018085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ED7146-87DD-D98D-85D6-27B36BD8ED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0C693F-1316-1CA9-29F5-C05352654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6474" y="116632"/>
            <a:ext cx="6408712" cy="1571580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/>
              <a:t>Bilan financier et prévisionnel </a:t>
            </a:r>
            <a:br>
              <a:rPr lang="fr-FR" dirty="0"/>
            </a:br>
            <a:r>
              <a:rPr lang="fr-FR" dirty="0"/>
              <a:t>de la section badminton </a:t>
            </a:r>
            <a:br>
              <a:rPr lang="fr-FR" sz="3200" dirty="0"/>
            </a:br>
            <a:r>
              <a:rPr lang="fr-FR" sz="1800" i="1" dirty="0"/>
              <a:t>(hors équipe 1) </a:t>
            </a:r>
            <a:endParaRPr lang="fr-FR" sz="3200" i="1" dirty="0"/>
          </a:p>
        </p:txBody>
      </p:sp>
      <p:graphicFrame>
        <p:nvGraphicFramePr>
          <p:cNvPr id="3" name="Tableau 3">
            <a:extLst>
              <a:ext uri="{FF2B5EF4-FFF2-40B4-BE49-F238E27FC236}">
                <a16:creationId xmlns:a16="http://schemas.microsoft.com/office/drawing/2014/main" id="{2C4E7942-7C2E-F151-836B-FCDAEE732A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5551058"/>
              </p:ext>
            </p:extLst>
          </p:nvPr>
        </p:nvGraphicFramePr>
        <p:xfrm>
          <a:off x="408162" y="1760220"/>
          <a:ext cx="11305256" cy="418905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912768">
                  <a:extLst>
                    <a:ext uri="{9D8B030D-6E8A-4147-A177-3AD203B41FA5}">
                      <a16:colId xmlns:a16="http://schemas.microsoft.com/office/drawing/2014/main" val="3790292106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val="3708288532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3574815169"/>
                    </a:ext>
                  </a:extLst>
                </a:gridCol>
              </a:tblGrid>
              <a:tr h="502881">
                <a:tc>
                  <a:txBody>
                    <a:bodyPr/>
                    <a:lstStyle/>
                    <a:p>
                      <a:r>
                        <a:rPr lang="fr-FR" sz="1800" dirty="0"/>
                        <a:t>Crédits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24-25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BP 25-26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84891362"/>
                  </a:ext>
                </a:extLst>
              </a:tr>
              <a:tr h="50288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8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Ventes articles (volants, cordages…)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2 793 €</a:t>
                      </a:r>
                    </a:p>
                    <a:p>
                      <a:pPr algn="ctr" fontAlgn="b"/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2800 €</a:t>
                      </a:r>
                    </a:p>
                    <a:p>
                      <a:pPr algn="ctr"/>
                      <a:endParaRPr lang="fr-FR" sz="10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21804756"/>
                  </a:ext>
                </a:extLst>
              </a:tr>
              <a:tr h="670104">
                <a:tc>
                  <a:txBody>
                    <a:bodyPr/>
                    <a:lstStyle/>
                    <a:p>
                      <a:pPr algn="l" fontAlgn="ctr"/>
                      <a:r>
                        <a:rPr lang="fr-FR" sz="18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Recettes manifestations (recette inscription tournoi, buvette…)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14 583 €</a:t>
                      </a:r>
                    </a:p>
                    <a:p>
                      <a:pPr algn="ctr" fontAlgn="b"/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14 500 €</a:t>
                      </a:r>
                    </a:p>
                    <a:p>
                      <a:pPr algn="ctr"/>
                      <a:endParaRPr lang="fr-FR" sz="10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866459371"/>
                  </a:ext>
                </a:extLst>
              </a:tr>
              <a:tr h="670104">
                <a:tc>
                  <a:txBody>
                    <a:bodyPr/>
                    <a:lstStyle/>
                    <a:p>
                      <a:pPr algn="l" fontAlgn="ctr"/>
                      <a:r>
                        <a:rPr lang="fr-FR" sz="18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Cotisations des adhérents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32 734 €</a:t>
                      </a:r>
                    </a:p>
                    <a:p>
                      <a:pPr algn="ctr" fontAlgn="b"/>
                      <a:r>
                        <a:rPr lang="fr-FR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35 400 €</a:t>
                      </a:r>
                    </a:p>
                    <a:p>
                      <a:pPr algn="ctr" fontAlgn="b"/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771007010"/>
                  </a:ext>
                </a:extLst>
              </a:tr>
              <a:tr h="670104">
                <a:tc>
                  <a:txBody>
                    <a:bodyPr/>
                    <a:lstStyle/>
                    <a:p>
                      <a:pPr algn="l" fontAlgn="ctr"/>
                      <a:r>
                        <a:rPr lang="fr-FR" sz="18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Subventions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 20 411 €</a:t>
                      </a:r>
                    </a:p>
                    <a:p>
                      <a:pPr algn="ctr" fontAlgn="b"/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18 400 €</a:t>
                      </a:r>
                    </a:p>
                    <a:p>
                      <a:pPr algn="ctr" fontAlgn="b"/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167922133"/>
                  </a:ext>
                </a:extLst>
              </a:tr>
              <a:tr h="670104">
                <a:tc>
                  <a:txBody>
                    <a:bodyPr/>
                    <a:lstStyle/>
                    <a:p>
                      <a:pPr algn="l" fontAlgn="ctr"/>
                      <a:r>
                        <a:rPr lang="fr-FR" sz="18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Sponsoring et versements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2 760 €</a:t>
                      </a:r>
                    </a:p>
                    <a:p>
                      <a:pPr algn="ctr" fontAlgn="b"/>
                      <a:r>
                        <a:rPr lang="fr-FR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2 760 € </a:t>
                      </a:r>
                    </a:p>
                    <a:p>
                      <a:pPr algn="ctr" fontAlgn="b"/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760773577"/>
                  </a:ext>
                </a:extLst>
              </a:tr>
              <a:tr h="50288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2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TOTAL</a:t>
                      </a:r>
                      <a:endParaRPr lang="fr-FR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2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73 282 €</a:t>
                      </a:r>
                      <a:endParaRPr lang="fr-FR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2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73 860 €</a:t>
                      </a:r>
                      <a:endParaRPr lang="fr-FR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52979877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Graphique, Police, graphisme&#10;&#10;Description générée automatiquement">
            <a:extLst>
              <a:ext uri="{FF2B5EF4-FFF2-40B4-BE49-F238E27FC236}">
                <a16:creationId xmlns:a16="http://schemas.microsoft.com/office/drawing/2014/main" id="{F722F18B-DFD0-1E72-5E97-A4A2E03288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9282" y="404664"/>
            <a:ext cx="1345729" cy="562585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41440226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77B0F1-D88D-1DC9-440B-11F43EE09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1597" y="140569"/>
            <a:ext cx="5229179" cy="1249836"/>
          </a:xfrm>
        </p:spPr>
        <p:txBody>
          <a:bodyPr>
            <a:normAutofit/>
          </a:bodyPr>
          <a:lstStyle/>
          <a:p>
            <a:pPr algn="ctr"/>
            <a:r>
              <a:rPr lang="fr-FR" sz="3200" dirty="0"/>
              <a:t>Equipe 1</a:t>
            </a:r>
            <a:br>
              <a:rPr lang="fr-FR" sz="3200" dirty="0"/>
            </a:br>
            <a:r>
              <a:rPr lang="fr-FR" sz="3200" dirty="0"/>
              <a:t>Bilan fi 24-25</a:t>
            </a:r>
          </a:p>
        </p:txBody>
      </p:sp>
      <p:graphicFrame>
        <p:nvGraphicFramePr>
          <p:cNvPr id="3" name="Tableau 3">
            <a:extLst>
              <a:ext uri="{FF2B5EF4-FFF2-40B4-BE49-F238E27FC236}">
                <a16:creationId xmlns:a16="http://schemas.microsoft.com/office/drawing/2014/main" id="{8178C9E1-D2AC-681D-F34B-A61A6DC1C4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8302147"/>
              </p:ext>
            </p:extLst>
          </p:nvPr>
        </p:nvGraphicFramePr>
        <p:xfrm>
          <a:off x="2127471" y="1628800"/>
          <a:ext cx="7937433" cy="403564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6009770">
                  <a:extLst>
                    <a:ext uri="{9D8B030D-6E8A-4147-A177-3AD203B41FA5}">
                      <a16:colId xmlns:a16="http://schemas.microsoft.com/office/drawing/2014/main" val="4002036340"/>
                    </a:ext>
                  </a:extLst>
                </a:gridCol>
                <a:gridCol w="1927663">
                  <a:extLst>
                    <a:ext uri="{9D8B030D-6E8A-4147-A177-3AD203B41FA5}">
                      <a16:colId xmlns:a16="http://schemas.microsoft.com/office/drawing/2014/main" val="2470015842"/>
                    </a:ext>
                  </a:extLst>
                </a:gridCol>
              </a:tblGrid>
              <a:tr h="448405">
                <a:tc>
                  <a:txBody>
                    <a:bodyPr/>
                    <a:lstStyle/>
                    <a:p>
                      <a:r>
                        <a:rPr lang="fr-FR" dirty="0"/>
                        <a:t>Dépenses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24-25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4891362"/>
                  </a:ext>
                </a:extLst>
              </a:tr>
              <a:tr h="448405">
                <a:tc>
                  <a:txBody>
                    <a:bodyPr/>
                    <a:lstStyle/>
                    <a:p>
                      <a:r>
                        <a:rPr lang="fr-FR" dirty="0"/>
                        <a:t>Cachets joueurs (Adel, Rahim, 2 italiennes)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dirty="0"/>
                        <a:t>9 150 €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96114098"/>
                  </a:ext>
                </a:extLst>
              </a:tr>
              <a:tr h="448405">
                <a:tc>
                  <a:txBody>
                    <a:bodyPr/>
                    <a:lstStyle/>
                    <a:p>
                      <a:r>
                        <a:rPr lang="fr-FR" dirty="0"/>
                        <a:t>Arbitrage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dirty="0"/>
                        <a:t>600 €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21804756"/>
                  </a:ext>
                </a:extLst>
              </a:tr>
              <a:tr h="448405">
                <a:tc>
                  <a:txBody>
                    <a:bodyPr/>
                    <a:lstStyle/>
                    <a:p>
                      <a:r>
                        <a:rPr lang="fr-FR" dirty="0"/>
                        <a:t>Entrainements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dirty="0"/>
                        <a:t>2 451 €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54483638"/>
                  </a:ext>
                </a:extLst>
              </a:tr>
              <a:tr h="448405">
                <a:tc>
                  <a:txBody>
                    <a:bodyPr/>
                    <a:lstStyle/>
                    <a:p>
                      <a:r>
                        <a:rPr lang="fr-FR" dirty="0"/>
                        <a:t>Déplacements + pots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dirty="0"/>
                        <a:t>1 807 €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9061878"/>
                  </a:ext>
                </a:extLst>
              </a:tr>
              <a:tr h="448405">
                <a:tc>
                  <a:txBody>
                    <a:bodyPr/>
                    <a:lstStyle/>
                    <a:p>
                      <a:r>
                        <a:rPr lang="fr-FR" dirty="0"/>
                        <a:t>Volants pour interclubs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dirty="0"/>
                        <a:t>1 139 €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192366"/>
                  </a:ext>
                </a:extLst>
              </a:tr>
              <a:tr h="448405">
                <a:tc>
                  <a:txBody>
                    <a:bodyPr/>
                    <a:lstStyle/>
                    <a:p>
                      <a:r>
                        <a:rPr lang="fr-FR" dirty="0"/>
                        <a:t>FFBAD : Licences + engagement ICN2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dirty="0"/>
                        <a:t>1 058 €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4228300"/>
                  </a:ext>
                </a:extLst>
              </a:tr>
              <a:tr h="448405">
                <a:tc>
                  <a:txBody>
                    <a:bodyPr/>
                    <a:lstStyle/>
                    <a:p>
                      <a:r>
                        <a:rPr lang="fr-FR" dirty="0"/>
                        <a:t>Aide à la compet Charlotte, Sonia, Baptiste, Alexis etc.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dirty="0"/>
                        <a:t>1 250 €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07582793"/>
                  </a:ext>
                </a:extLst>
              </a:tr>
              <a:tr h="448405">
                <a:tc>
                  <a:txBody>
                    <a:bodyPr/>
                    <a:lstStyle/>
                    <a:p>
                      <a:r>
                        <a:rPr lang="fr-FR" b="1" dirty="0"/>
                        <a:t>TOTAL des dépenses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b="1" dirty="0"/>
                        <a:t>21 228 €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9304047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Graphique, Police, graphisme&#10;&#10;Description générée automatiquement">
            <a:extLst>
              <a:ext uri="{FF2B5EF4-FFF2-40B4-BE49-F238E27FC236}">
                <a16:creationId xmlns:a16="http://schemas.microsoft.com/office/drawing/2014/main" id="{91035C2B-0EBB-55B5-62DE-5A9567DEAA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38" y="140569"/>
            <a:ext cx="1345729" cy="562585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222698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7000"/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12000" b="-1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F68D59-7F4E-6CBE-50A5-CC462685FFA3}"/>
            </a:ext>
          </a:extLst>
        </p:cNvPr>
        <p:cNvGrpSpPr/>
        <p:nvPr/>
      </p:nvGrpSpPr>
      <p:grpSpPr>
        <a:xfrm>
          <a:off x="5143500" y="6286500"/>
          <a:ext cx="7048500" cy="6667500"/>
          <a:chOff x="5143500" y="6286500"/>
          <a:chExt cx="7048500" cy="666750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DFB7DB3-CA17-D052-4669-ED3691F2FCBC}"/>
              </a:ext>
            </a:extLst>
          </p:cNvPr>
          <p:cNvSpPr txBox="1">
            <a:spLocks noChangeArrowheads="1"/>
          </p:cNvSpPr>
          <p:nvPr/>
        </p:nvSpPr>
        <p:spPr>
          <a:xfrm>
            <a:off x="2159608" y="331279"/>
            <a:ext cx="6408960" cy="649287"/>
          </a:xfrm>
          <a:prstGeom prst="rect">
            <a:avLst/>
          </a:prstGeom>
        </p:spPr>
        <p:txBody>
          <a:bodyPr/>
          <a:lstStyle>
            <a:lvl1pPr algn="ctr">
              <a:defRPr sz="4400" kern="1200">
                <a:solidFill>
                  <a:schemeClr val="lt1"/>
                </a:solidFill>
              </a:defRPr>
            </a:lvl1pPr>
            <a:extLst/>
          </a:lstStyle>
          <a:p>
            <a:endParaRPr lang="en-US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CCC6493-649A-EF67-74B7-CCB5E5433A82}"/>
              </a:ext>
            </a:extLst>
          </p:cNvPr>
          <p:cNvSpPr txBox="1">
            <a:spLocks noChangeArrowheads="1"/>
          </p:cNvSpPr>
          <p:nvPr/>
        </p:nvSpPr>
        <p:spPr>
          <a:xfrm>
            <a:off x="2000469" y="1700808"/>
            <a:ext cx="3371750" cy="1512168"/>
          </a:xfrm>
          <a:prstGeom prst="rect">
            <a:avLst/>
          </a:prstGeom>
        </p:spPr>
        <p:txBody>
          <a:bodyPr/>
          <a:lstStyle>
            <a:lvl1pPr indent="-324900" algn="ctr">
              <a:defRPr sz="3200" kern="1200">
                <a:solidFill>
                  <a:schemeClr val="tx1"/>
                </a:solidFill>
              </a:defRPr>
            </a:lvl1pPr>
            <a:extLst/>
          </a:lstStyle>
          <a:p>
            <a:pPr indent="0" algn="l"/>
            <a:endParaRPr lang="en-US" dirty="0"/>
          </a:p>
        </p:txBody>
      </p:sp>
      <p:sp>
        <p:nvSpPr>
          <p:cNvPr id="2" name="Titre 2">
            <a:extLst>
              <a:ext uri="{FF2B5EF4-FFF2-40B4-BE49-F238E27FC236}">
                <a16:creationId xmlns:a16="http://schemas.microsoft.com/office/drawing/2014/main" id="{F25EAE7B-967E-D9C5-7292-738F054FA430}"/>
              </a:ext>
            </a:extLst>
          </p:cNvPr>
          <p:cNvSpPr txBox="1">
            <a:spLocks/>
          </p:cNvSpPr>
          <p:nvPr/>
        </p:nvSpPr>
        <p:spPr>
          <a:xfrm>
            <a:off x="1513236" y="476344"/>
            <a:ext cx="9167116" cy="1008443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 b="1" dirty="0">
                <a:latin typeface="Franklin Gothic Demi" panose="020B0703020102020204" pitchFamily="34" charset="0"/>
                <a:ea typeface="Cambria" panose="02040503050406030204" pitchFamily="18" charset="0"/>
              </a:rPr>
              <a:t>Rappel de l’organisation</a:t>
            </a:r>
          </a:p>
        </p:txBody>
      </p:sp>
      <p:sp>
        <p:nvSpPr>
          <p:cNvPr id="6" name="Espace réservé du contenu 1">
            <a:extLst>
              <a:ext uri="{FF2B5EF4-FFF2-40B4-BE49-F238E27FC236}">
                <a16:creationId xmlns:a16="http://schemas.microsoft.com/office/drawing/2014/main" id="{D2E27D9A-5680-A8AB-218A-B717CF0B3C4D}"/>
              </a:ext>
            </a:extLst>
          </p:cNvPr>
          <p:cNvSpPr txBox="1">
            <a:spLocks/>
          </p:cNvSpPr>
          <p:nvPr/>
        </p:nvSpPr>
        <p:spPr>
          <a:xfrm>
            <a:off x="264146" y="1481329"/>
            <a:ext cx="11809312" cy="5045392"/>
          </a:xfrm>
          <a:prstGeom prst="rect">
            <a:avLst/>
          </a:prstGeom>
        </p:spPr>
        <p:txBody>
          <a:bodyPr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fr-FR" sz="4200" dirty="0">
                <a:latin typeface="Franklin Gothic Demi" panose="020B0703020102020204" pitchFamily="34" charset="0"/>
                <a:ea typeface="Cambria" panose="02040503050406030204" pitchFamily="18" charset="0"/>
                <a:cs typeface="Aharoni" panose="02010803020104030203" pitchFamily="2" charset="-79"/>
              </a:rPr>
              <a:t>Section de l’association « Maison de Quartier Chantecler » (60 activités, 3600 adhérents). </a:t>
            </a:r>
          </a:p>
          <a:p>
            <a:pPr algn="just">
              <a:lnSpc>
                <a:spcPct val="150000"/>
              </a:lnSpc>
            </a:pPr>
            <a:r>
              <a:rPr lang="fr-FR" sz="4200" dirty="0">
                <a:latin typeface="Franklin Gothic Demi" panose="020B0703020102020204" pitchFamily="34" charset="0"/>
                <a:ea typeface="Cambria" panose="02040503050406030204" pitchFamily="18" charset="0"/>
                <a:cs typeface="Aharoni" panose="02010803020104030203" pitchFamily="2" charset="-79"/>
              </a:rPr>
              <a:t>L’association « Chantecler Bordeaux » est présidée par Jacques Frotte. Le directeur actuel, Philippe Vermeulen prend sa retraite en septembre et sera remplacé par David Esnault.</a:t>
            </a:r>
          </a:p>
          <a:p>
            <a:pPr algn="just">
              <a:lnSpc>
                <a:spcPct val="150000"/>
              </a:lnSpc>
            </a:pPr>
            <a:r>
              <a:rPr lang="fr-FR" sz="4200" dirty="0">
                <a:latin typeface="Franklin Gothic Demi" panose="020B0703020102020204" pitchFamily="34" charset="0"/>
                <a:ea typeface="Cambria" panose="02040503050406030204" pitchFamily="18" charset="0"/>
                <a:cs typeface="Aharoni" panose="02010803020104030203" pitchFamily="2" charset="-79"/>
              </a:rPr>
              <a:t>Le bureau de la section </a:t>
            </a:r>
            <a:r>
              <a:rPr lang="fr-FR" sz="4200" dirty="0" err="1">
                <a:latin typeface="Franklin Gothic Demi" panose="020B0703020102020204" pitchFamily="34" charset="0"/>
                <a:ea typeface="Cambria" panose="02040503050406030204" pitchFamily="18" charset="0"/>
                <a:cs typeface="Aharoni" panose="02010803020104030203" pitchFamily="2" charset="-79"/>
              </a:rPr>
              <a:t>bad</a:t>
            </a:r>
            <a:r>
              <a:rPr lang="fr-FR" sz="4200" dirty="0">
                <a:latin typeface="Franklin Gothic Demi" panose="020B0703020102020204" pitchFamily="34" charset="0"/>
                <a:ea typeface="Cambria" panose="02040503050406030204" pitchFamily="18" charset="0"/>
                <a:cs typeface="Aharoni" panose="02010803020104030203" pitchFamily="2" charset="-79"/>
              </a:rPr>
              <a:t> : Christine Hubert, Alexis François, Pierre </a:t>
            </a:r>
            <a:r>
              <a:rPr lang="fr-FR" sz="4200" dirty="0" err="1">
                <a:latin typeface="Franklin Gothic Demi" panose="020B0703020102020204" pitchFamily="34" charset="0"/>
                <a:ea typeface="Cambria" panose="02040503050406030204" pitchFamily="18" charset="0"/>
                <a:cs typeface="Aharoni" panose="02010803020104030203" pitchFamily="2" charset="-79"/>
              </a:rPr>
              <a:t>Cassiau</a:t>
            </a:r>
            <a:r>
              <a:rPr lang="fr-FR" sz="4200" dirty="0">
                <a:latin typeface="Franklin Gothic Demi" panose="020B0703020102020204" pitchFamily="34" charset="0"/>
                <a:ea typeface="Cambria" panose="02040503050406030204" pitchFamily="18" charset="0"/>
                <a:cs typeface="Aharoni" panose="02010803020104030203" pitchFamily="2" charset="-79"/>
              </a:rPr>
              <a:t>, Maxence Briquet, Thomas Clément, Nathalie </a:t>
            </a:r>
            <a:r>
              <a:rPr lang="fr-FR" sz="4200" dirty="0" err="1">
                <a:latin typeface="Franklin Gothic Demi" panose="020B0703020102020204" pitchFamily="34" charset="0"/>
                <a:ea typeface="Cambria" panose="02040503050406030204" pitchFamily="18" charset="0"/>
                <a:cs typeface="Aharoni" panose="02010803020104030203" pitchFamily="2" charset="-79"/>
              </a:rPr>
              <a:t>Craeye</a:t>
            </a:r>
            <a:r>
              <a:rPr lang="fr-FR" sz="4200" dirty="0">
                <a:latin typeface="Franklin Gothic Demi" panose="020B0703020102020204" pitchFamily="34" charset="0"/>
                <a:ea typeface="Cambria" panose="02040503050406030204" pitchFamily="18" charset="0"/>
                <a:cs typeface="Aharoni" panose="02010803020104030203" pitchFamily="2" charset="-79"/>
              </a:rPr>
              <a:t>, </a:t>
            </a:r>
            <a:r>
              <a:rPr lang="fr-FR" sz="4200" dirty="0" err="1">
                <a:latin typeface="Franklin Gothic Demi" panose="020B0703020102020204" pitchFamily="34" charset="0"/>
                <a:ea typeface="Cambria" panose="02040503050406030204" pitchFamily="18" charset="0"/>
                <a:cs typeface="Aharoni" panose="02010803020104030203" pitchFamily="2" charset="-79"/>
              </a:rPr>
              <a:t>Idoia</a:t>
            </a:r>
            <a:r>
              <a:rPr lang="fr-FR" sz="4200" dirty="0">
                <a:latin typeface="Franklin Gothic Demi" panose="020B0703020102020204" pitchFamily="34" charset="0"/>
                <a:ea typeface="Cambria" panose="02040503050406030204" pitchFamily="18" charset="0"/>
                <a:cs typeface="Aharoni" panose="02010803020104030203" pitchFamily="2" charset="-79"/>
              </a:rPr>
              <a:t> Lacoste, Yannick </a:t>
            </a:r>
            <a:r>
              <a:rPr lang="fr-FR" sz="4200" dirty="0" err="1">
                <a:latin typeface="Franklin Gothic Demi" panose="020B0703020102020204" pitchFamily="34" charset="0"/>
                <a:ea typeface="Cambria" panose="02040503050406030204" pitchFamily="18" charset="0"/>
                <a:cs typeface="Aharoni" panose="02010803020104030203" pitchFamily="2" charset="-79"/>
              </a:rPr>
              <a:t>Andréano</a:t>
            </a:r>
            <a:r>
              <a:rPr lang="fr-FR" sz="4200" dirty="0">
                <a:latin typeface="Franklin Gothic Demi" panose="020B0703020102020204" pitchFamily="34" charset="0"/>
                <a:ea typeface="Cambria" panose="02040503050406030204" pitchFamily="18" charset="0"/>
                <a:cs typeface="Aharoni" panose="02010803020104030203" pitchFamily="2" charset="-79"/>
              </a:rPr>
              <a:t>, Roger </a:t>
            </a:r>
            <a:r>
              <a:rPr lang="fr-FR" sz="4200" dirty="0" err="1">
                <a:latin typeface="Franklin Gothic Demi" panose="020B0703020102020204" pitchFamily="34" charset="0"/>
                <a:ea typeface="Cambria" panose="02040503050406030204" pitchFamily="18" charset="0"/>
                <a:cs typeface="Aharoni" panose="02010803020104030203" pitchFamily="2" charset="-79"/>
              </a:rPr>
              <a:t>Kirschenbilder</a:t>
            </a:r>
            <a:r>
              <a:rPr lang="fr-FR" sz="4200" dirty="0">
                <a:latin typeface="Franklin Gothic Demi" panose="020B0703020102020204" pitchFamily="34" charset="0"/>
                <a:ea typeface="Cambria" panose="02040503050406030204" pitchFamily="18" charset="0"/>
                <a:cs typeface="Aharoni" panose="02010803020104030203" pitchFamily="2" charset="-79"/>
              </a:rPr>
              <a:t>, Cyrielle Samson, Charlotte Moreau.</a:t>
            </a:r>
          </a:p>
          <a:p>
            <a:pPr algn="just">
              <a:lnSpc>
                <a:spcPct val="150000"/>
              </a:lnSpc>
            </a:pPr>
            <a:r>
              <a:rPr lang="fr-FR" sz="4200" dirty="0">
                <a:latin typeface="Franklin Gothic Demi" panose="020B0703020102020204" pitchFamily="34" charset="0"/>
                <a:ea typeface="Cambria" panose="02040503050406030204" pitchFamily="18" charset="0"/>
                <a:cs typeface="Aharoni" panose="02010803020104030203" pitchFamily="2" charset="-79"/>
              </a:rPr>
              <a:t>Gérald et Yohan sont salariés de la Maison de Quartier. Gérald est invité à chaque réunion de bureau.</a:t>
            </a:r>
          </a:p>
          <a:p>
            <a:pPr algn="just">
              <a:lnSpc>
                <a:spcPct val="150000"/>
              </a:lnSpc>
            </a:pPr>
            <a:r>
              <a:rPr lang="fr-FR" sz="4200" dirty="0">
                <a:latin typeface="Franklin Gothic Demi" panose="020B0703020102020204" pitchFamily="34" charset="0"/>
                <a:ea typeface="Cambria" panose="02040503050406030204" pitchFamily="18" charset="0"/>
                <a:cs typeface="Aharoni" panose="02010803020104030203" pitchFamily="2" charset="-79"/>
              </a:rPr>
              <a:t>Daniel (autoentrepreneur) et Rahim (J2S) sont des entraineurs prestataires.</a:t>
            </a:r>
          </a:p>
          <a:p>
            <a:pPr algn="just">
              <a:lnSpc>
                <a:spcPct val="150000"/>
              </a:lnSpc>
            </a:pPr>
            <a:r>
              <a:rPr lang="fr-FR" sz="4200" dirty="0">
                <a:latin typeface="Franklin Gothic Demi" panose="020B0703020102020204" pitchFamily="34" charset="0"/>
                <a:ea typeface="Cambria" panose="02040503050406030204" pitchFamily="18" charset="0"/>
                <a:cs typeface="Aharoni" panose="02010803020104030203" pitchFamily="2" charset="-79"/>
              </a:rPr>
              <a:t>Hugo Caminade a été stagiaire DEJEPS badminton </a:t>
            </a:r>
          </a:p>
          <a:p>
            <a:pPr algn="just">
              <a:lnSpc>
                <a:spcPct val="150000"/>
              </a:lnSpc>
            </a:pPr>
            <a:r>
              <a:rPr lang="fr-FR" sz="4200" dirty="0">
                <a:latin typeface="Franklin Gothic Demi" panose="020B0703020102020204" pitchFamily="34" charset="0"/>
                <a:ea typeface="Cambria" panose="02040503050406030204" pitchFamily="18" charset="0"/>
                <a:cs typeface="Aharoni" panose="02010803020104030203" pitchFamily="2" charset="-79"/>
              </a:rPr>
              <a:t>Arthur, Matthieu et </a:t>
            </a:r>
            <a:r>
              <a:rPr lang="fr-FR" sz="4200" dirty="0" err="1">
                <a:latin typeface="Franklin Gothic Demi" panose="020B0703020102020204" pitchFamily="34" charset="0"/>
                <a:ea typeface="Cambria" panose="02040503050406030204" pitchFamily="18" charset="0"/>
                <a:cs typeface="Aharoni" panose="02010803020104030203" pitchFamily="2" charset="-79"/>
              </a:rPr>
              <a:t>Naïla</a:t>
            </a:r>
            <a:r>
              <a:rPr lang="fr-FR" sz="4200" dirty="0">
                <a:latin typeface="Franklin Gothic Demi" panose="020B0703020102020204" pitchFamily="34" charset="0"/>
                <a:ea typeface="Cambria" panose="02040503050406030204" pitchFamily="18" charset="0"/>
                <a:cs typeface="Aharoni" panose="02010803020104030203" pitchFamily="2" charset="-79"/>
              </a:rPr>
              <a:t> sont des entraineurs bénévoles.</a:t>
            </a:r>
          </a:p>
        </p:txBody>
      </p:sp>
    </p:spTree>
    <p:extLst>
      <p:ext uri="{BB962C8B-B14F-4D97-AF65-F5344CB8AC3E}">
        <p14:creationId xmlns:p14="http://schemas.microsoft.com/office/powerpoint/2010/main" val="461932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77B0F1-D88D-1DC9-440B-11F43EE09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6318" y="257576"/>
            <a:ext cx="3140949" cy="936435"/>
          </a:xfrm>
        </p:spPr>
        <p:txBody>
          <a:bodyPr>
            <a:normAutofit fontScale="90000"/>
          </a:bodyPr>
          <a:lstStyle/>
          <a:p>
            <a:pPr algn="ctr"/>
            <a:r>
              <a:rPr lang="fr-FR" sz="3200" dirty="0"/>
              <a:t>Equipe 1</a:t>
            </a:r>
            <a:br>
              <a:rPr lang="fr-FR" sz="3200" dirty="0"/>
            </a:br>
            <a:r>
              <a:rPr lang="fr-FR" sz="3200" dirty="0"/>
              <a:t>Bilan FI 24-25</a:t>
            </a:r>
          </a:p>
        </p:txBody>
      </p:sp>
      <p:graphicFrame>
        <p:nvGraphicFramePr>
          <p:cNvPr id="3" name="Tableau 3">
            <a:extLst>
              <a:ext uri="{FF2B5EF4-FFF2-40B4-BE49-F238E27FC236}">
                <a16:creationId xmlns:a16="http://schemas.microsoft.com/office/drawing/2014/main" id="{8178C9E1-D2AC-681D-F34B-A61A6DC1C4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7149321"/>
              </p:ext>
            </p:extLst>
          </p:nvPr>
        </p:nvGraphicFramePr>
        <p:xfrm>
          <a:off x="2496393" y="1498366"/>
          <a:ext cx="7200800" cy="248427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112568">
                  <a:extLst>
                    <a:ext uri="{9D8B030D-6E8A-4147-A177-3AD203B41FA5}">
                      <a16:colId xmlns:a16="http://schemas.microsoft.com/office/drawing/2014/main" val="3790292106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3708288532"/>
                    </a:ext>
                  </a:extLst>
                </a:gridCol>
              </a:tblGrid>
              <a:tr h="414046">
                <a:tc>
                  <a:txBody>
                    <a:bodyPr/>
                    <a:lstStyle/>
                    <a:p>
                      <a:r>
                        <a:rPr lang="fr-FR" dirty="0"/>
                        <a:t>Crédits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Bilan 2024-25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4891362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r>
                        <a:rPr lang="fr-FR" dirty="0"/>
                        <a:t>Subventions municipales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dirty="0"/>
                        <a:t>14 000 €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96114098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r>
                        <a:rPr lang="fr-FR" dirty="0"/>
                        <a:t>Subvention section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dirty="0"/>
                        <a:t>5 000 €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21804756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r>
                        <a:rPr lang="fr-FR" dirty="0"/>
                        <a:t>Sponsoring Jean (prise en charge des déplacements)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dirty="0"/>
                        <a:t>1 807 €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9061878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r>
                        <a:rPr lang="fr-FR" dirty="0"/>
                        <a:t>Sponsor privé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dirty="0"/>
                        <a:t>750 €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4597535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r>
                        <a:rPr lang="fr-FR" b="1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b="1" dirty="0"/>
                        <a:t>21 557 €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9304047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83D6A169-44B1-689E-0B84-EB012B7D5D6F}"/>
              </a:ext>
            </a:extLst>
          </p:cNvPr>
          <p:cNvSpPr txBox="1"/>
          <p:nvPr/>
        </p:nvSpPr>
        <p:spPr>
          <a:xfrm>
            <a:off x="1643592" y="4701043"/>
            <a:ext cx="890641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b="1" dirty="0"/>
              <a:t>Budget 2024-25 : crédits 21 557 € – dépenses 21 228 € = 329€</a:t>
            </a:r>
          </a:p>
          <a:p>
            <a:pPr algn="ctr"/>
            <a:r>
              <a:rPr lang="fr-FR" i="1" dirty="0"/>
              <a:t>Remarque : pas de prise en compte des volants d’entrainement</a:t>
            </a:r>
          </a:p>
        </p:txBody>
      </p:sp>
      <p:pic>
        <p:nvPicPr>
          <p:cNvPr id="5" name="Image 4" descr="Une image contenant texte, Graphique, Police, graphisme&#10;&#10;Description générée automatiquement">
            <a:extLst>
              <a:ext uri="{FF2B5EF4-FFF2-40B4-BE49-F238E27FC236}">
                <a16:creationId xmlns:a16="http://schemas.microsoft.com/office/drawing/2014/main" id="{F40A7593-72BB-97FF-B05A-23C1BB21FF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3298" y="6021288"/>
            <a:ext cx="1345729" cy="562585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322040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4A0D06-D638-A725-53D3-AB5290AC8D8F}"/>
            </a:ext>
          </a:extLst>
        </p:cNvPr>
        <p:cNvGrpSpPr/>
        <p:nvPr/>
      </p:nvGrpSpPr>
      <p:grpSpPr>
        <a:xfrm>
          <a:off x="5143500" y="6286500"/>
          <a:ext cx="7048500" cy="6667500"/>
          <a:chOff x="5143500" y="6286500"/>
          <a:chExt cx="7048500" cy="6667500"/>
        </a:xfrm>
      </p:grpSpPr>
      <p:sp>
        <p:nvSpPr>
          <p:cNvPr id="2059" name="Rectangle 2058">
            <a:extLst>
              <a:ext uri="{FF2B5EF4-FFF2-40B4-BE49-F238E27FC236}">
                <a16:creationId xmlns:a16="http://schemas.microsoft.com/office/drawing/2014/main" id="{33873679-0448-4544-9ED3-C7AFD058D3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3587" cy="491851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9CAA738-8F64-76A2-35FD-763E5C7D398E}"/>
              </a:ext>
            </a:extLst>
          </p:cNvPr>
          <p:cNvSpPr/>
          <p:nvPr/>
        </p:nvSpPr>
        <p:spPr>
          <a:xfrm>
            <a:off x="1600407" y="5157192"/>
            <a:ext cx="8992771" cy="1264762"/>
          </a:xfrm>
          <a:prstGeom prst="rect">
            <a:avLst/>
          </a:prstGeom>
        </p:spPr>
        <p:txBody>
          <a:bodyPr vert="horz" lIns="274320" tIns="182880" rIns="274320" bIns="182880" rtlCol="0" anchor="ctr" anchorCtr="1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700" b="1" cap="all" spc="2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262626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j-lt"/>
                <a:ea typeface="+mj-ea"/>
                <a:cs typeface="+mj-cs"/>
              </a:rPr>
              <a:t>Equipe 1 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700" b="1" cap="all" spc="2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262626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j-lt"/>
                <a:ea typeface="+mj-ea"/>
                <a:cs typeface="+mj-cs"/>
              </a:rPr>
              <a:t>Perspectives pour 2025-26</a:t>
            </a:r>
          </a:p>
        </p:txBody>
      </p:sp>
      <p:pic>
        <p:nvPicPr>
          <p:cNvPr id="2054" name="Picture 6" descr="Aucune description de photo disponible.">
            <a:extLst>
              <a:ext uri="{FF2B5EF4-FFF2-40B4-BE49-F238E27FC236}">
                <a16:creationId xmlns:a16="http://schemas.microsoft.com/office/drawing/2014/main" id="{155DD385-1A96-375D-D93A-0026B9365F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5" r="38220"/>
          <a:stretch>
            <a:fillRect/>
          </a:stretch>
        </p:blipFill>
        <p:spPr bwMode="auto">
          <a:xfrm>
            <a:off x="3200397" y="655922"/>
            <a:ext cx="1467266" cy="3301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ucune description de photo disponible.">
            <a:extLst>
              <a:ext uri="{FF2B5EF4-FFF2-40B4-BE49-F238E27FC236}">
                <a16:creationId xmlns:a16="http://schemas.microsoft.com/office/drawing/2014/main" id="{48A3983D-C5CB-0A3E-81C3-B396906692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18" r="35036"/>
          <a:stretch>
            <a:fillRect/>
          </a:stretch>
        </p:blipFill>
        <p:spPr bwMode="auto">
          <a:xfrm>
            <a:off x="9908165" y="655920"/>
            <a:ext cx="1467299" cy="3301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85A75797-2B8C-9C7B-C27E-55B155916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18" r="8414" b="-1"/>
          <a:stretch>
            <a:fillRect/>
          </a:stretch>
        </p:blipFill>
        <p:spPr bwMode="auto">
          <a:xfrm>
            <a:off x="7645477" y="655920"/>
            <a:ext cx="1467298" cy="3301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950A38F-C9C7-7918-EE2B-1F5E671997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61" t="40229" r="69126"/>
          <a:stretch>
            <a:fillRect/>
          </a:stretch>
        </p:blipFill>
        <p:spPr>
          <a:xfrm>
            <a:off x="5238084" y="655921"/>
            <a:ext cx="1836972" cy="330130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8ECA6D5-EB7E-8817-2B89-10CE2468632F}"/>
              </a:ext>
            </a:extLst>
          </p:cNvPr>
          <p:cNvSpPr txBox="1">
            <a:spLocks noChangeArrowheads="1"/>
          </p:cNvSpPr>
          <p:nvPr/>
        </p:nvSpPr>
        <p:spPr>
          <a:xfrm>
            <a:off x="2159608" y="331279"/>
            <a:ext cx="6408960" cy="649287"/>
          </a:xfrm>
          <a:prstGeom prst="rect">
            <a:avLst/>
          </a:prstGeom>
        </p:spPr>
        <p:txBody>
          <a:bodyPr/>
          <a:lstStyle>
            <a:lvl1pPr algn="ctr">
              <a:defRPr sz="4400" kern="1200">
                <a:solidFill>
                  <a:schemeClr val="lt1"/>
                </a:solidFill>
              </a:defRPr>
            </a:lvl1pPr>
            <a:extLst/>
          </a:lstStyle>
          <a:p>
            <a:endParaRPr lang="en-US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A59BA24-6786-A33F-24DF-D8A1024FEFDA}"/>
              </a:ext>
            </a:extLst>
          </p:cNvPr>
          <p:cNvSpPr txBox="1">
            <a:spLocks noChangeArrowheads="1"/>
          </p:cNvSpPr>
          <p:nvPr/>
        </p:nvSpPr>
        <p:spPr>
          <a:xfrm>
            <a:off x="2000469" y="1700808"/>
            <a:ext cx="3371750" cy="1512168"/>
          </a:xfrm>
          <a:prstGeom prst="rect">
            <a:avLst/>
          </a:prstGeom>
        </p:spPr>
        <p:txBody>
          <a:bodyPr/>
          <a:lstStyle>
            <a:lvl1pPr indent="-324900" algn="ctr">
              <a:defRPr sz="3200" kern="1200">
                <a:solidFill>
                  <a:schemeClr val="tx1"/>
                </a:solidFill>
              </a:defRPr>
            </a:lvl1pPr>
            <a:extLst/>
          </a:lstStyle>
          <a:p>
            <a:pPr indent="0" algn="l"/>
            <a:endParaRPr lang="en-US" dirty="0"/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4712A486-FED9-56A4-64CE-6A0539B5C9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4" r="-132"/>
          <a:stretch>
            <a:fillRect/>
          </a:stretch>
        </p:blipFill>
        <p:spPr bwMode="auto">
          <a:xfrm>
            <a:off x="606004" y="655922"/>
            <a:ext cx="2179034" cy="3301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901778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1E8D28-73F5-3C49-24AC-133C7A9329C2}"/>
            </a:ext>
          </a:extLst>
        </p:cNvPr>
        <p:cNvGrpSpPr/>
        <p:nvPr/>
      </p:nvGrpSpPr>
      <p:grpSpPr>
        <a:xfrm>
          <a:off x="5143500" y="6286500"/>
          <a:ext cx="7048500" cy="6667500"/>
          <a:chOff x="5143500" y="6286500"/>
          <a:chExt cx="7048500" cy="6667500"/>
        </a:xfrm>
      </p:grpSpPr>
      <p:sp>
        <p:nvSpPr>
          <p:cNvPr id="2059" name="Rectangle 2058">
            <a:extLst>
              <a:ext uri="{FF2B5EF4-FFF2-40B4-BE49-F238E27FC236}">
                <a16:creationId xmlns:a16="http://schemas.microsoft.com/office/drawing/2014/main" id="{7A43E30B-F07F-A52D-53F8-D0CF47B2C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3587" cy="491851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F65E8F9-F1F2-A078-F1BC-75519348F69B}"/>
              </a:ext>
            </a:extLst>
          </p:cNvPr>
          <p:cNvSpPr/>
          <p:nvPr/>
        </p:nvSpPr>
        <p:spPr>
          <a:xfrm>
            <a:off x="1600407" y="5157192"/>
            <a:ext cx="8992771" cy="1264762"/>
          </a:xfrm>
          <a:prstGeom prst="rect">
            <a:avLst/>
          </a:prstGeom>
        </p:spPr>
        <p:txBody>
          <a:bodyPr vert="horz" lIns="274320" tIns="182880" rIns="274320" bIns="182880" rtlCol="0" anchor="ctr" anchorCtr="1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700" b="1" cap="all" spc="2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262626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j-lt"/>
                <a:ea typeface="+mj-ea"/>
                <a:cs typeface="+mj-cs"/>
              </a:rPr>
              <a:t>Equipe 1 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700" b="1" cap="all" spc="2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262626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j-lt"/>
                <a:ea typeface="+mj-ea"/>
                <a:cs typeface="+mj-cs"/>
              </a:rPr>
              <a:t>Perspectives pour 2025-26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123F97C-C5F8-920C-CC0E-6EEC0EE9E624}"/>
              </a:ext>
            </a:extLst>
          </p:cNvPr>
          <p:cNvSpPr txBox="1">
            <a:spLocks noChangeArrowheads="1"/>
          </p:cNvSpPr>
          <p:nvPr/>
        </p:nvSpPr>
        <p:spPr>
          <a:xfrm>
            <a:off x="2159608" y="331279"/>
            <a:ext cx="6408960" cy="649287"/>
          </a:xfrm>
          <a:prstGeom prst="rect">
            <a:avLst/>
          </a:prstGeom>
        </p:spPr>
        <p:txBody>
          <a:bodyPr/>
          <a:lstStyle>
            <a:lvl1pPr algn="ctr">
              <a:defRPr sz="4400" kern="1200">
                <a:solidFill>
                  <a:schemeClr val="lt1"/>
                </a:solidFill>
              </a:defRPr>
            </a:lvl1pPr>
            <a:extLst/>
          </a:lstStyle>
          <a:p>
            <a:endParaRPr lang="en-US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0CF1546-287E-BBD6-07A6-C8AC086CFA56}"/>
              </a:ext>
            </a:extLst>
          </p:cNvPr>
          <p:cNvSpPr txBox="1">
            <a:spLocks noChangeArrowheads="1"/>
          </p:cNvSpPr>
          <p:nvPr/>
        </p:nvSpPr>
        <p:spPr>
          <a:xfrm>
            <a:off x="2000469" y="1700808"/>
            <a:ext cx="3371750" cy="1512168"/>
          </a:xfrm>
          <a:prstGeom prst="rect">
            <a:avLst/>
          </a:prstGeom>
        </p:spPr>
        <p:txBody>
          <a:bodyPr/>
          <a:lstStyle>
            <a:lvl1pPr indent="-324900" algn="ctr">
              <a:defRPr sz="3200" kern="1200">
                <a:solidFill>
                  <a:schemeClr val="tx1"/>
                </a:solidFill>
              </a:defRPr>
            </a:lvl1pPr>
            <a:extLst/>
          </a:lstStyle>
          <a:p>
            <a:pPr indent="0" algn="l"/>
            <a:endParaRPr lang="en-US" dirty="0"/>
          </a:p>
        </p:txBody>
      </p:sp>
      <p:pic>
        <p:nvPicPr>
          <p:cNvPr id="10" name="Image 9" descr="Une image contenant sport, compétition sportive, personne, badminton&#10;&#10;Le contenu généré par l’IA peut être incorrect.">
            <a:extLst>
              <a:ext uri="{FF2B5EF4-FFF2-40B4-BE49-F238E27FC236}">
                <a16:creationId xmlns:a16="http://schemas.microsoft.com/office/drawing/2014/main" id="{CD6F80DE-6D1B-509B-56DD-5CE41C62AF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9913" y="345552"/>
            <a:ext cx="3933056" cy="3933056"/>
          </a:xfrm>
          <a:prstGeom prst="rect">
            <a:avLst/>
          </a:prstGeom>
        </p:spPr>
      </p:pic>
      <p:pic>
        <p:nvPicPr>
          <p:cNvPr id="12" name="Image 11" descr="Une image contenant personne, sport, badminton, homme&#10;&#10;Le contenu généré par l’IA peut être incorrect.">
            <a:extLst>
              <a:ext uri="{FF2B5EF4-FFF2-40B4-BE49-F238E27FC236}">
                <a16:creationId xmlns:a16="http://schemas.microsoft.com/office/drawing/2014/main" id="{1B544666-FAAE-8AE5-997C-80BE9D9377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73" r="16590"/>
          <a:stretch>
            <a:fillRect/>
          </a:stretch>
        </p:blipFill>
        <p:spPr>
          <a:xfrm>
            <a:off x="1056234" y="359826"/>
            <a:ext cx="2660186" cy="3933056"/>
          </a:xfrm>
          <a:prstGeom prst="rect">
            <a:avLst/>
          </a:prstGeom>
        </p:spPr>
      </p:pic>
      <p:pic>
        <p:nvPicPr>
          <p:cNvPr id="14" name="Image 13" descr="Une image contenant personne, habits, sport, chaussures&#10;&#10;Le contenu généré par l’IA peut être incorrect.">
            <a:extLst>
              <a:ext uri="{FF2B5EF4-FFF2-40B4-BE49-F238E27FC236}">
                <a16:creationId xmlns:a16="http://schemas.microsoft.com/office/drawing/2014/main" id="{F3690153-7910-3667-5466-0E1D7EAC65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7622"/>
          <a:stretch>
            <a:fillRect/>
          </a:stretch>
        </p:blipFill>
        <p:spPr>
          <a:xfrm>
            <a:off x="8676462" y="331279"/>
            <a:ext cx="3081706" cy="3961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80010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C83399-5752-A7BD-D03F-0FAAEF5C41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D7C4EB-A921-7B5B-C748-DC39BB60F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8500" y="159218"/>
            <a:ext cx="5256585" cy="1249836"/>
          </a:xfrm>
        </p:spPr>
        <p:txBody>
          <a:bodyPr>
            <a:normAutofit/>
          </a:bodyPr>
          <a:lstStyle/>
          <a:p>
            <a:pPr algn="ctr"/>
            <a:r>
              <a:rPr lang="fr-FR" sz="3200" dirty="0"/>
              <a:t>Equipe 1</a:t>
            </a:r>
            <a:br>
              <a:rPr lang="fr-FR" sz="3200" dirty="0"/>
            </a:br>
            <a:r>
              <a:rPr lang="fr-FR" sz="3200" dirty="0"/>
              <a:t>Prévisionnel 25-26</a:t>
            </a:r>
          </a:p>
        </p:txBody>
      </p:sp>
      <p:graphicFrame>
        <p:nvGraphicFramePr>
          <p:cNvPr id="3" name="Tableau 3">
            <a:extLst>
              <a:ext uri="{FF2B5EF4-FFF2-40B4-BE49-F238E27FC236}">
                <a16:creationId xmlns:a16="http://schemas.microsoft.com/office/drawing/2014/main" id="{A573ECAF-6FDA-4A17-3AC1-47E96B10A3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7293430"/>
              </p:ext>
            </p:extLst>
          </p:nvPr>
        </p:nvGraphicFramePr>
        <p:xfrm>
          <a:off x="1164245" y="1586150"/>
          <a:ext cx="9865096" cy="493245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6009770">
                  <a:extLst>
                    <a:ext uri="{9D8B030D-6E8A-4147-A177-3AD203B41FA5}">
                      <a16:colId xmlns:a16="http://schemas.microsoft.com/office/drawing/2014/main" val="4002036340"/>
                    </a:ext>
                  </a:extLst>
                </a:gridCol>
                <a:gridCol w="1927663">
                  <a:extLst>
                    <a:ext uri="{9D8B030D-6E8A-4147-A177-3AD203B41FA5}">
                      <a16:colId xmlns:a16="http://schemas.microsoft.com/office/drawing/2014/main" val="2470015842"/>
                    </a:ext>
                  </a:extLst>
                </a:gridCol>
                <a:gridCol w="1927663">
                  <a:extLst>
                    <a:ext uri="{9D8B030D-6E8A-4147-A177-3AD203B41FA5}">
                      <a16:colId xmlns:a16="http://schemas.microsoft.com/office/drawing/2014/main" val="1669889246"/>
                    </a:ext>
                  </a:extLst>
                </a:gridCol>
              </a:tblGrid>
              <a:tr h="448405">
                <a:tc>
                  <a:txBody>
                    <a:bodyPr/>
                    <a:lstStyle/>
                    <a:p>
                      <a:r>
                        <a:rPr lang="fr-FR" dirty="0"/>
                        <a:t>Dépenses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i="1" dirty="0"/>
                        <a:t>24-25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BP 2025-26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4891362"/>
                  </a:ext>
                </a:extLst>
              </a:tr>
              <a:tr h="448405">
                <a:tc>
                  <a:txBody>
                    <a:bodyPr/>
                    <a:lstStyle/>
                    <a:p>
                      <a:r>
                        <a:rPr lang="fr-FR" dirty="0"/>
                        <a:t>Cachets joueurs (Adel, Rahim, 2 italiennes, </a:t>
                      </a:r>
                      <a:r>
                        <a:rPr lang="fr-FR" dirty="0" err="1"/>
                        <a:t>Elyjah</a:t>
                      </a:r>
                      <a:r>
                        <a:rPr lang="fr-FR" dirty="0"/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i="1" dirty="0"/>
                        <a:t>9150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b="1" dirty="0"/>
                        <a:t>12 050 €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96114098"/>
                  </a:ext>
                </a:extLst>
              </a:tr>
              <a:tr h="448405">
                <a:tc>
                  <a:txBody>
                    <a:bodyPr/>
                    <a:lstStyle/>
                    <a:p>
                      <a:r>
                        <a:rPr lang="fr-FR" dirty="0"/>
                        <a:t>Arbitrage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i="1" dirty="0"/>
                        <a:t>600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b="1" dirty="0"/>
                        <a:t>600 €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21804756"/>
                  </a:ext>
                </a:extLst>
              </a:tr>
              <a:tr h="448405">
                <a:tc>
                  <a:txBody>
                    <a:bodyPr/>
                    <a:lstStyle/>
                    <a:p>
                      <a:r>
                        <a:rPr lang="fr-FR" dirty="0"/>
                        <a:t>Entrainements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i="1" dirty="0"/>
                        <a:t>2 451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b="1" dirty="0"/>
                        <a:t>2 500 €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54483638"/>
                  </a:ext>
                </a:extLst>
              </a:tr>
              <a:tr h="448405">
                <a:tc>
                  <a:txBody>
                    <a:bodyPr/>
                    <a:lstStyle/>
                    <a:p>
                      <a:r>
                        <a:rPr lang="fr-FR" dirty="0"/>
                        <a:t>Déplacements + pots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i="1" dirty="0"/>
                        <a:t>1 807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b="1" dirty="0"/>
                        <a:t>2 000 €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9061878"/>
                  </a:ext>
                </a:extLst>
              </a:tr>
              <a:tr h="448405">
                <a:tc>
                  <a:txBody>
                    <a:bodyPr/>
                    <a:lstStyle/>
                    <a:p>
                      <a:r>
                        <a:rPr lang="fr-FR" dirty="0"/>
                        <a:t>Volants pour interclubs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i="1" dirty="0"/>
                        <a:t>1 139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b="1" dirty="0"/>
                        <a:t>1 280 €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192366"/>
                  </a:ext>
                </a:extLst>
              </a:tr>
              <a:tr h="448405">
                <a:tc>
                  <a:txBody>
                    <a:bodyPr/>
                    <a:lstStyle/>
                    <a:p>
                      <a:r>
                        <a:rPr lang="fr-FR" dirty="0"/>
                        <a:t>Volants d’entrainement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i="1" dirty="0"/>
                        <a:t>Non comptés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b="1" dirty="0"/>
                        <a:t>2 112 €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55859612"/>
                  </a:ext>
                </a:extLst>
              </a:tr>
              <a:tr h="448405">
                <a:tc>
                  <a:txBody>
                    <a:bodyPr/>
                    <a:lstStyle/>
                    <a:p>
                      <a:r>
                        <a:rPr lang="fr-FR" dirty="0"/>
                        <a:t>FFBAD : Licences + engagement ICN2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i="1" dirty="0"/>
                        <a:t>1 058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b="1" dirty="0"/>
                        <a:t>2 016 €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4228300"/>
                  </a:ext>
                </a:extLst>
              </a:tr>
              <a:tr h="448405">
                <a:tc>
                  <a:txBody>
                    <a:bodyPr/>
                    <a:lstStyle/>
                    <a:p>
                      <a:r>
                        <a:rPr lang="fr-FR" dirty="0"/>
                        <a:t>Aide à la compet Charlotte, Sonia, Baptiste, Alexis, Marie etc.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i="1" dirty="0"/>
                        <a:t>1 250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b="1" dirty="0"/>
                        <a:t>1 200 €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07582793"/>
                  </a:ext>
                </a:extLst>
              </a:tr>
              <a:tr h="448405">
                <a:tc>
                  <a:txBody>
                    <a:bodyPr/>
                    <a:lstStyle/>
                    <a:p>
                      <a:r>
                        <a:rPr lang="fr-FR" dirty="0"/>
                        <a:t>Play-offs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i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b="1" dirty="0"/>
                        <a:t>2 000 €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87408594"/>
                  </a:ext>
                </a:extLst>
              </a:tr>
              <a:tr h="448405">
                <a:tc>
                  <a:txBody>
                    <a:bodyPr/>
                    <a:lstStyle/>
                    <a:p>
                      <a:r>
                        <a:rPr lang="fr-FR" b="1" dirty="0"/>
                        <a:t>TOTAL des dépenses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b="1" i="1" dirty="0"/>
                        <a:t>21 228 €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2000" b="1" dirty="0"/>
                        <a:t>25 758 €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9304047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Graphique, Police, graphisme&#10;&#10;Description générée automatiquement">
            <a:extLst>
              <a:ext uri="{FF2B5EF4-FFF2-40B4-BE49-F238E27FC236}">
                <a16:creationId xmlns:a16="http://schemas.microsoft.com/office/drawing/2014/main" id="{45EA8ECD-FE52-832E-BBAE-02953688E0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38" y="140569"/>
            <a:ext cx="1345729" cy="562585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40700154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154FF-A6B8-F3F5-7E87-E6F3953FF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651C25-D6CB-17B9-2AA8-EC711F760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1749" y="257576"/>
            <a:ext cx="8010088" cy="936435"/>
          </a:xfrm>
        </p:spPr>
        <p:txBody>
          <a:bodyPr>
            <a:normAutofit fontScale="90000"/>
          </a:bodyPr>
          <a:lstStyle/>
          <a:p>
            <a:pPr algn="ctr"/>
            <a:r>
              <a:rPr lang="fr-FR" sz="3200" dirty="0"/>
              <a:t>Equipe 1</a:t>
            </a:r>
            <a:br>
              <a:rPr lang="fr-FR" sz="3200" dirty="0"/>
            </a:br>
            <a:r>
              <a:rPr lang="fr-FR" sz="3200" dirty="0"/>
              <a:t>Bilan 24-25 et prévisionnel 25-26</a:t>
            </a:r>
          </a:p>
        </p:txBody>
      </p:sp>
      <p:graphicFrame>
        <p:nvGraphicFramePr>
          <p:cNvPr id="3" name="Tableau 3">
            <a:extLst>
              <a:ext uri="{FF2B5EF4-FFF2-40B4-BE49-F238E27FC236}">
                <a16:creationId xmlns:a16="http://schemas.microsoft.com/office/drawing/2014/main" id="{62F8A026-F768-0E3E-7129-1046628C12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6025573"/>
              </p:ext>
            </p:extLst>
          </p:nvPr>
        </p:nvGraphicFramePr>
        <p:xfrm>
          <a:off x="1423653" y="1556792"/>
          <a:ext cx="9346281" cy="289832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112568">
                  <a:extLst>
                    <a:ext uri="{9D8B030D-6E8A-4147-A177-3AD203B41FA5}">
                      <a16:colId xmlns:a16="http://schemas.microsoft.com/office/drawing/2014/main" val="3790292106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3708288532"/>
                    </a:ext>
                  </a:extLst>
                </a:gridCol>
                <a:gridCol w="2145481">
                  <a:extLst>
                    <a:ext uri="{9D8B030D-6E8A-4147-A177-3AD203B41FA5}">
                      <a16:colId xmlns:a16="http://schemas.microsoft.com/office/drawing/2014/main" val="3235244445"/>
                    </a:ext>
                  </a:extLst>
                </a:gridCol>
              </a:tblGrid>
              <a:tr h="414046">
                <a:tc>
                  <a:txBody>
                    <a:bodyPr/>
                    <a:lstStyle/>
                    <a:p>
                      <a:r>
                        <a:rPr lang="fr-FR" dirty="0"/>
                        <a:t>Crédits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i="1" dirty="0"/>
                        <a:t>Bilan 2024-25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BP 25-26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4891362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r>
                        <a:rPr lang="fr-FR" dirty="0"/>
                        <a:t>Subventions municipales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i="1" dirty="0"/>
                        <a:t>14 000 €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dirty="0"/>
                        <a:t>14 000 €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96114098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r>
                        <a:rPr lang="fr-FR" dirty="0"/>
                        <a:t>Subvention section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i="1" dirty="0"/>
                        <a:t>5 000 €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dirty="0"/>
                        <a:t> 5 000 €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21804756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r>
                        <a:rPr lang="fr-FR" dirty="0"/>
                        <a:t>Sponsoring Jean (prise en charge des déplacements)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i="1" dirty="0"/>
                        <a:t>1 807 €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dirty="0"/>
                        <a:t>1 000 €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9061878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r>
                        <a:rPr lang="fr-FR" dirty="0"/>
                        <a:t>Autres sponsors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i="1" dirty="0"/>
                        <a:t>750 €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dirty="0"/>
                        <a:t>2 500 €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4597535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r>
                        <a:rPr lang="fr-FR" dirty="0"/>
                        <a:t>Organisation de 6 stages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fr-FR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dirty="0"/>
                        <a:t>3 000 €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192366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r>
                        <a:rPr lang="fr-FR" b="1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b="1" i="1" dirty="0"/>
                        <a:t>21 557 €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b="1" dirty="0"/>
                        <a:t>25 500 €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9304047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36FE9140-95DF-E289-59CA-2884D7707430}"/>
              </a:ext>
            </a:extLst>
          </p:cNvPr>
          <p:cNvSpPr txBox="1"/>
          <p:nvPr/>
        </p:nvSpPr>
        <p:spPr>
          <a:xfrm>
            <a:off x="3655070" y="4701043"/>
            <a:ext cx="488345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b="1" dirty="0"/>
              <a:t>Budget prévisionnel à l’équilibre </a:t>
            </a:r>
          </a:p>
          <a:p>
            <a:pPr algn="ctr"/>
            <a:endParaRPr lang="fr-FR" sz="2400" b="1" dirty="0"/>
          </a:p>
          <a:p>
            <a:pPr algn="ctr"/>
            <a:r>
              <a:rPr lang="fr-FR" sz="2400" i="1" dirty="0"/>
              <a:t>(avec 6 stages et play-offs)</a:t>
            </a:r>
          </a:p>
        </p:txBody>
      </p:sp>
      <p:pic>
        <p:nvPicPr>
          <p:cNvPr id="5" name="Image 4" descr="Une image contenant texte, Graphique, Police, graphisme&#10;&#10;Description générée automatiquement">
            <a:extLst>
              <a:ext uri="{FF2B5EF4-FFF2-40B4-BE49-F238E27FC236}">
                <a16:creationId xmlns:a16="http://schemas.microsoft.com/office/drawing/2014/main" id="{71C0A2D7-BC0E-DA24-6401-CD1029368E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3952" y="257576"/>
            <a:ext cx="1345729" cy="562585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07576349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BA79D7-B359-F5DD-AF21-55BE6175FD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0410" y="476674"/>
            <a:ext cx="6912768" cy="648071"/>
          </a:xfrm>
        </p:spPr>
        <p:txBody>
          <a:bodyPr>
            <a:normAutofit fontScale="90000"/>
          </a:bodyPr>
          <a:lstStyle/>
          <a:p>
            <a:pPr algn="ctr"/>
            <a:r>
              <a:rPr lang="fr-FR" sz="3200" dirty="0"/>
              <a:t>Partenariat </a:t>
            </a:r>
            <a:r>
              <a:rPr lang="fr-FR" sz="3200" dirty="0" err="1"/>
              <a:t>SportArticle</a:t>
            </a:r>
            <a:endParaRPr lang="fr-FR" sz="3200" dirty="0"/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FA5178DF-205C-AB84-0217-237982BE11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4445873"/>
              </p:ext>
            </p:extLst>
          </p:nvPr>
        </p:nvGraphicFramePr>
        <p:xfrm>
          <a:off x="2640410" y="1340768"/>
          <a:ext cx="6912768" cy="369243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256584">
                  <a:extLst>
                    <a:ext uri="{9D8B030D-6E8A-4147-A177-3AD203B41FA5}">
                      <a16:colId xmlns:a16="http://schemas.microsoft.com/office/drawing/2014/main" val="4221227496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1374270918"/>
                    </a:ext>
                  </a:extLst>
                </a:gridCol>
              </a:tblGrid>
              <a:tr h="615405">
                <a:tc>
                  <a:txBody>
                    <a:bodyPr/>
                    <a:lstStyle/>
                    <a:p>
                      <a:r>
                        <a:rPr lang="fr-FR" dirty="0"/>
                        <a:t>Matériel acheté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Montant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84534814"/>
                  </a:ext>
                </a:extLst>
              </a:tr>
              <a:tr h="615405">
                <a:tc>
                  <a:txBody>
                    <a:bodyPr/>
                    <a:lstStyle/>
                    <a:p>
                      <a:r>
                        <a:rPr lang="fr-FR" dirty="0"/>
                        <a:t>735 tubes de volants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dirty="0"/>
                        <a:t>15 902 €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48293900"/>
                  </a:ext>
                </a:extLst>
              </a:tr>
              <a:tr h="615405">
                <a:tc>
                  <a:txBody>
                    <a:bodyPr/>
                    <a:lstStyle/>
                    <a:p>
                      <a:r>
                        <a:rPr lang="fr-FR" dirty="0"/>
                        <a:t>Textiles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dirty="0"/>
                        <a:t>1 014 €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13342194"/>
                  </a:ext>
                </a:extLst>
              </a:tr>
              <a:tr h="615405">
                <a:tc>
                  <a:txBody>
                    <a:bodyPr/>
                    <a:lstStyle/>
                    <a:p>
                      <a:r>
                        <a:rPr lang="fr-FR" dirty="0"/>
                        <a:t>20 bons « cordages 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dirty="0"/>
                        <a:t> 1 080 €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40722429"/>
                  </a:ext>
                </a:extLst>
              </a:tr>
              <a:tr h="615405">
                <a:tc>
                  <a:txBody>
                    <a:bodyPr/>
                    <a:lstStyle/>
                    <a:p>
                      <a:r>
                        <a:rPr lang="fr-FR" dirty="0"/>
                        <a:t>Récompenses de tournoi (feutres, serviettes, grips)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dirty="0"/>
                        <a:t>898 €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7228264"/>
                  </a:ext>
                </a:extLst>
              </a:tr>
              <a:tr h="615405">
                <a:tc>
                  <a:txBody>
                    <a:bodyPr/>
                    <a:lstStyle/>
                    <a:p>
                      <a:r>
                        <a:rPr lang="fr-FR" b="1" dirty="0"/>
                        <a:t>Total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b="1" dirty="0"/>
                        <a:t>18 894 €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0258312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logo, cercle, Police&#10;&#10;Description générée automatiquement">
            <a:extLst>
              <a:ext uri="{FF2B5EF4-FFF2-40B4-BE49-F238E27FC236}">
                <a16:creationId xmlns:a16="http://schemas.microsoft.com/office/drawing/2014/main" id="{408B0590-B997-4D46-522F-F8BF073D99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080" y="5619423"/>
            <a:ext cx="2571429" cy="761905"/>
          </a:xfrm>
          <a:prstGeom prst="rect">
            <a:avLst/>
          </a:prstGeom>
        </p:spPr>
      </p:pic>
      <p:pic>
        <p:nvPicPr>
          <p:cNvPr id="6" name="Image 5" descr="Une image contenant texte, Graphique, Police, graphisme&#10;&#10;Description générée automatiquement">
            <a:extLst>
              <a:ext uri="{FF2B5EF4-FFF2-40B4-BE49-F238E27FC236}">
                <a16:creationId xmlns:a16="http://schemas.microsoft.com/office/drawing/2014/main" id="{D1D67268-1D89-BC6E-91E5-4129454527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1290" y="476674"/>
            <a:ext cx="1345729" cy="562585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7186029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6D0F8F-2717-087F-1BBD-8E3C98C7C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3268" y="330446"/>
            <a:ext cx="9287052" cy="689140"/>
          </a:xfrm>
          <a:noFill/>
          <a:ln w="19050">
            <a:noFill/>
            <a:prstDash val="dash"/>
          </a:ln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300" dirty="0"/>
              <a:t>Des modifications dans le bureau</a:t>
            </a:r>
          </a:p>
        </p:txBody>
      </p:sp>
      <p:pic>
        <p:nvPicPr>
          <p:cNvPr id="5" name="Image 4" descr="Une image contenant texte, Graphique, Police, graphisme&#10;&#10;Description générée automatiquement">
            <a:extLst>
              <a:ext uri="{FF2B5EF4-FFF2-40B4-BE49-F238E27FC236}">
                <a16:creationId xmlns:a16="http://schemas.microsoft.com/office/drawing/2014/main" id="{5597C3A0-DDFF-3436-3C9B-44E574FC4E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3705" y="6178784"/>
            <a:ext cx="1345729" cy="56258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51246B2-A1A9-696A-B55F-F8B47D1AF5C5}"/>
              </a:ext>
            </a:extLst>
          </p:cNvPr>
          <p:cNvSpPr txBox="1"/>
          <p:nvPr/>
        </p:nvSpPr>
        <p:spPr>
          <a:xfrm>
            <a:off x="7896994" y="5500905"/>
            <a:ext cx="51124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i="1" dirty="0"/>
              <a:t>Qui se représente dans le bureau ?</a:t>
            </a:r>
          </a:p>
          <a:p>
            <a:r>
              <a:rPr lang="fr-FR" sz="2400" i="1" dirty="0"/>
              <a:t>Nouveaux membres ?</a:t>
            </a:r>
          </a:p>
          <a:p>
            <a:r>
              <a:rPr lang="fr-FR" sz="2400" i="1" dirty="0"/>
              <a:t>Vote</a:t>
            </a:r>
            <a:endParaRPr lang="fr-FR" i="1" dirty="0"/>
          </a:p>
        </p:txBody>
      </p:sp>
      <p:pic>
        <p:nvPicPr>
          <p:cNvPr id="7" name="Image 6" descr="Une image contenant Visage humain, personne, Menton, mâchoire&#10;&#10;Le contenu généré par l’IA peut être incorrect.">
            <a:extLst>
              <a:ext uri="{FF2B5EF4-FFF2-40B4-BE49-F238E27FC236}">
                <a16:creationId xmlns:a16="http://schemas.microsoft.com/office/drawing/2014/main" id="{9AE3D8E8-F441-EA20-F3DA-F10C6E5754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2428" y="1357095"/>
            <a:ext cx="1516609" cy="2018926"/>
          </a:xfrm>
          <a:prstGeom prst="rect">
            <a:avLst/>
          </a:prstGeom>
        </p:spPr>
      </p:pic>
      <p:pic>
        <p:nvPicPr>
          <p:cNvPr id="13" name="Image 12" descr="Une image contenant Visage humain, personne, sourire, texte&#10;&#10;Le contenu généré par l’IA peut être incorrect.">
            <a:extLst>
              <a:ext uri="{FF2B5EF4-FFF2-40B4-BE49-F238E27FC236}">
                <a16:creationId xmlns:a16="http://schemas.microsoft.com/office/drawing/2014/main" id="{2C1896F5-8FBB-0E09-4EB5-C8E8E8A6F9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0550" y="3507288"/>
            <a:ext cx="1422359" cy="2011241"/>
          </a:xfrm>
          <a:prstGeom prst="rect">
            <a:avLst/>
          </a:prstGeom>
        </p:spPr>
      </p:pic>
      <p:pic>
        <p:nvPicPr>
          <p:cNvPr id="17" name="Image 16" descr="Une image contenant personne, Visage humain, sourire, Citoyen sénior&#10;&#10;Le contenu généré par l’IA peut être incorrect.">
            <a:extLst>
              <a:ext uri="{FF2B5EF4-FFF2-40B4-BE49-F238E27FC236}">
                <a16:creationId xmlns:a16="http://schemas.microsoft.com/office/drawing/2014/main" id="{8E20EE04-52E0-C877-01C1-18BD62CD9C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7018" y="3507288"/>
            <a:ext cx="1455248" cy="2004049"/>
          </a:xfrm>
          <a:prstGeom prst="rect">
            <a:avLst/>
          </a:prstGeom>
        </p:spPr>
      </p:pic>
      <p:pic>
        <p:nvPicPr>
          <p:cNvPr id="19" name="Image 18" descr="Une image contenant personne, Visage humain, sourire, habits&#10;&#10;Le contenu généré par l’IA peut être incorrect.">
            <a:extLst>
              <a:ext uri="{FF2B5EF4-FFF2-40B4-BE49-F238E27FC236}">
                <a16:creationId xmlns:a16="http://schemas.microsoft.com/office/drawing/2014/main" id="{93A615EC-7F89-3968-8FA8-BE89448CDCC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1020" y="3507288"/>
            <a:ext cx="1294286" cy="1985220"/>
          </a:xfrm>
          <a:prstGeom prst="rect">
            <a:avLst/>
          </a:prstGeom>
        </p:spPr>
      </p:pic>
      <p:pic>
        <p:nvPicPr>
          <p:cNvPr id="21" name="Image 20" descr="Une image contenant personne, Visage humain, sourire, homme&#10;&#10;Le contenu généré par l’IA peut être incorrect.">
            <a:extLst>
              <a:ext uri="{FF2B5EF4-FFF2-40B4-BE49-F238E27FC236}">
                <a16:creationId xmlns:a16="http://schemas.microsoft.com/office/drawing/2014/main" id="{00DB3B8E-46E1-FBA9-CFBB-C86D4440CAC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133" y="1346663"/>
            <a:ext cx="1445574" cy="2039789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52A83A7-AF0F-5B1D-D4FA-D6F1E77AEBC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44175" y="1346663"/>
            <a:ext cx="1382576" cy="2038864"/>
          </a:xfrm>
          <a:prstGeom prst="rect">
            <a:avLst/>
          </a:prstGeom>
        </p:spPr>
      </p:pic>
      <p:pic>
        <p:nvPicPr>
          <p:cNvPr id="25" name="Image 24" descr="Une image contenant Visage humain, sourire, personne, Menton&#10;&#10;Le contenu généré par l’IA peut être incorrect.">
            <a:extLst>
              <a:ext uri="{FF2B5EF4-FFF2-40B4-BE49-F238E27FC236}">
                <a16:creationId xmlns:a16="http://schemas.microsoft.com/office/drawing/2014/main" id="{15249A89-0717-A878-E601-D8356E1136E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245" y="3513495"/>
            <a:ext cx="1526124" cy="1979013"/>
          </a:xfrm>
          <a:prstGeom prst="rect">
            <a:avLst/>
          </a:prstGeom>
        </p:spPr>
      </p:pic>
      <p:pic>
        <p:nvPicPr>
          <p:cNvPr id="31" name="Image 30" descr="Une image contenant personne, Visage humain, habits, sourire&#10;&#10;Le contenu généré par l’IA peut être incorrect.">
            <a:extLst>
              <a:ext uri="{FF2B5EF4-FFF2-40B4-BE49-F238E27FC236}">
                <a16:creationId xmlns:a16="http://schemas.microsoft.com/office/drawing/2014/main" id="{641A6D03-FCE2-A075-5016-D9EA7EE4AA9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307" y="1357096"/>
            <a:ext cx="1650653" cy="201892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B439266-C18B-EC06-47E3-2AC4AEB7307C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b="11421"/>
          <a:stretch>
            <a:fillRect/>
          </a:stretch>
        </p:blipFill>
        <p:spPr>
          <a:xfrm>
            <a:off x="3025877" y="3513495"/>
            <a:ext cx="1474165" cy="198740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EDCE219-86C4-B9BF-969B-7C622867536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18505" y="1359749"/>
            <a:ext cx="1341160" cy="201627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D7D8C95-534C-9C55-3414-D5E514C255F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21663" y="3507288"/>
            <a:ext cx="1436601" cy="2011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179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9000"/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12000" b="-1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3844F6-AF34-5905-B298-EE71659C1797}"/>
            </a:ext>
          </a:extLst>
        </p:cNvPr>
        <p:cNvGrpSpPr/>
        <p:nvPr/>
      </p:nvGrpSpPr>
      <p:grpSpPr>
        <a:xfrm>
          <a:off x="5143500" y="6286500"/>
          <a:ext cx="7048500" cy="6667500"/>
          <a:chOff x="5143500" y="6286500"/>
          <a:chExt cx="7048500" cy="666750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35E1BFC-60B4-669D-44C3-2EEECD65D1DD}"/>
              </a:ext>
            </a:extLst>
          </p:cNvPr>
          <p:cNvSpPr txBox="1">
            <a:spLocks noChangeArrowheads="1"/>
          </p:cNvSpPr>
          <p:nvPr/>
        </p:nvSpPr>
        <p:spPr>
          <a:xfrm>
            <a:off x="2159608" y="331279"/>
            <a:ext cx="6408960" cy="649287"/>
          </a:xfrm>
          <a:prstGeom prst="rect">
            <a:avLst/>
          </a:prstGeom>
        </p:spPr>
        <p:txBody>
          <a:bodyPr/>
          <a:lstStyle>
            <a:lvl1pPr algn="ctr">
              <a:defRPr sz="4400" kern="1200">
                <a:solidFill>
                  <a:schemeClr val="lt1"/>
                </a:solidFill>
              </a:defRPr>
            </a:lvl1pPr>
            <a:extLst/>
          </a:lstStyle>
          <a:p>
            <a:endParaRPr lang="en-US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594DCC-4450-7DDC-9707-200C1CFCD9A2}"/>
              </a:ext>
            </a:extLst>
          </p:cNvPr>
          <p:cNvSpPr txBox="1">
            <a:spLocks noChangeArrowheads="1"/>
          </p:cNvSpPr>
          <p:nvPr/>
        </p:nvSpPr>
        <p:spPr>
          <a:xfrm>
            <a:off x="2000469" y="1700808"/>
            <a:ext cx="3371750" cy="1512168"/>
          </a:xfrm>
          <a:prstGeom prst="rect">
            <a:avLst/>
          </a:prstGeom>
        </p:spPr>
        <p:txBody>
          <a:bodyPr/>
          <a:lstStyle>
            <a:lvl1pPr indent="-324900" algn="ctr">
              <a:defRPr sz="3200" kern="1200">
                <a:solidFill>
                  <a:schemeClr val="tx1"/>
                </a:solidFill>
              </a:defRPr>
            </a:lvl1pPr>
            <a:extLst/>
          </a:lstStyle>
          <a:p>
            <a:pPr indent="0" algn="l"/>
            <a:endParaRPr lang="en-US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7909503-3CD7-4E17-6C90-6C21728B0FF2}"/>
              </a:ext>
            </a:extLst>
          </p:cNvPr>
          <p:cNvSpPr txBox="1"/>
          <p:nvPr/>
        </p:nvSpPr>
        <p:spPr>
          <a:xfrm>
            <a:off x="3143902" y="188640"/>
            <a:ext cx="59057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/>
              <a:t>Mise en place de commissions</a:t>
            </a:r>
            <a:endParaRPr lang="fr-FR" b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1489A1-D786-552C-C022-428398934FE3}"/>
              </a:ext>
            </a:extLst>
          </p:cNvPr>
          <p:cNvSpPr/>
          <p:nvPr/>
        </p:nvSpPr>
        <p:spPr>
          <a:xfrm>
            <a:off x="419986" y="980729"/>
            <a:ext cx="2663732" cy="266429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u="sng" dirty="0"/>
              <a:t>Inscriptions</a:t>
            </a:r>
            <a:endParaRPr lang="fr-FR" u="sng" dirty="0"/>
          </a:p>
          <a:p>
            <a:pPr algn="ctr"/>
            <a:r>
              <a:rPr lang="fr-FR" i="1" dirty="0"/>
              <a:t>Missions : </a:t>
            </a:r>
            <a:r>
              <a:rPr lang="fr-FR" i="1" dirty="0" err="1"/>
              <a:t>poona</a:t>
            </a:r>
            <a:r>
              <a:rPr lang="fr-FR" i="1" dirty="0"/>
              <a:t>, défi, suivi des dossiers</a:t>
            </a:r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F440A5-C4A1-1783-9AFF-CBE9A56C2D92}"/>
              </a:ext>
            </a:extLst>
          </p:cNvPr>
          <p:cNvSpPr/>
          <p:nvPr/>
        </p:nvSpPr>
        <p:spPr>
          <a:xfrm>
            <a:off x="3332335" y="980566"/>
            <a:ext cx="2663732" cy="266429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u="sng" dirty="0"/>
              <a:t>Animations</a:t>
            </a:r>
            <a:endParaRPr lang="fr-FR" u="sng" dirty="0"/>
          </a:p>
          <a:p>
            <a:pPr algn="ctr"/>
            <a:r>
              <a:rPr lang="fr-FR" i="1" dirty="0"/>
              <a:t>Missions : organisation tournois internes, sorties </a:t>
            </a:r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73715EE-97A5-6C0E-CAC7-B9F7558F63B3}"/>
              </a:ext>
            </a:extLst>
          </p:cNvPr>
          <p:cNvSpPr/>
          <p:nvPr/>
        </p:nvSpPr>
        <p:spPr>
          <a:xfrm>
            <a:off x="6324390" y="980566"/>
            <a:ext cx="2663732" cy="266429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u="sng" dirty="0"/>
              <a:t>Jeunes</a:t>
            </a:r>
            <a:endParaRPr lang="fr-FR" u="sng" dirty="0"/>
          </a:p>
          <a:p>
            <a:pPr algn="ctr"/>
            <a:r>
              <a:rPr lang="fr-FR" i="1" dirty="0"/>
              <a:t>Missions : organisation coaching compet, tournois internes…</a:t>
            </a:r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A81C812-7E1E-64CB-FBE5-A9811F47F778}"/>
              </a:ext>
            </a:extLst>
          </p:cNvPr>
          <p:cNvSpPr/>
          <p:nvPr/>
        </p:nvSpPr>
        <p:spPr>
          <a:xfrm>
            <a:off x="9236739" y="980565"/>
            <a:ext cx="2663732" cy="266429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u="sng" dirty="0"/>
              <a:t>Compétitions</a:t>
            </a:r>
            <a:endParaRPr lang="fr-FR" u="sng" dirty="0"/>
          </a:p>
          <a:p>
            <a:pPr algn="ctr"/>
            <a:r>
              <a:rPr lang="fr-FR" i="1" dirty="0"/>
              <a:t>Missions :organisation courses, buvette, choix des récompenses…</a:t>
            </a:r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4E63E60-DB85-C15A-968D-37040DCF4488}"/>
              </a:ext>
            </a:extLst>
          </p:cNvPr>
          <p:cNvSpPr/>
          <p:nvPr/>
        </p:nvSpPr>
        <p:spPr>
          <a:xfrm>
            <a:off x="419986" y="4041068"/>
            <a:ext cx="2663732" cy="266429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u="sng" dirty="0"/>
              <a:t>Interclubs</a:t>
            </a:r>
            <a:endParaRPr lang="fr-FR" u="sng" dirty="0"/>
          </a:p>
          <a:p>
            <a:pPr algn="ctr"/>
            <a:r>
              <a:rPr lang="fr-FR" i="1" dirty="0"/>
              <a:t>Missions : communication entre les équipes, publication résultats</a:t>
            </a:r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94822A8-3F95-9FDE-455E-C3A2A49EC699}"/>
              </a:ext>
            </a:extLst>
          </p:cNvPr>
          <p:cNvSpPr/>
          <p:nvPr/>
        </p:nvSpPr>
        <p:spPr>
          <a:xfrm>
            <a:off x="3360362" y="4030695"/>
            <a:ext cx="2663732" cy="267466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u="sng" dirty="0"/>
              <a:t>Développement durable</a:t>
            </a:r>
            <a:endParaRPr lang="fr-FR" u="sng" dirty="0"/>
          </a:p>
          <a:p>
            <a:pPr algn="ctr"/>
            <a:r>
              <a:rPr lang="fr-FR" i="1" dirty="0"/>
              <a:t>Missions : recyclage, gestion des déchets…</a:t>
            </a:r>
          </a:p>
          <a:p>
            <a:pPr algn="ctr"/>
            <a:endParaRPr lang="fr-FR" i="1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9F019-D28B-4755-659D-B5A26798F59F}"/>
              </a:ext>
            </a:extLst>
          </p:cNvPr>
          <p:cNvSpPr/>
          <p:nvPr/>
        </p:nvSpPr>
        <p:spPr>
          <a:xfrm>
            <a:off x="6324390" y="4030694"/>
            <a:ext cx="2663732" cy="267466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 dirty="0"/>
          </a:p>
          <a:p>
            <a:pPr algn="ctr"/>
            <a:endParaRPr lang="fr-FR" i="1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7AEBAD9-B8AA-CE42-6F88-5F4484742D3E}"/>
              </a:ext>
            </a:extLst>
          </p:cNvPr>
          <p:cNvSpPr/>
          <p:nvPr/>
        </p:nvSpPr>
        <p:spPr>
          <a:xfrm>
            <a:off x="9236739" y="4020321"/>
            <a:ext cx="2663732" cy="268504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u="sng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5523560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A2B079-54BF-D220-0BEE-F2F82FC17A23}"/>
            </a:ext>
          </a:extLst>
        </p:cNvPr>
        <p:cNvGrpSpPr/>
        <p:nvPr/>
      </p:nvGrpSpPr>
      <p:grpSpPr>
        <a:xfrm>
          <a:off x="5143500" y="6286500"/>
          <a:ext cx="7048500" cy="6667500"/>
          <a:chOff x="5143500" y="6286500"/>
          <a:chExt cx="7048500" cy="6667500"/>
        </a:xfrm>
      </p:grpSpPr>
      <p:pic>
        <p:nvPicPr>
          <p:cNvPr id="6" name="Image 5" descr="Une image contenant habits, personne, chaussures, homme&#10;&#10;Le contenu généré par l’IA peut être incorrect.">
            <a:extLst>
              <a:ext uri="{FF2B5EF4-FFF2-40B4-BE49-F238E27FC236}">
                <a16:creationId xmlns:a16="http://schemas.microsoft.com/office/drawing/2014/main" id="{2DD64530-4717-10CC-4B23-2E11EDFC8A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25" b="6233"/>
          <a:stretch>
            <a:fillRect/>
          </a:stretch>
        </p:blipFill>
        <p:spPr>
          <a:xfrm>
            <a:off x="20" y="10"/>
            <a:ext cx="12193567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A6D9D62-6E98-390B-AB15-7052FD45B204}"/>
              </a:ext>
            </a:extLst>
          </p:cNvPr>
          <p:cNvSpPr txBox="1">
            <a:spLocks/>
          </p:cNvSpPr>
          <p:nvPr/>
        </p:nvSpPr>
        <p:spPr>
          <a:xfrm>
            <a:off x="3776593" y="3789040"/>
            <a:ext cx="4640401" cy="164592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solidFill>
              <a:schemeClr val="tx1"/>
            </a:solidFill>
          </a:ln>
        </p:spPr>
        <p:txBody>
          <a:bodyPr vert="horz" lIns="274320" tIns="182880" rIns="274320" bIns="182880" rtlCol="0" anchor="ctr" anchorCtr="1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2900">
                <a:solidFill>
                  <a:schemeClr val="tx1"/>
                </a:solidFill>
              </a:rPr>
              <a:t>Infos pour</a:t>
            </a:r>
          </a:p>
          <a:p>
            <a:pPr>
              <a:spcAft>
                <a:spcPts val="600"/>
              </a:spcAft>
            </a:pPr>
            <a:r>
              <a:rPr lang="en-US" sz="2900">
                <a:solidFill>
                  <a:schemeClr val="tx1"/>
                </a:solidFill>
              </a:rPr>
              <a:t>  </a:t>
            </a:r>
            <a:br>
              <a:rPr lang="en-US" sz="2900">
                <a:solidFill>
                  <a:schemeClr val="tx1"/>
                </a:solidFill>
              </a:rPr>
            </a:br>
            <a:r>
              <a:rPr lang="en-US" sz="2900">
                <a:solidFill>
                  <a:schemeClr val="tx1"/>
                </a:solidFill>
              </a:rPr>
              <a:t>2025-26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98EECC8-7751-ED0E-6F30-2FDFCB47C9DC}"/>
              </a:ext>
            </a:extLst>
          </p:cNvPr>
          <p:cNvSpPr txBox="1">
            <a:spLocks noChangeArrowheads="1"/>
          </p:cNvSpPr>
          <p:nvPr/>
        </p:nvSpPr>
        <p:spPr>
          <a:xfrm>
            <a:off x="2159608" y="331279"/>
            <a:ext cx="6408960" cy="649287"/>
          </a:xfrm>
          <a:prstGeom prst="rect">
            <a:avLst/>
          </a:prstGeom>
        </p:spPr>
        <p:txBody>
          <a:bodyPr/>
          <a:lstStyle>
            <a:lvl1pPr algn="ctr">
              <a:defRPr sz="4400" kern="1200">
                <a:solidFill>
                  <a:schemeClr val="lt1"/>
                </a:solidFill>
              </a:defRPr>
            </a:lvl1pPr>
            <a:extLst/>
          </a:lstStyle>
          <a:p>
            <a:endParaRPr lang="en-US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71AA115-0743-EDED-391E-1D3E0FBCFACE}"/>
              </a:ext>
            </a:extLst>
          </p:cNvPr>
          <p:cNvSpPr txBox="1">
            <a:spLocks noChangeArrowheads="1"/>
          </p:cNvSpPr>
          <p:nvPr/>
        </p:nvSpPr>
        <p:spPr>
          <a:xfrm>
            <a:off x="2000469" y="1700808"/>
            <a:ext cx="3371750" cy="1512168"/>
          </a:xfrm>
          <a:prstGeom prst="rect">
            <a:avLst/>
          </a:prstGeom>
        </p:spPr>
        <p:txBody>
          <a:bodyPr/>
          <a:lstStyle>
            <a:lvl1pPr indent="-324900" algn="ctr">
              <a:defRPr sz="3200" kern="1200">
                <a:solidFill>
                  <a:schemeClr val="tx1"/>
                </a:solidFill>
              </a:defRPr>
            </a:lvl1pPr>
            <a:extLst/>
          </a:lstStyle>
          <a:p>
            <a:pPr indent="0"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60305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EED681-D2C9-00F6-56F5-352EC039C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250" y="980728"/>
            <a:ext cx="10153128" cy="1938851"/>
          </a:xfrm>
        </p:spPr>
        <p:txBody>
          <a:bodyPr>
            <a:normAutofit fontScale="90000"/>
          </a:bodyPr>
          <a:lstStyle/>
          <a:p>
            <a:pPr>
              <a:lnSpc>
                <a:spcPts val="3840"/>
              </a:lnSpc>
              <a:spcBef>
                <a:spcPts val="1200"/>
              </a:spcBef>
              <a:spcAft>
                <a:spcPts val="1200"/>
              </a:spcAft>
            </a:pPr>
            <a:r>
              <a:rPr lang="fr-FR" sz="1800" dirty="0">
                <a:solidFill>
                  <a:schemeClr val="accent1">
                    <a:lumMod val="75000"/>
                  </a:schemeClr>
                </a:solidFill>
              </a:rPr>
              <a:t>- </a:t>
            </a:r>
            <a:r>
              <a:rPr lang="fr-FR" sz="1800" dirty="0">
                <a:solidFill>
                  <a:schemeClr val="accent1">
                    <a:lumMod val="75000"/>
                  </a:schemeClr>
                </a:solidFill>
                <a:sym typeface="Wingdings" panose="05000000000000000000" pitchFamily="2" charset="2"/>
              </a:rPr>
              <a:t>GP2 non disponible</a:t>
            </a:r>
            <a:br>
              <a:rPr lang="fr-FR" sz="1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FR" sz="1800" dirty="0">
                <a:solidFill>
                  <a:schemeClr val="accent1">
                    <a:lumMod val="75000"/>
                  </a:schemeClr>
                </a:solidFill>
              </a:rPr>
              <a:t>- Pas de travaux prévus pour le GP3 en 2025-26</a:t>
            </a:r>
            <a:br>
              <a:rPr lang="fr-FR" sz="1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FR" sz="1800" dirty="0">
                <a:solidFill>
                  <a:schemeClr val="accent1">
                    <a:lumMod val="75000"/>
                  </a:schemeClr>
                </a:solidFill>
              </a:rPr>
              <a:t>- Maintien du gymnase Bordeaux-Lac avec créneau du lundi 20h-21h30 pour équipe 1</a:t>
            </a:r>
            <a:endParaRPr lang="fr-F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2D5A9ED-61F3-F8A9-10A1-AFEA890AF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8642" y="179634"/>
            <a:ext cx="2736304" cy="572371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fr-FR" sz="3600" b="1" i="1" dirty="0">
                <a:solidFill>
                  <a:srgbClr val="002060"/>
                </a:solidFill>
                <a:latin typeface="Candara" panose="020E0502030303020204" pitchFamily="34" charset="0"/>
              </a:rPr>
              <a:t>Les gymnases</a:t>
            </a:r>
            <a:endParaRPr lang="fr-FR" b="1" i="1" dirty="0">
              <a:solidFill>
                <a:srgbClr val="002060"/>
              </a:solidFill>
              <a:latin typeface="Candara" panose="020E0502030303020204" pitchFamily="34" charset="0"/>
            </a:endParaRPr>
          </a:p>
        </p:txBody>
      </p:sp>
      <p:pic>
        <p:nvPicPr>
          <p:cNvPr id="3" name="Image 2" descr="Une image contenant texte, Graphique, Police, graphisme&#10;&#10;Description générée automatiquement">
            <a:extLst>
              <a:ext uri="{FF2B5EF4-FFF2-40B4-BE49-F238E27FC236}">
                <a16:creationId xmlns:a16="http://schemas.microsoft.com/office/drawing/2014/main" id="{BAC0AD3C-488B-5F42-A333-86CB4F15D2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649" y="146530"/>
            <a:ext cx="1345729" cy="56258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A30F0F1-71F2-7012-7D32-273BA821EA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71" b="24371"/>
          <a:stretch/>
        </p:blipFill>
        <p:spPr>
          <a:xfrm>
            <a:off x="1200250" y="3360651"/>
            <a:ext cx="10153128" cy="316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112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505B74-6227-667A-29C6-E9037382DA8F}"/>
            </a:ext>
          </a:extLst>
        </p:cNvPr>
        <p:cNvGrpSpPr/>
        <p:nvPr/>
      </p:nvGrpSpPr>
      <p:grpSpPr>
        <a:xfrm>
          <a:off x="5143500" y="6286500"/>
          <a:ext cx="7048500" cy="6667500"/>
          <a:chOff x="5143500" y="6286500"/>
          <a:chExt cx="7048500" cy="666750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66A9AE5-69DF-4153-B35A-94BDEF32EB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3587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59B5318-27A8-4E50-80D9-B92D4F28EA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6300" y="804672"/>
            <a:ext cx="10580986" cy="5248656"/>
          </a:xfrm>
          <a:prstGeom prst="rect">
            <a:avLst/>
          </a:prstGeom>
          <a:solidFill>
            <a:schemeClr val="bg1"/>
          </a:solidFill>
          <a:ln w="2540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553839F-259D-EE74-9A51-277D8805F10E}"/>
              </a:ext>
            </a:extLst>
          </p:cNvPr>
          <p:cNvSpPr txBox="1">
            <a:spLocks noChangeArrowheads="1"/>
          </p:cNvSpPr>
          <p:nvPr/>
        </p:nvSpPr>
        <p:spPr>
          <a:xfrm>
            <a:off x="2000469" y="1700808"/>
            <a:ext cx="3371750" cy="1512168"/>
          </a:xfrm>
          <a:prstGeom prst="rect">
            <a:avLst/>
          </a:prstGeom>
        </p:spPr>
        <p:txBody>
          <a:bodyPr/>
          <a:lstStyle>
            <a:lvl1pPr indent="-324900" algn="ctr">
              <a:defRPr sz="3200" kern="1200">
                <a:solidFill>
                  <a:schemeClr val="tx1"/>
                </a:solidFill>
              </a:defRPr>
            </a:lvl1pPr>
            <a:extLst/>
          </a:lstStyle>
          <a:p>
            <a:pPr indent="0" algn="l"/>
            <a:endParaRPr lang="en-US" dirty="0"/>
          </a:p>
        </p:txBody>
      </p: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14EB50CB-06A4-8B20-CCC8-CAA3D2E17E2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7290103"/>
              </p:ext>
            </p:extLst>
          </p:nvPr>
        </p:nvGraphicFramePr>
        <p:xfrm>
          <a:off x="1128075" y="1124712"/>
          <a:ext cx="9937436" cy="4752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474C1ABA-6F75-A5DC-375A-AEC4DDFB7611}"/>
              </a:ext>
            </a:extLst>
          </p:cNvPr>
          <p:cNvSpPr txBox="1"/>
          <p:nvPr/>
        </p:nvSpPr>
        <p:spPr>
          <a:xfrm>
            <a:off x="3396493" y="6161198"/>
            <a:ext cx="540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chemeClr val="bg1"/>
                </a:solidFill>
              </a:rPr>
              <a:t>Actuellement : 303 licenciés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434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EED681-D2C9-00F6-56F5-352EC039C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174" y="1093488"/>
            <a:ext cx="11161240" cy="734434"/>
          </a:xfrm>
        </p:spPr>
        <p:txBody>
          <a:bodyPr>
            <a:noAutofit/>
          </a:bodyPr>
          <a:lstStyle/>
          <a:p>
            <a:pPr algn="ctr"/>
            <a:r>
              <a:rPr lang="fr-FR" sz="2000" dirty="0">
                <a:solidFill>
                  <a:schemeClr val="tx2"/>
                </a:solidFill>
              </a:rPr>
              <a:t>Des entraineurs en binôme pour les créneaux les plus chargés :</a:t>
            </a:r>
            <a:endParaRPr lang="fr-FR" sz="2400" dirty="0">
              <a:solidFill>
                <a:schemeClr val="tx2"/>
              </a:solidFill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2D5A9ED-61F3-F8A9-10A1-AFEA890AF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25166" y="404664"/>
            <a:ext cx="7955280" cy="572371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fr-FR" sz="3600" b="1" dirty="0">
                <a:solidFill>
                  <a:schemeClr val="bg1"/>
                </a:solidFill>
              </a:rPr>
              <a:t>Créneaux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Image 2" descr="Une image contenant texte, Graphique, Police, graphisme&#10;&#10;Description générée automatiquement">
            <a:extLst>
              <a:ext uri="{FF2B5EF4-FFF2-40B4-BE49-F238E27FC236}">
                <a16:creationId xmlns:a16="http://schemas.microsoft.com/office/drawing/2014/main" id="{33302E10-2A68-20AA-40C6-4FDF4CE7B0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3298" y="128264"/>
            <a:ext cx="1345729" cy="56258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6796B46-FD02-FD26-66FC-15B8BDB4D4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1" r="13761"/>
          <a:stretch>
            <a:fillRect/>
          </a:stretch>
        </p:blipFill>
        <p:spPr>
          <a:xfrm>
            <a:off x="7824986" y="2002152"/>
            <a:ext cx="3848782" cy="4472609"/>
          </a:xfrm>
          <a:prstGeom prst="rect">
            <a:avLst/>
          </a:prstGeom>
        </p:spPr>
      </p:pic>
      <p:graphicFrame>
        <p:nvGraphicFramePr>
          <p:cNvPr id="11" name="ZoneTexte 5">
            <a:extLst>
              <a:ext uri="{FF2B5EF4-FFF2-40B4-BE49-F238E27FC236}">
                <a16:creationId xmlns:a16="http://schemas.microsoft.com/office/drawing/2014/main" id="{8947EE3E-4E75-05D1-C94A-7498D3FC77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8267670"/>
              </p:ext>
            </p:extLst>
          </p:nvPr>
        </p:nvGraphicFramePr>
        <p:xfrm>
          <a:off x="480170" y="2002152"/>
          <a:ext cx="7200800" cy="4451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15631295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772CF8-8757-63FF-85F6-EAA5FE9BD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1175" y="2404872"/>
            <a:ext cx="3045349" cy="1627632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2400">
                <a:solidFill>
                  <a:srgbClr val="262626"/>
                </a:solidFill>
              </a:rPr>
              <a:t>Fiches d’inscription 2025-26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038B9A8-33BE-4D0A-A6F6-60809A822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748960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C71840F-FF7A-0C8B-169E-5D93C80791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034199" y="321732"/>
            <a:ext cx="2673451" cy="367484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3CB4A8C9-A60A-48BF-9BFC-CEF2DC3D02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595" y="321731"/>
            <a:ext cx="2774125" cy="2065869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2E722D7-86C4-48CA-9C29-B67FCF9EB7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73" y="4157447"/>
            <a:ext cx="4111590" cy="2378820"/>
          </a:xfrm>
          <a:prstGeom prst="rect">
            <a:avLst/>
          </a:prstGeom>
          <a:solidFill>
            <a:schemeClr val="accent2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D24AF53-68DA-46E1-349B-8BF6B75AD0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2704" y="2575096"/>
            <a:ext cx="2764016" cy="3934541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C88C7006-5DEC-76F9-0794-8E6E07EBE8F4}"/>
              </a:ext>
            </a:extLst>
          </p:cNvPr>
          <p:cNvSpPr txBox="1"/>
          <p:nvPr/>
        </p:nvSpPr>
        <p:spPr>
          <a:xfrm>
            <a:off x="408162" y="4223472"/>
            <a:ext cx="381642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bg1"/>
                </a:solidFill>
              </a:rPr>
              <a:t>100% en ligne pour les adultes.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bg1"/>
                </a:solidFill>
              </a:rPr>
              <a:t>Priorité pour les renouvellements du 1</a:t>
            </a:r>
            <a:r>
              <a:rPr lang="fr-FR" sz="2800" baseline="30000" dirty="0">
                <a:solidFill>
                  <a:schemeClr val="bg1"/>
                </a:solidFill>
              </a:rPr>
              <a:t>er</a:t>
            </a:r>
            <a:r>
              <a:rPr lang="fr-FR" sz="2800" dirty="0">
                <a:solidFill>
                  <a:schemeClr val="bg1"/>
                </a:solidFill>
              </a:rPr>
              <a:t> juillet au 18 aout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70DCDB4-BDF9-AEE1-88BF-59F1555761A7}"/>
              </a:ext>
            </a:extLst>
          </p:cNvPr>
          <p:cNvSpPr txBox="1"/>
          <p:nvPr/>
        </p:nvSpPr>
        <p:spPr>
          <a:xfrm>
            <a:off x="4658208" y="620688"/>
            <a:ext cx="260289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chemeClr val="bg1"/>
                </a:solidFill>
              </a:rPr>
              <a:t>Soit en ligne, soit papier pour les enfants</a:t>
            </a:r>
          </a:p>
        </p:txBody>
      </p:sp>
    </p:spTree>
    <p:extLst>
      <p:ext uri="{BB962C8B-B14F-4D97-AF65-F5344CB8AC3E}">
        <p14:creationId xmlns:p14="http://schemas.microsoft.com/office/powerpoint/2010/main" val="367684709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FB3590-EE22-8FCC-EB0C-C63B6F644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2259" y="253586"/>
            <a:ext cx="4089070" cy="644956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/>
              <a:t>Interclubs </a:t>
            </a:r>
            <a:r>
              <a:rPr lang="fr-FR" dirty="0" err="1"/>
              <a:t>Dptx</a:t>
            </a:r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02FAD91-F318-5037-6539-581AB2CDEC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5" r="2645"/>
          <a:stretch/>
        </p:blipFill>
        <p:spPr>
          <a:xfrm>
            <a:off x="192138" y="3068960"/>
            <a:ext cx="2506588" cy="2506588"/>
          </a:xfrm>
          <a:prstGeom prst="ellipse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4777F55-705C-4A3F-0759-DA5D7B8E71D2}"/>
              </a:ext>
            </a:extLst>
          </p:cNvPr>
          <p:cNvSpPr txBox="1"/>
          <p:nvPr/>
        </p:nvSpPr>
        <p:spPr>
          <a:xfrm>
            <a:off x="2914648" y="1624183"/>
            <a:ext cx="417646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/>
              <a:t>Questionnaire en septembre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/>
              <a:t>Réunion mi-septembre des capitaines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/>
              <a:t>Inscription des équipes  fin septembre.</a:t>
            </a:r>
          </a:p>
          <a:p>
            <a:endParaRPr lang="fr-FR" dirty="0"/>
          </a:p>
          <a:p>
            <a:endParaRPr lang="fr-FR" dirty="0"/>
          </a:p>
        </p:txBody>
      </p:sp>
      <p:pic>
        <p:nvPicPr>
          <p:cNvPr id="3" name="Image 2" descr="Une image contenant texte, Graphique, Police, graphisme&#10;&#10;Description générée automatiquement">
            <a:extLst>
              <a:ext uri="{FF2B5EF4-FFF2-40B4-BE49-F238E27FC236}">
                <a16:creationId xmlns:a16="http://schemas.microsoft.com/office/drawing/2014/main" id="{06008A19-3209-5F30-583E-37C09A1340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1290" y="249038"/>
            <a:ext cx="1345729" cy="56258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11AA1BF-747B-2EB5-D760-6446530871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>
          <a:xfrm>
            <a:off x="272798" y="88872"/>
            <a:ext cx="2880320" cy="2880320"/>
          </a:xfrm>
          <a:prstGeom prst="ellipse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10103EE-80D6-0A17-EA51-34857CFBE4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52642" y="1421160"/>
            <a:ext cx="5013176" cy="5013176"/>
          </a:xfrm>
          <a:prstGeom prst="ellipse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6F39601-5EF0-67DC-5D4B-86F1682E982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>
          <a:xfrm>
            <a:off x="2235832" y="4955605"/>
            <a:ext cx="1730184" cy="1730184"/>
          </a:xfrm>
          <a:prstGeom prst="ellipse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17F7F96-1400-3DA5-B761-0B9C983CEBC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>
          <a:xfrm>
            <a:off x="4259461" y="4322254"/>
            <a:ext cx="2377259" cy="237725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88938473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2856371" y="331441"/>
            <a:ext cx="6480845" cy="649287"/>
          </a:xfrm>
        </p:spPr>
        <p:txBody>
          <a:bodyPr>
            <a:normAutofit fontScale="90000"/>
          </a:bodyPr>
          <a:lstStyle/>
          <a:p>
            <a:r>
              <a:rPr lang="fr-FR" dirty="0"/>
              <a:t>Questions diverses</a:t>
            </a:r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143194" y="1628800"/>
            <a:ext cx="6626465" cy="4248472"/>
          </a:xfrm>
        </p:spPr>
        <p:txBody>
          <a:bodyPr>
            <a:normAutofit fontScale="70000" lnSpcReduction="20000"/>
          </a:bodyPr>
          <a:lstStyle/>
          <a:p>
            <a:r>
              <a:rPr lang="fr-FR" sz="3200" dirty="0"/>
              <a:t>Ouverture estivale du GP3 en jeu libre : </a:t>
            </a:r>
          </a:p>
          <a:p>
            <a:pPr lvl="1"/>
            <a:r>
              <a:rPr lang="fr-FR" sz="2900" dirty="0"/>
              <a:t>Lundi 18h-20h45 GP3</a:t>
            </a:r>
          </a:p>
          <a:p>
            <a:pPr lvl="1"/>
            <a:r>
              <a:rPr lang="fr-FR" sz="2900" dirty="0"/>
              <a:t>Jeudi 18h-20h45 GP3</a:t>
            </a:r>
          </a:p>
          <a:p>
            <a:pPr lvl="1"/>
            <a:r>
              <a:rPr lang="fr-FR" sz="2900" dirty="0"/>
              <a:t>Samedi 9h-12h GP3</a:t>
            </a:r>
          </a:p>
          <a:p>
            <a:r>
              <a:rPr lang="fr-FR" sz="3200" dirty="0"/>
              <a:t>Fermeture du 27 juillet au 17 aout</a:t>
            </a:r>
          </a:p>
          <a:p>
            <a:endParaRPr lang="fr-FR" sz="3200" dirty="0"/>
          </a:p>
          <a:p>
            <a:r>
              <a:rPr lang="fr-FR" sz="3200" dirty="0"/>
              <a:t>Entrainements de Rahim :</a:t>
            </a:r>
          </a:p>
          <a:p>
            <a:pPr lvl="1"/>
            <a:r>
              <a:rPr lang="fr-FR" sz="2900" dirty="0"/>
              <a:t>arrêt des entrainements le 4 juillet</a:t>
            </a:r>
          </a:p>
          <a:p>
            <a:pPr lvl="1"/>
            <a:r>
              <a:rPr lang="fr-FR" sz="2900" dirty="0"/>
              <a:t>Reprise le 20 août, équipes 1 et 2</a:t>
            </a:r>
          </a:p>
          <a:p>
            <a:pPr lvl="1"/>
            <a:r>
              <a:rPr lang="fr-FR" sz="2900" dirty="0"/>
              <a:t>Créneaux du mercredi et du vendredi maintenus en jeu libre (19h-20h45)</a:t>
            </a:r>
          </a:p>
          <a:p>
            <a:endParaRPr lang="fr-FR" dirty="0"/>
          </a:p>
        </p:txBody>
      </p:sp>
      <p:pic>
        <p:nvPicPr>
          <p:cNvPr id="4" name="Image 3" descr="Une image contenant texte, Graphique, Police, graphisme&#10;&#10;Description générée automatiquement">
            <a:extLst>
              <a:ext uri="{FF2B5EF4-FFF2-40B4-BE49-F238E27FC236}">
                <a16:creationId xmlns:a16="http://schemas.microsoft.com/office/drawing/2014/main" id="{8A15B86B-B2FC-3F6B-9A03-C5DEF49331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3930" y="6175961"/>
            <a:ext cx="1345729" cy="56258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26B56D2-4680-0CCC-EDF8-83185B3511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60890" y="1700808"/>
            <a:ext cx="4788024" cy="3591018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2820367" y="488123"/>
            <a:ext cx="6552853" cy="649287"/>
          </a:xfrm>
        </p:spPr>
        <p:txBody>
          <a:bodyPr wrap="square" anchor="ctr">
            <a:normAutofit fontScale="90000"/>
          </a:bodyPr>
          <a:lstStyle/>
          <a:p>
            <a:r>
              <a:rPr lang="fr-FR" dirty="0"/>
              <a:t>Questions diverses…</a:t>
            </a:r>
          </a:p>
        </p:txBody>
      </p:sp>
      <p:sp>
        <p:nvSpPr>
          <p:cNvPr id="2" name="Espace réservé du contenu 1"/>
          <p:cNvSpPr>
            <a:spLocks noGrp="1"/>
          </p:cNvSpPr>
          <p:nvPr>
            <p:ph sz="half" idx="1"/>
          </p:nvPr>
        </p:nvSpPr>
        <p:spPr>
          <a:xfrm>
            <a:off x="840210" y="2348880"/>
            <a:ext cx="4248472" cy="2376265"/>
          </a:xfrm>
        </p:spPr>
        <p:txBody>
          <a:bodyPr wrap="square" anchor="t">
            <a:normAutofit/>
          </a:bodyPr>
          <a:lstStyle/>
          <a:p>
            <a:r>
              <a:rPr lang="fr-FR" sz="2400" dirty="0"/>
              <a:t>Portes ouvertes : 6 septembre à Ginko</a:t>
            </a:r>
          </a:p>
          <a:p>
            <a:r>
              <a:rPr lang="fr-FR" sz="2400" dirty="0"/>
              <a:t>Reprise des entrainements pour tous : 08 septembre </a:t>
            </a:r>
          </a:p>
          <a:p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F8F71EB-D854-7392-EEA0-66FA6A9C4F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4" r="2955"/>
          <a:stretch>
            <a:fillRect/>
          </a:stretch>
        </p:blipFill>
        <p:spPr>
          <a:xfrm>
            <a:off x="5664746" y="1484313"/>
            <a:ext cx="5976663" cy="4824412"/>
          </a:xfrm>
          <a:prstGeom prst="rect">
            <a:avLst/>
          </a:prstGeom>
          <a:noFill/>
        </p:spPr>
      </p:pic>
      <p:pic>
        <p:nvPicPr>
          <p:cNvPr id="4" name="Image 3" descr="Une image contenant texte, Graphique, Police, graphisme&#10;&#10;Description générée automatiquement">
            <a:extLst>
              <a:ext uri="{FF2B5EF4-FFF2-40B4-BE49-F238E27FC236}">
                <a16:creationId xmlns:a16="http://schemas.microsoft.com/office/drawing/2014/main" id="{4375B205-56C9-0394-9799-BE7D91DAF2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45" y="56453"/>
            <a:ext cx="1345729" cy="562585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60322400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8AB053-000D-D423-E1A2-21AF28F20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9149" y="4697362"/>
            <a:ext cx="7956482" cy="819355"/>
          </a:xfrm>
        </p:spPr>
        <p:txBody>
          <a:bodyPr wrap="square" anchor="b">
            <a:normAutofit/>
          </a:bodyPr>
          <a:lstStyle/>
          <a:p>
            <a:r>
              <a:rPr lang="fr-FR" dirty="0"/>
              <a:t>Quelques précisions…</a:t>
            </a:r>
            <a:endParaRPr lang="fr-FR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B5D9BB96-C00C-7D22-FC9D-5F21BBEA4951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70" b="21431"/>
          <a:stretch>
            <a:fillRect/>
          </a:stretch>
        </p:blipFill>
        <p:spPr>
          <a:xfrm>
            <a:off x="1587480" y="2716381"/>
            <a:ext cx="9018627" cy="3456383"/>
          </a:xfrm>
          <a:noFill/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0D975E-EDF8-F412-BEDF-A9788DB323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87480" y="1268760"/>
            <a:ext cx="9018627" cy="1462757"/>
          </a:xfrm>
        </p:spPr>
        <p:txBody>
          <a:bodyPr wrap="square" anchor="t">
            <a:normAutofit/>
          </a:bodyPr>
          <a:lstStyle/>
          <a:p>
            <a:pPr marL="285750" indent="-285750" algn="just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fr-FR" sz="2000" dirty="0">
                <a:latin typeface="Candara" panose="020E0502030303020204" pitchFamily="34" charset="0"/>
              </a:rPr>
              <a:t>N’oubliez pas de demander les remboursements de frais d’inscription aux tournois avant la fin du mois.</a:t>
            </a:r>
          </a:p>
          <a:p>
            <a:pPr marL="285750" indent="-285750" algn="just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fr-FR" sz="2000" dirty="0">
                <a:latin typeface="Candara" panose="020E0502030303020204" pitchFamily="34" charset="0"/>
              </a:rPr>
              <a:t>N’hésitez pas à contacter le bureau pour vous investir dans des formations (entraineur, arbitre, juge-arbitrage) ou dans le bureau, dans des commissions…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B33E129-1703-FF21-DFD8-151D26A645D4}"/>
              </a:ext>
            </a:extLst>
          </p:cNvPr>
          <p:cNvSpPr txBox="1"/>
          <p:nvPr/>
        </p:nvSpPr>
        <p:spPr>
          <a:xfrm>
            <a:off x="4008562" y="260648"/>
            <a:ext cx="4506362" cy="646331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none" rtlCol="0">
            <a:spAutoFit/>
          </a:bodyPr>
          <a:lstStyle/>
          <a:p>
            <a:r>
              <a:rPr lang="fr-FR" sz="3600" b="1" dirty="0">
                <a:solidFill>
                  <a:schemeClr val="bg1"/>
                </a:solidFill>
              </a:rPr>
              <a:t>Quelques précisions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 descr="Une image contenant texte, Graphique, Police, graphisme&#10;&#10;Description générée automatiquement">
            <a:extLst>
              <a:ext uri="{FF2B5EF4-FFF2-40B4-BE49-F238E27FC236}">
                <a16:creationId xmlns:a16="http://schemas.microsoft.com/office/drawing/2014/main" id="{38F1ADC0-60F3-FE73-360F-B0D921B907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3930" y="6237313"/>
            <a:ext cx="1345729" cy="562585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52037779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64F5CE-C316-A18A-E6BF-82D91348C6D1}"/>
            </a:ext>
          </a:extLst>
        </p:cNvPr>
        <p:cNvGrpSpPr/>
        <p:nvPr/>
      </p:nvGrpSpPr>
      <p:grpSpPr>
        <a:xfrm>
          <a:off x="5143500" y="6286500"/>
          <a:ext cx="7048500" cy="6667500"/>
          <a:chOff x="5143500" y="6286500"/>
          <a:chExt cx="7048500" cy="666750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0EF0E0D-6E64-95D4-5118-9EB52B89E1A8}"/>
              </a:ext>
            </a:extLst>
          </p:cNvPr>
          <p:cNvSpPr txBox="1">
            <a:spLocks noChangeArrowheads="1"/>
          </p:cNvSpPr>
          <p:nvPr/>
        </p:nvSpPr>
        <p:spPr>
          <a:xfrm>
            <a:off x="1600408" y="3513475"/>
            <a:ext cx="8992771" cy="1645759"/>
          </a:xfrm>
          <a:prstGeom prst="rect">
            <a:avLst/>
          </a:prstGeom>
        </p:spPr>
        <p:txBody>
          <a:bodyPr vert="horz" lIns="274320" tIns="182880" rIns="274320" bIns="182880" rtlCol="0" anchor="ctr" anchorCtr="1">
            <a:normAutofit/>
          </a:bodyPr>
          <a:lstStyle>
            <a:lvl1pPr algn="ctr">
              <a:defRPr sz="4400" kern="1200">
                <a:solidFill>
                  <a:schemeClr val="lt1"/>
                </a:solidFill>
              </a:defRPr>
            </a:lvl1pPr>
            <a:extLst/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b="1" cap="all" spc="20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Remerciements aux bénévoles</a:t>
            </a:r>
          </a:p>
        </p:txBody>
      </p:sp>
      <p:pic>
        <p:nvPicPr>
          <p:cNvPr id="10" name="Image 9" descr="Une image contenant personne, sport, habits, chaussures&#10;&#10;Le contenu généré par l’IA peut être incorrect.">
            <a:extLst>
              <a:ext uri="{FF2B5EF4-FFF2-40B4-BE49-F238E27FC236}">
                <a16:creationId xmlns:a16="http://schemas.microsoft.com/office/drawing/2014/main" id="{1715FF4B-C5ED-33EE-BA53-30B18734A9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6" r="5" b="611"/>
          <a:stretch>
            <a:fillRect/>
          </a:stretch>
        </p:blipFill>
        <p:spPr>
          <a:xfrm>
            <a:off x="1259786" y="827802"/>
            <a:ext cx="2286297" cy="2258568"/>
          </a:xfrm>
          <a:prstGeom prst="rect">
            <a:avLst/>
          </a:prstGeom>
          <a:ln w="38100" cap="sq">
            <a:solidFill>
              <a:srgbClr val="FFFFFF"/>
            </a:solidFill>
            <a:miter lim="800000"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9130E04-3760-A318-D24C-407A2CFF2D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65" r="10665" b="1"/>
          <a:stretch>
            <a:fillRect/>
          </a:stretch>
        </p:blipFill>
        <p:spPr>
          <a:xfrm>
            <a:off x="3722358" y="826479"/>
            <a:ext cx="2286298" cy="2261215"/>
          </a:xfrm>
          <a:prstGeom prst="rect">
            <a:avLst/>
          </a:prstGeom>
          <a:ln w="38100" cap="sq">
            <a:solidFill>
              <a:srgbClr val="FFFFFF"/>
            </a:solidFill>
            <a:miter lim="800000"/>
          </a:ln>
        </p:spPr>
      </p:pic>
      <p:pic>
        <p:nvPicPr>
          <p:cNvPr id="12" name="Image 11" descr="Une image contenant sport, compétition sportive, personne, badminton&#10;&#10;Le contenu généré par l’IA peut être incorrect.">
            <a:extLst>
              <a:ext uri="{FF2B5EF4-FFF2-40B4-BE49-F238E27FC236}">
                <a16:creationId xmlns:a16="http://schemas.microsoft.com/office/drawing/2014/main" id="{048E4D45-2EEF-729D-A70F-52CD521F59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7" r="5" b="5"/>
          <a:stretch>
            <a:fillRect/>
          </a:stretch>
        </p:blipFill>
        <p:spPr>
          <a:xfrm>
            <a:off x="6184931" y="826479"/>
            <a:ext cx="2286297" cy="2261215"/>
          </a:xfrm>
          <a:prstGeom prst="rect">
            <a:avLst/>
          </a:prstGeom>
          <a:ln w="38100" cap="sq">
            <a:solidFill>
              <a:srgbClr val="FFFFFF"/>
            </a:solidFill>
            <a:miter lim="800000"/>
          </a:ln>
        </p:spPr>
      </p:pic>
      <p:pic>
        <p:nvPicPr>
          <p:cNvPr id="20" name="Image 19" descr="Une image contenant habits, personne, chaussures, femme&#10;&#10;Le contenu généré par l’IA peut être incorrect.">
            <a:extLst>
              <a:ext uri="{FF2B5EF4-FFF2-40B4-BE49-F238E27FC236}">
                <a16:creationId xmlns:a16="http://schemas.microsoft.com/office/drawing/2014/main" id="{672955B9-E883-12B7-62EC-47702322D99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6" b="25347"/>
          <a:stretch>
            <a:fillRect/>
          </a:stretch>
        </p:blipFill>
        <p:spPr>
          <a:xfrm>
            <a:off x="8647504" y="826479"/>
            <a:ext cx="2286298" cy="2261215"/>
          </a:xfrm>
          <a:prstGeom prst="rect">
            <a:avLst/>
          </a:prstGeom>
          <a:ln w="38100" cap="sq">
            <a:solidFill>
              <a:srgbClr val="FFFFFF"/>
            </a:solidFill>
            <a:miter lim="800000"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F60AF09-9DD6-EC21-B519-FA06D1672399}"/>
              </a:ext>
            </a:extLst>
          </p:cNvPr>
          <p:cNvSpPr txBox="1">
            <a:spLocks noChangeArrowheads="1"/>
          </p:cNvSpPr>
          <p:nvPr/>
        </p:nvSpPr>
        <p:spPr>
          <a:xfrm>
            <a:off x="1568421" y="1700808"/>
            <a:ext cx="3371750" cy="1512168"/>
          </a:xfrm>
          <a:prstGeom prst="rect">
            <a:avLst/>
          </a:prstGeom>
        </p:spPr>
        <p:txBody>
          <a:bodyPr/>
          <a:lstStyle>
            <a:lvl1pPr indent="-324900" algn="ctr">
              <a:defRPr sz="3200" kern="1200">
                <a:solidFill>
                  <a:schemeClr val="tx1"/>
                </a:solidFill>
              </a:defRPr>
            </a:lvl1pPr>
            <a:extLst/>
          </a:lstStyle>
          <a:p>
            <a:pPr indent="0"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883016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8BE097-F081-26B6-9C08-DF65C5783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41175" y="2404872"/>
            <a:ext cx="3045349" cy="1627632"/>
          </a:xfrm>
        </p:spPr>
        <p:txBody>
          <a:bodyPr>
            <a:normAutofit/>
          </a:bodyPr>
          <a:lstStyle/>
          <a:p>
            <a:r>
              <a:rPr lang="fr-FR" sz="2400"/>
              <a:t>Merci à tous pour votre attention</a:t>
            </a:r>
          </a:p>
        </p:txBody>
      </p:sp>
      <p:sp>
        <p:nvSpPr>
          <p:cNvPr id="2057" name="Rectangle 2056">
            <a:extLst>
              <a:ext uri="{FF2B5EF4-FFF2-40B4-BE49-F238E27FC236}">
                <a16:creationId xmlns:a16="http://schemas.microsoft.com/office/drawing/2014/main" id="{8D8EB6AE-8AE3-4EB7-8DB8-310A0CF6C0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7126" y="640080"/>
            <a:ext cx="6898523" cy="5263134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59" name="Rectangle 2058">
            <a:extLst>
              <a:ext uri="{FF2B5EF4-FFF2-40B4-BE49-F238E27FC236}">
                <a16:creationId xmlns:a16="http://schemas.microsoft.com/office/drawing/2014/main" id="{41F0152D-FEEF-45F1-B280-04396434B8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3264" y="802767"/>
            <a:ext cx="6566247" cy="49377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5A414E7-9082-13D2-3AAF-2DFECAA577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2546"/>
          <a:stretch>
            <a:fillRect/>
          </a:stretch>
        </p:blipFill>
        <p:spPr>
          <a:xfrm>
            <a:off x="957878" y="967359"/>
            <a:ext cx="3038065" cy="2656863"/>
          </a:xfrm>
          <a:prstGeom prst="rect">
            <a:avLst/>
          </a:prstGeom>
        </p:spPr>
      </p:pic>
      <p:sp>
        <p:nvSpPr>
          <p:cNvPr id="2061" name="Rectangle 2060">
            <a:extLst>
              <a:ext uri="{FF2B5EF4-FFF2-40B4-BE49-F238E27FC236}">
                <a16:creationId xmlns:a16="http://schemas.microsoft.com/office/drawing/2014/main" id="{45D27EBE-90F0-4759-8C93-3205847EF2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6831" y="967360"/>
            <a:ext cx="3038066" cy="1554480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 descr="Une image contenant texte, Graphique, Police, graphisme&#10;&#10;Description générée automatiquement">
            <a:extLst>
              <a:ext uri="{FF2B5EF4-FFF2-40B4-BE49-F238E27FC236}">
                <a16:creationId xmlns:a16="http://schemas.microsoft.com/office/drawing/2014/main" id="{BA4029A5-87D9-F31E-0BF2-B65D200FD9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13" r="-190" b="2"/>
          <a:stretch>
            <a:fillRect/>
          </a:stretch>
        </p:blipFill>
        <p:spPr>
          <a:xfrm>
            <a:off x="957877" y="4048889"/>
            <a:ext cx="3032815" cy="129044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D8E3ACD6-FA64-8896-9A98-0F2B55067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4" r="8653" b="-2"/>
          <a:stretch>
            <a:fillRect/>
          </a:stretch>
        </p:blipFill>
        <p:spPr bwMode="auto">
          <a:xfrm>
            <a:off x="4156831" y="2684527"/>
            <a:ext cx="3038066" cy="2891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B542DC-FCB9-22AC-3183-3D5CC573CBEC}"/>
              </a:ext>
            </a:extLst>
          </p:cNvPr>
          <p:cNvSpPr txBox="1"/>
          <p:nvPr/>
        </p:nvSpPr>
        <p:spPr>
          <a:xfrm>
            <a:off x="4296595" y="1196752"/>
            <a:ext cx="2736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Remerciements au bureau, </a:t>
            </a:r>
          </a:p>
          <a:p>
            <a:r>
              <a:rPr lang="fr-FR" dirty="0"/>
              <a:t>Merci à Romain L pour les photos</a:t>
            </a:r>
          </a:p>
          <a:p>
            <a:r>
              <a:rPr lang="fr-FR" dirty="0"/>
              <a:t>A Marine pour les affiches</a:t>
            </a:r>
          </a:p>
        </p:txBody>
      </p:sp>
    </p:spTree>
    <p:extLst>
      <p:ext uri="{BB962C8B-B14F-4D97-AF65-F5344CB8AC3E}">
        <p14:creationId xmlns:p14="http://schemas.microsoft.com/office/powerpoint/2010/main" val="3249846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9000"/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12000" b="-1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0ECD5D-7716-C565-B037-CD686E47DAF3}"/>
            </a:ext>
          </a:extLst>
        </p:cNvPr>
        <p:cNvGrpSpPr/>
        <p:nvPr/>
      </p:nvGrpSpPr>
      <p:grpSpPr>
        <a:xfrm>
          <a:off x="5143500" y="6286500"/>
          <a:ext cx="7048500" cy="6667500"/>
          <a:chOff x="5143500" y="6286500"/>
          <a:chExt cx="7048500" cy="666750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D6E83CB-E582-F05A-4BA1-02EABC5A0137}"/>
              </a:ext>
            </a:extLst>
          </p:cNvPr>
          <p:cNvSpPr txBox="1">
            <a:spLocks noChangeArrowheads="1"/>
          </p:cNvSpPr>
          <p:nvPr/>
        </p:nvSpPr>
        <p:spPr>
          <a:xfrm>
            <a:off x="2159608" y="331279"/>
            <a:ext cx="6408960" cy="649287"/>
          </a:xfrm>
          <a:prstGeom prst="rect">
            <a:avLst/>
          </a:prstGeom>
        </p:spPr>
        <p:txBody>
          <a:bodyPr/>
          <a:lstStyle>
            <a:lvl1pPr algn="ctr">
              <a:defRPr sz="4400" kern="1200">
                <a:solidFill>
                  <a:schemeClr val="lt1"/>
                </a:solidFill>
              </a:defRPr>
            </a:lvl1pPr>
            <a:extLst/>
          </a:lstStyle>
          <a:p>
            <a:endParaRPr lang="en-US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569273-6F31-EBAD-D0D2-65A18BDA5D47}"/>
              </a:ext>
            </a:extLst>
          </p:cNvPr>
          <p:cNvSpPr txBox="1">
            <a:spLocks noChangeArrowheads="1"/>
          </p:cNvSpPr>
          <p:nvPr/>
        </p:nvSpPr>
        <p:spPr>
          <a:xfrm>
            <a:off x="2000469" y="1700808"/>
            <a:ext cx="3371750" cy="1512168"/>
          </a:xfrm>
          <a:prstGeom prst="rect">
            <a:avLst/>
          </a:prstGeom>
        </p:spPr>
        <p:txBody>
          <a:bodyPr/>
          <a:lstStyle>
            <a:lvl1pPr indent="-324900" algn="ctr">
              <a:defRPr sz="3200" kern="1200">
                <a:solidFill>
                  <a:schemeClr val="tx1"/>
                </a:solidFill>
              </a:defRPr>
            </a:lvl1pPr>
            <a:extLst/>
          </a:lstStyle>
          <a:p>
            <a:pPr indent="0"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2392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2B3FC4-BE5C-ABAB-B4E8-846DEF85933A}"/>
            </a:ext>
          </a:extLst>
        </p:cNvPr>
        <p:cNvGrpSpPr/>
        <p:nvPr/>
      </p:nvGrpSpPr>
      <p:grpSpPr>
        <a:xfrm>
          <a:off x="5143500" y="6286500"/>
          <a:ext cx="7048500" cy="6667500"/>
          <a:chOff x="5143500" y="6286500"/>
          <a:chExt cx="7048500" cy="666750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66A9AE5-69DF-4153-B35A-94BDEF32EB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3587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59B5318-27A8-4E50-80D9-B92D4F28EA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6300" y="804672"/>
            <a:ext cx="10580986" cy="5248656"/>
          </a:xfrm>
          <a:prstGeom prst="rect">
            <a:avLst/>
          </a:prstGeom>
          <a:solidFill>
            <a:schemeClr val="bg1"/>
          </a:solidFill>
          <a:ln w="2540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81C5210-3A0B-9DAA-2DA4-1538347A3553}"/>
              </a:ext>
            </a:extLst>
          </p:cNvPr>
          <p:cNvSpPr txBox="1">
            <a:spLocks noChangeArrowheads="1"/>
          </p:cNvSpPr>
          <p:nvPr/>
        </p:nvSpPr>
        <p:spPr>
          <a:xfrm>
            <a:off x="696194" y="6122389"/>
            <a:ext cx="10580986" cy="473393"/>
          </a:xfrm>
          <a:prstGeom prst="rect">
            <a:avLst/>
          </a:prstGeom>
        </p:spPr>
        <p:txBody>
          <a:bodyPr/>
          <a:lstStyle>
            <a:lvl1pPr algn="ctr">
              <a:defRPr sz="4400" kern="1200">
                <a:solidFill>
                  <a:schemeClr val="lt1"/>
                </a:solidFill>
              </a:defRPr>
            </a:lvl1pPr>
            <a:extLst/>
          </a:lstStyle>
          <a:p>
            <a:r>
              <a:rPr lang="en-US" sz="3200" dirty="0" err="1">
                <a:solidFill>
                  <a:schemeClr val="bg1"/>
                </a:solidFill>
                <a:latin typeface="Candara" panose="020E0502030303020204" pitchFamily="34" charset="0"/>
              </a:rPr>
              <a:t>Actuellement</a:t>
            </a:r>
            <a:r>
              <a:rPr lang="en-US" sz="3200" dirty="0">
                <a:solidFill>
                  <a:schemeClr val="bg1"/>
                </a:solidFill>
                <a:latin typeface="Candara" panose="020E0502030303020204" pitchFamily="34" charset="0"/>
              </a:rPr>
              <a:t>, 25% enfants (74), 75% </a:t>
            </a:r>
            <a:r>
              <a:rPr lang="en-US" sz="3200" dirty="0" err="1">
                <a:solidFill>
                  <a:schemeClr val="bg1"/>
                </a:solidFill>
                <a:latin typeface="Candara" panose="020E0502030303020204" pitchFamily="34" charset="0"/>
              </a:rPr>
              <a:t>d’adultes</a:t>
            </a:r>
            <a:r>
              <a:rPr lang="en-US" sz="3200" dirty="0">
                <a:solidFill>
                  <a:schemeClr val="bg1"/>
                </a:solidFill>
                <a:latin typeface="Candara" panose="020E0502030303020204" pitchFamily="34" charset="0"/>
              </a:rPr>
              <a:t> (229)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ED789F-3FAC-E117-7D53-8D1B3BBBB74C}"/>
              </a:ext>
            </a:extLst>
          </p:cNvPr>
          <p:cNvSpPr txBox="1">
            <a:spLocks noChangeArrowheads="1"/>
          </p:cNvSpPr>
          <p:nvPr/>
        </p:nvSpPr>
        <p:spPr>
          <a:xfrm>
            <a:off x="2000469" y="1700808"/>
            <a:ext cx="3371750" cy="1512168"/>
          </a:xfrm>
          <a:prstGeom prst="rect">
            <a:avLst/>
          </a:prstGeom>
        </p:spPr>
        <p:txBody>
          <a:bodyPr/>
          <a:lstStyle>
            <a:lvl1pPr indent="-324900" algn="ctr">
              <a:defRPr sz="3200" kern="1200">
                <a:solidFill>
                  <a:schemeClr val="tx1"/>
                </a:solidFill>
              </a:defRPr>
            </a:lvl1pPr>
            <a:extLst/>
          </a:lstStyle>
          <a:p>
            <a:pPr indent="0" algn="l"/>
            <a:endParaRPr lang="en-US" dirty="0"/>
          </a:p>
        </p:txBody>
      </p:sp>
      <p:graphicFrame>
        <p:nvGraphicFramePr>
          <p:cNvPr id="2" name="Graphique 1">
            <a:extLst>
              <a:ext uri="{FF2B5EF4-FFF2-40B4-BE49-F238E27FC236}">
                <a16:creationId xmlns:a16="http://schemas.microsoft.com/office/drawing/2014/main" id="{5DFF4DA4-01EF-6552-832D-5A48A126DD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3843903"/>
              </p:ext>
            </p:extLst>
          </p:nvPr>
        </p:nvGraphicFramePr>
        <p:xfrm>
          <a:off x="1128075" y="908720"/>
          <a:ext cx="9937436" cy="4824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371267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2496394" y="385925"/>
            <a:ext cx="7649609" cy="936435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fr-FR" sz="36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Miriam" panose="020F0502020204030204" pitchFamily="34" charset="-79"/>
              </a:rPr>
              <a:t>1. Développer la pratique pour les enfants</a:t>
            </a:r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1632299" y="1853148"/>
            <a:ext cx="6984775" cy="4024125"/>
          </a:xfrm>
        </p:spPr>
        <p:txBody>
          <a:bodyPr>
            <a:normAutofit/>
          </a:bodyPr>
          <a:lstStyle/>
          <a:p>
            <a:r>
              <a:rPr lang="fr-FR" sz="2000" dirty="0" err="1"/>
              <a:t>Pass’Sports</a:t>
            </a:r>
            <a:r>
              <a:rPr lang="fr-FR" sz="2000" dirty="0"/>
              <a:t> (-50€)</a:t>
            </a:r>
          </a:p>
          <a:p>
            <a:r>
              <a:rPr lang="fr-FR" sz="2000" dirty="0"/>
              <a:t>Achat de matériel sportif (raquettes, </a:t>
            </a:r>
          </a:p>
          <a:p>
            <a:r>
              <a:rPr lang="fr-FR" sz="2000" dirty="0"/>
              <a:t>Accompagnement sur les TDJ</a:t>
            </a:r>
          </a:p>
          <a:p>
            <a:r>
              <a:rPr lang="fr-FR" sz="2000" dirty="0"/>
              <a:t>Prise en charge financière de toutes les compétitions et stages enfants,</a:t>
            </a:r>
          </a:p>
          <a:p>
            <a:r>
              <a:rPr lang="fr-FR" sz="2000" dirty="0"/>
              <a:t>Encadrement par 2 entraineurs badminton bénévoles pour les créneaux les plus chargés</a:t>
            </a:r>
          </a:p>
          <a:p>
            <a:r>
              <a:rPr lang="fr-FR" sz="2000" dirty="0"/>
              <a:t>Passerelle entre école et gymnase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9839352-4DC6-0C94-047E-EF221F9B051F}"/>
              </a:ext>
            </a:extLst>
          </p:cNvPr>
          <p:cNvSpPr txBox="1"/>
          <p:nvPr/>
        </p:nvSpPr>
        <p:spPr>
          <a:xfrm>
            <a:off x="4528958" y="5554543"/>
            <a:ext cx="30079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i="1" dirty="0">
                <a:solidFill>
                  <a:schemeClr val="tx2">
                    <a:lumMod val="75000"/>
                  </a:schemeClr>
                </a:solidFill>
              </a:rPr>
              <a:t>Budget ANS : 1 900 €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81A369D-577F-7F26-F675-64382E96C180}"/>
              </a:ext>
            </a:extLst>
          </p:cNvPr>
          <p:cNvSpPr txBox="1"/>
          <p:nvPr/>
        </p:nvSpPr>
        <p:spPr>
          <a:xfrm>
            <a:off x="984226" y="6079795"/>
            <a:ext cx="105131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i="1" dirty="0">
                <a:solidFill>
                  <a:schemeClr val="tx2">
                    <a:lumMod val="75000"/>
                  </a:schemeClr>
                </a:solidFill>
              </a:rPr>
              <a:t>Intitulé modifié en 2025-26 : Baisse du turn-over des jeunes (6000€ demandé)</a:t>
            </a:r>
          </a:p>
        </p:txBody>
      </p:sp>
      <p:pic>
        <p:nvPicPr>
          <p:cNvPr id="5" name="Image 4" descr="Une image contenant texte, Graphique, Police, graphisme&#10;&#10;Description générée automatiquement">
            <a:extLst>
              <a:ext uri="{FF2B5EF4-FFF2-40B4-BE49-F238E27FC236}">
                <a16:creationId xmlns:a16="http://schemas.microsoft.com/office/drawing/2014/main" id="{B7D90FD7-BBC2-3262-12DA-5CDAA5B3B2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805" y="377581"/>
            <a:ext cx="1345729" cy="56258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0" name="Image 9" descr="Une image contenant Police, texte, logo, Graphique&#10;&#10;Description générée automatiquement">
            <a:extLst>
              <a:ext uri="{FF2B5EF4-FFF2-40B4-BE49-F238E27FC236}">
                <a16:creationId xmlns:a16="http://schemas.microsoft.com/office/drawing/2014/main" id="{AF37AA90-FA1E-773C-15DB-A98F488E8B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95604">
            <a:off x="349347" y="378622"/>
            <a:ext cx="1657443" cy="928168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F32AA19F-0116-89D7-39DF-C1718242EB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07" t="18406" r="28070" b="31239"/>
          <a:stretch>
            <a:fillRect/>
          </a:stretch>
        </p:blipFill>
        <p:spPr bwMode="auto">
          <a:xfrm>
            <a:off x="8950335" y="1795543"/>
            <a:ext cx="2391335" cy="3266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74770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1519114" y="237324"/>
            <a:ext cx="9155360" cy="1070645"/>
          </a:xfr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</a:pPr>
            <a:r>
              <a:rPr lang="ru-RU" sz="3200" b="1" dirty="0">
                <a:latin typeface="Arial Narrow" panose="020B0606020202030204" pitchFamily="34" charset="0"/>
              </a:rPr>
              <a:t>2. Développer la pratique des féminines</a:t>
            </a:r>
          </a:p>
        </p:txBody>
      </p:sp>
      <p:pic>
        <p:nvPicPr>
          <p:cNvPr id="12" name="Espace réservé du contenu 11">
            <a:extLst>
              <a:ext uri="{FF2B5EF4-FFF2-40B4-BE49-F238E27FC236}">
                <a16:creationId xmlns:a16="http://schemas.microsoft.com/office/drawing/2014/main" id="{0B47DA44-F7B9-A4C7-D4A5-75E35BEEB6D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" t="16402" r="854" b="25282"/>
          <a:stretch>
            <a:fillRect/>
          </a:stretch>
        </p:blipFill>
        <p:spPr>
          <a:xfrm>
            <a:off x="236391" y="3095478"/>
            <a:ext cx="5428355" cy="2412602"/>
          </a:xfrm>
          <a:noFill/>
        </p:spPr>
      </p:pic>
      <p:sp>
        <p:nvSpPr>
          <p:cNvPr id="17" name="Content Placeholder 5">
            <a:extLst>
              <a:ext uri="{FF2B5EF4-FFF2-40B4-BE49-F238E27FC236}">
                <a16:creationId xmlns:a16="http://schemas.microsoft.com/office/drawing/2014/main" id="{F0FF0A7A-1F2E-A10F-F1BE-BEF71ADB61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80770" y="1528624"/>
            <a:ext cx="5824908" cy="3951288"/>
          </a:xfrm>
        </p:spPr>
        <p:txBody>
          <a:bodyPr>
            <a:normAutofit/>
          </a:bodyPr>
          <a:lstStyle/>
          <a:p>
            <a:r>
              <a:rPr lang="en-US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Organisation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deux stages </a:t>
            </a:r>
            <a:r>
              <a:rPr lang="en-US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féminins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gratuits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proposés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aux </a:t>
            </a:r>
            <a:r>
              <a:rPr lang="en-US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licenciées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(19 Janvier et 18 </a:t>
            </a:r>
            <a:r>
              <a:rPr lang="en-US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r>
              <a:rPr lang="en-US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Organisation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des Plumes </a:t>
            </a:r>
            <a:r>
              <a:rPr lang="en-US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Girondines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(12 </a:t>
            </a:r>
            <a:r>
              <a:rPr lang="en-US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avril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Mise </a:t>
            </a:r>
            <a:r>
              <a:rPr lang="en-US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place </a:t>
            </a:r>
            <a:r>
              <a:rPr lang="en-US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d’actions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dédiées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aux </a:t>
            </a:r>
            <a:r>
              <a:rPr lang="en-US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féminines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au </a:t>
            </a:r>
            <a:r>
              <a:rPr lang="en-US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Girondin.</a:t>
            </a:r>
          </a:p>
          <a:p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Communication sur les </a:t>
            </a:r>
            <a:r>
              <a:rPr lang="en-US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promobads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100% </a:t>
            </a:r>
            <a:r>
              <a:rPr lang="en-US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féminins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du COGIBAD, les stages </a:t>
            </a:r>
            <a:r>
              <a:rPr lang="en-US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féminins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</a:t>
            </a:r>
          </a:p>
          <a:p>
            <a:r>
              <a:rPr lang="en-US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Créer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du lien entre les </a:t>
            </a:r>
            <a:r>
              <a:rPr lang="en-US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licenciés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tournois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internes, comm’, soirées…)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9839352-4DC6-0C94-047E-EF221F9B051F}"/>
              </a:ext>
            </a:extLst>
          </p:cNvPr>
          <p:cNvSpPr txBox="1"/>
          <p:nvPr/>
        </p:nvSpPr>
        <p:spPr bwMode="auto">
          <a:xfrm>
            <a:off x="854838" y="5550032"/>
            <a:ext cx="11074604" cy="1070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algn="ctr">
              <a:spcBef>
                <a:spcPct val="20000"/>
              </a:spcBef>
            </a:pPr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Budget ANS : 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175</a:t>
            </a:r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0 €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endParaRPr lang="fr-FR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algn="ctr">
              <a:spcBef>
                <a:spcPct val="20000"/>
              </a:spcBef>
            </a:pP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Intitulé du projet pour 2025-26 : </a:t>
            </a:r>
            <a:r>
              <a:rPr lang="fr-FR" b="1" dirty="0"/>
              <a:t>Actions favorisant la fidélisation et l’engagement des féminines dans nos instances (2000€)</a:t>
            </a:r>
            <a:endParaRPr lang="ru-RU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1" descr="Une image contenant texte, Graphique, Police, graphisme&#10;&#10;Description générée automatiquement">
            <a:extLst>
              <a:ext uri="{FF2B5EF4-FFF2-40B4-BE49-F238E27FC236}">
                <a16:creationId xmlns:a16="http://schemas.microsoft.com/office/drawing/2014/main" id="{752C923C-911B-8922-B51C-23C82550D5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3709" y="341765"/>
            <a:ext cx="1345729" cy="56258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4" name="Image 3" descr="Une image contenant Police, texte, logo, Graphique&#10;&#10;Description générée automatiquement">
            <a:extLst>
              <a:ext uri="{FF2B5EF4-FFF2-40B4-BE49-F238E27FC236}">
                <a16:creationId xmlns:a16="http://schemas.microsoft.com/office/drawing/2014/main" id="{80477670-3F21-7572-6DA7-8BF6A65105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95604">
            <a:off x="201944" y="212346"/>
            <a:ext cx="1279544" cy="716545"/>
          </a:xfrm>
          <a:prstGeom prst="rect">
            <a:avLst/>
          </a:prstGeom>
        </p:spPr>
      </p:pic>
      <p:pic>
        <p:nvPicPr>
          <p:cNvPr id="6" name="Image 5" descr="Une image contenant personne, sport, chaussures, personnes&#10;&#10;Le contenu généré par l’IA peut être incorrect.">
            <a:extLst>
              <a:ext uri="{FF2B5EF4-FFF2-40B4-BE49-F238E27FC236}">
                <a16:creationId xmlns:a16="http://schemas.microsoft.com/office/drawing/2014/main" id="{8CD93B73-FEBF-7776-8B68-E2B9137791F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00" b="37401"/>
          <a:stretch>
            <a:fillRect/>
          </a:stretch>
        </p:blipFill>
        <p:spPr>
          <a:xfrm>
            <a:off x="236391" y="1438202"/>
            <a:ext cx="5428355" cy="1624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038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2089061" y="172866"/>
            <a:ext cx="7029150" cy="731758"/>
          </a:xfrm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/>
          <a:p>
            <a:r>
              <a:rPr lang="fr-FR" dirty="0"/>
              <a:t>3</a:t>
            </a:r>
            <a:r>
              <a:rPr lang="ru-RU" dirty="0"/>
              <a:t>. </a:t>
            </a:r>
            <a:r>
              <a:rPr lang="fr-FR" dirty="0"/>
              <a:t>Fidélisation des licenciés</a:t>
            </a:r>
            <a:endParaRPr lang="ru-RU" dirty="0"/>
          </a:p>
        </p:txBody>
      </p:sp>
      <p:pic>
        <p:nvPicPr>
          <p:cNvPr id="12" name="Espace réservé du contenu 11">
            <a:extLst>
              <a:ext uri="{FF2B5EF4-FFF2-40B4-BE49-F238E27FC236}">
                <a16:creationId xmlns:a16="http://schemas.microsoft.com/office/drawing/2014/main" id="{0B47DA44-F7B9-A4C7-D4A5-75E35BEEB6D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9" t="19430" r="7953"/>
          <a:stretch>
            <a:fillRect/>
          </a:stretch>
        </p:blipFill>
        <p:spPr>
          <a:xfrm>
            <a:off x="948222" y="1855353"/>
            <a:ext cx="10297143" cy="2744970"/>
          </a:xfrm>
          <a:noFill/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09839352-4DC6-0C94-047E-EF221F9B051F}"/>
              </a:ext>
            </a:extLst>
          </p:cNvPr>
          <p:cNvSpPr txBox="1"/>
          <p:nvPr/>
        </p:nvSpPr>
        <p:spPr bwMode="auto">
          <a:xfrm>
            <a:off x="2280370" y="4680520"/>
            <a:ext cx="4752528" cy="1772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>
              <a:spcBef>
                <a:spcPct val="20000"/>
              </a:spcBef>
            </a:pPr>
            <a:r>
              <a:rPr lang="fr-FR" sz="2400" b="1" i="1" dirty="0"/>
              <a:t>Budget ANS : 1100 €  </a:t>
            </a:r>
          </a:p>
          <a:p>
            <a:pPr>
              <a:spcBef>
                <a:spcPct val="20000"/>
              </a:spcBef>
            </a:pPr>
            <a:r>
              <a:rPr lang="fr-FR" sz="2400" b="1" i="1" dirty="0">
                <a:sym typeface="Wingdings" panose="05000000000000000000" pitchFamily="2" charset="2"/>
              </a:rPr>
              <a:t></a:t>
            </a:r>
            <a:r>
              <a:rPr lang="fr-FR" sz="2400" b="1" i="1" dirty="0"/>
              <a:t> Projet reconduit en 2025-26 :</a:t>
            </a:r>
          </a:p>
          <a:p>
            <a:pPr>
              <a:spcBef>
                <a:spcPct val="20000"/>
              </a:spcBef>
            </a:pPr>
            <a:r>
              <a:rPr lang="fr-FR" b="1" dirty="0"/>
              <a:t>Mise en place de rencontres innovantes à destination des pratiques non-compétiteurs adultes</a:t>
            </a:r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25B12C0-3601-3D0C-4036-5A506D8DECB4}"/>
              </a:ext>
            </a:extLst>
          </p:cNvPr>
          <p:cNvSpPr txBox="1"/>
          <p:nvPr/>
        </p:nvSpPr>
        <p:spPr>
          <a:xfrm>
            <a:off x="2089061" y="1200778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3 tournois internes</a:t>
            </a:r>
          </a:p>
          <a:p>
            <a:r>
              <a:rPr lang="fr-FR" dirty="0"/>
              <a:t>Sortie Canoé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EF3799-2149-71C0-C5E7-6CE01F4FB12A}"/>
              </a:ext>
            </a:extLst>
          </p:cNvPr>
          <p:cNvSpPr txBox="1"/>
          <p:nvPr/>
        </p:nvSpPr>
        <p:spPr>
          <a:xfrm>
            <a:off x="4750575" y="1223198"/>
            <a:ext cx="2736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Tournoi des p’tits bleus</a:t>
            </a:r>
          </a:p>
          <a:p>
            <a:r>
              <a:rPr lang="fr-FR" dirty="0"/>
              <a:t>Nouvelle équipe ICD4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215C26F-8B23-7348-8244-924613EABD31}"/>
              </a:ext>
            </a:extLst>
          </p:cNvPr>
          <p:cNvSpPr txBox="1"/>
          <p:nvPr/>
        </p:nvSpPr>
        <p:spPr>
          <a:xfrm>
            <a:off x="7680970" y="1213613"/>
            <a:ext cx="2987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Fête des 30 ans</a:t>
            </a:r>
          </a:p>
          <a:p>
            <a:r>
              <a:rPr lang="fr-FR" dirty="0"/>
              <a:t>Tournoi de Bayonne</a:t>
            </a:r>
          </a:p>
        </p:txBody>
      </p:sp>
      <p:pic>
        <p:nvPicPr>
          <p:cNvPr id="8" name="Image 7" descr="Une image contenant texte, Graphique, Police, graphisme&#10;&#10;Description générée automatiquement">
            <a:extLst>
              <a:ext uri="{FF2B5EF4-FFF2-40B4-BE49-F238E27FC236}">
                <a16:creationId xmlns:a16="http://schemas.microsoft.com/office/drawing/2014/main" id="{314A30EE-B2DB-66E3-7BA8-F426039A21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210" y="214211"/>
            <a:ext cx="1345729" cy="56258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0" name="Image 9" descr="Une image contenant Police, texte, logo, Graphique&#10;&#10;Description générée automatiquement">
            <a:extLst>
              <a:ext uri="{FF2B5EF4-FFF2-40B4-BE49-F238E27FC236}">
                <a16:creationId xmlns:a16="http://schemas.microsoft.com/office/drawing/2014/main" id="{14386B5D-D8AF-93A8-5941-B586A4E92C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95604">
            <a:off x="198957" y="198894"/>
            <a:ext cx="1657443" cy="928168"/>
          </a:xfrm>
          <a:prstGeom prst="rect">
            <a:avLst/>
          </a:prstGeom>
        </p:spPr>
      </p:pic>
      <p:pic>
        <p:nvPicPr>
          <p:cNvPr id="11" name="Image 10" descr="Une image contenant plein air, personne, arbre, groupe&#10;&#10;Le contenu généré par l’IA peut être incorrect.">
            <a:extLst>
              <a:ext uri="{FF2B5EF4-FFF2-40B4-BE49-F238E27FC236}">
                <a16:creationId xmlns:a16="http://schemas.microsoft.com/office/drawing/2014/main" id="{901B29AA-8927-57EE-E973-5BAC42219CE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5" t="23750" r="9051" b="22701"/>
          <a:stretch>
            <a:fillRect/>
          </a:stretch>
        </p:blipFill>
        <p:spPr>
          <a:xfrm>
            <a:off x="7140909" y="4696676"/>
            <a:ext cx="4104456" cy="1974785"/>
          </a:xfrm>
          <a:prstGeom prst="rect">
            <a:avLst/>
          </a:prstGeom>
        </p:spPr>
      </p:pic>
      <p:pic>
        <p:nvPicPr>
          <p:cNvPr id="14" name="Image 13" descr="Une image contenant ballon, Accessoires et articles de fête, sphère&#10;&#10;Le contenu généré par l’IA peut être incorrect.">
            <a:extLst>
              <a:ext uri="{FF2B5EF4-FFF2-40B4-BE49-F238E27FC236}">
                <a16:creationId xmlns:a16="http://schemas.microsoft.com/office/drawing/2014/main" id="{9A436F59-10EE-D703-DA14-1F159DB265B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84"/>
          <a:stretch>
            <a:fillRect/>
          </a:stretch>
        </p:blipFill>
        <p:spPr>
          <a:xfrm>
            <a:off x="948222" y="4696676"/>
            <a:ext cx="1212081" cy="1772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41799"/>
      </p:ext>
    </p:extLst>
  </p:cSld>
  <p:clrMapOvr>
    <a:masterClrMapping/>
  </p:clrMapOvr>
</p:sld>
</file>

<file path=ppt/theme/theme1.xml><?xml version="1.0" encoding="utf-8"?>
<a:theme xmlns:a="http://schemas.openxmlformats.org/drawingml/2006/main" name="Colis">
  <a:themeElements>
    <a:clrScheme name="Colis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A6B727"/>
      </a:accent1>
      <a:accent2>
        <a:srgbClr val="418AB3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Colis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olis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A425FB89-E954-4A2A-81DC-D90804A94DB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TM10001115[[fn=Colis]]</Template>
  <TotalTime>1186</TotalTime>
  <Words>2656</Words>
  <Application>Microsoft Office PowerPoint</Application>
  <PresentationFormat>Personnalisé</PresentationFormat>
  <Paragraphs>689</Paragraphs>
  <Slides>58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58</vt:i4>
      </vt:variant>
    </vt:vector>
  </HeadingPairs>
  <TitlesOfParts>
    <vt:vector size="68" baseType="lpstr">
      <vt:lpstr>Aptos</vt:lpstr>
      <vt:lpstr>Arial</vt:lpstr>
      <vt:lpstr>Arial Narrow</vt:lpstr>
      <vt:lpstr>Calibri</vt:lpstr>
      <vt:lpstr>Candara</vt:lpstr>
      <vt:lpstr>Franklin Gothic Demi</vt:lpstr>
      <vt:lpstr>Gill Sans MT</vt:lpstr>
      <vt:lpstr>wf_segoe-ui_normal</vt:lpstr>
      <vt:lpstr>Wingdings</vt:lpstr>
      <vt:lpstr>Colis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1. Développer la pratique pour les enfants</vt:lpstr>
      <vt:lpstr>2. Développer la pratique des féminines</vt:lpstr>
      <vt:lpstr>3. Fidélisation des licenciés</vt:lpstr>
      <vt:lpstr>Présentation PowerPoint</vt:lpstr>
      <vt:lpstr>Présentation PowerPoint</vt:lpstr>
      <vt:lpstr>Une école de jeunes qui se développe</vt:lpstr>
      <vt:lpstr>Les TDJ, trophée départemental jeunes</vt:lpstr>
      <vt:lpstr>Les performances chez les enfants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Les compétitions organisées par Chantecler Badminton</vt:lpstr>
      <vt:lpstr>BILAN FINANCIER DES COMPETITIONS ORGANISEES par la section</vt:lpstr>
      <vt:lpstr>Présentation PowerPoint</vt:lpstr>
      <vt:lpstr>Présentation PowerPoint</vt:lpstr>
      <vt:lpstr>Présentation PowerPoint</vt:lpstr>
      <vt:lpstr>Des licenciés qui se sont formés cette année</vt:lpstr>
      <vt:lpstr>Présentation PowerPoint</vt:lpstr>
      <vt:lpstr>Dépenses de la section badminton en 2024 -25 (hors équipe 1)</vt:lpstr>
      <vt:lpstr>Recettes de la section badminton  (hors équipe 1) </vt:lpstr>
      <vt:lpstr>Evolution des tarifs d’inscription</vt:lpstr>
      <vt:lpstr>Dépenses de la section badminton (hors équipe 1) en 2024 -25 et prévisionnel</vt:lpstr>
      <vt:lpstr>Bilan financier et prévisionnel  de la section badminton  (hors équipe 1) </vt:lpstr>
      <vt:lpstr>Equipe 1 Bilan fi 24-25</vt:lpstr>
      <vt:lpstr>Equipe 1 Bilan FI 24-25</vt:lpstr>
      <vt:lpstr>Présentation PowerPoint</vt:lpstr>
      <vt:lpstr>Présentation PowerPoint</vt:lpstr>
      <vt:lpstr>Equipe 1 Prévisionnel 25-26</vt:lpstr>
      <vt:lpstr>Equipe 1 Bilan 24-25 et prévisionnel 25-26</vt:lpstr>
      <vt:lpstr>Partenariat SportArticle</vt:lpstr>
      <vt:lpstr>Des modifications dans le bureau</vt:lpstr>
      <vt:lpstr>Présentation PowerPoint</vt:lpstr>
      <vt:lpstr>Présentation PowerPoint</vt:lpstr>
      <vt:lpstr>- GP2 non disponible - Pas de travaux prévus pour le GP3 en 2025-26 - Maintien du gymnase Bordeaux-Lac avec créneau du lundi 20h-21h30 pour équipe 1</vt:lpstr>
      <vt:lpstr>Des entraineurs en binôme pour les créneaux les plus chargés :</vt:lpstr>
      <vt:lpstr>Fiches d’inscription 2025-26</vt:lpstr>
      <vt:lpstr>Interclubs Dptx</vt:lpstr>
      <vt:lpstr>Questions diverses</vt:lpstr>
      <vt:lpstr>Questions diverses…</vt:lpstr>
      <vt:lpstr>Quelques précisions…</vt:lpstr>
      <vt:lpstr>Présentation PowerPoint</vt:lpstr>
      <vt:lpstr>Merci à tous pour votre attention</vt:lpstr>
      <vt:lpstr>Présentation PowerPoint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Slidesdocs.com</dc:creator>
  <cp:keywords/>
  <dc:description/>
  <cp:lastModifiedBy>Christine Hubert</cp:lastModifiedBy>
  <cp:revision>35</cp:revision>
  <dcterms:created xsi:type="dcterms:W3CDTF">2023-05-19T10:08:42Z</dcterms:created>
  <dcterms:modified xsi:type="dcterms:W3CDTF">2025-06-19T12:52:47Z</dcterms:modified>
  <cp:category/>
</cp:coreProperties>
</file>