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9"/>
  </p:notesMasterIdLst>
  <p:sldIdLst>
    <p:sldId id="256" r:id="rId3"/>
    <p:sldId id="257" r:id="rId4"/>
    <p:sldId id="258" r:id="rId5"/>
    <p:sldId id="299" r:id="rId6"/>
    <p:sldId id="301" r:id="rId7"/>
    <p:sldId id="302" r:id="rId8"/>
    <p:sldId id="300" r:id="rId9"/>
    <p:sldId id="290" r:id="rId10"/>
    <p:sldId id="305" r:id="rId11"/>
    <p:sldId id="306" r:id="rId12"/>
    <p:sldId id="303" r:id="rId13"/>
    <p:sldId id="304" r:id="rId14"/>
    <p:sldId id="307" r:id="rId15"/>
    <p:sldId id="269" r:id="rId16"/>
    <p:sldId id="270" r:id="rId17"/>
    <p:sldId id="312" r:id="rId18"/>
    <p:sldId id="309" r:id="rId19"/>
    <p:sldId id="313" r:id="rId20"/>
    <p:sldId id="310" r:id="rId21"/>
    <p:sldId id="311" r:id="rId22"/>
    <p:sldId id="322" r:id="rId23"/>
    <p:sldId id="308" r:id="rId24"/>
    <p:sldId id="289" r:id="rId25"/>
    <p:sldId id="314" r:id="rId26"/>
    <p:sldId id="287" r:id="rId27"/>
    <p:sldId id="285" r:id="rId28"/>
    <p:sldId id="283" r:id="rId29"/>
    <p:sldId id="315" r:id="rId30"/>
    <p:sldId id="317" r:id="rId31"/>
    <p:sldId id="329" r:id="rId32"/>
    <p:sldId id="330" r:id="rId33"/>
    <p:sldId id="318" r:id="rId34"/>
    <p:sldId id="319" r:id="rId35"/>
    <p:sldId id="320" r:id="rId36"/>
    <p:sldId id="321" r:id="rId37"/>
    <p:sldId id="291" r:id="rId38"/>
    <p:sldId id="316" r:id="rId39"/>
    <p:sldId id="277" r:id="rId40"/>
    <p:sldId id="332" r:id="rId41"/>
    <p:sldId id="325" r:id="rId42"/>
    <p:sldId id="324" r:id="rId43"/>
    <p:sldId id="286" r:id="rId44"/>
    <p:sldId id="333" r:id="rId45"/>
    <p:sldId id="327" r:id="rId46"/>
    <p:sldId id="328" r:id="rId47"/>
    <p:sldId id="298" r:id="rId48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B2C"/>
    <a:srgbClr val="EC6901"/>
    <a:srgbClr val="2CAC39"/>
    <a:srgbClr val="C11C2C"/>
    <a:srgbClr val="B11A86"/>
    <a:srgbClr val="45342A"/>
    <a:srgbClr val="857157"/>
    <a:srgbClr val="735C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6366" autoAdjust="0"/>
  </p:normalViewPr>
  <p:slideViewPr>
    <p:cSldViewPr snapToGrid="0">
      <p:cViewPr>
        <p:scale>
          <a:sx n="70" d="100"/>
          <a:sy n="70" d="100"/>
        </p:scale>
        <p:origin x="-63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ne\Downloads\Evolution%20des%20cat&#233;gories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8"/>
  <c:chart>
    <c:title>
      <c:tx>
        <c:rich>
          <a:bodyPr/>
          <a:lstStyle/>
          <a:p>
            <a:pPr>
              <a:defRPr/>
            </a:pPr>
            <a:r>
              <a:rPr lang="fr-FR" sz="1600"/>
              <a:t>Evolution du nombre de licenciés</a:t>
            </a:r>
            <a:r>
              <a:rPr lang="fr-FR" sz="1600" baseline="0"/>
              <a:t> à Chantecler Badminton</a:t>
            </a:r>
            <a:endParaRPr lang="fr-FR" sz="1600"/>
          </a:p>
        </c:rich>
      </c:tx>
      <c:layout>
        <c:manualLayout>
          <c:xMode val="edge"/>
          <c:yMode val="edge"/>
          <c:x val="0.17086111111111121"/>
          <c:y val="9.2592592592592882E-3"/>
        </c:manualLayout>
      </c:layout>
    </c:title>
    <c:plotArea>
      <c:layout/>
      <c:barChart>
        <c:barDir val="col"/>
        <c:grouping val="clustered"/>
        <c:dLbls>
          <c:showVal val="1"/>
        </c:dLbls>
        <c:overlap val="-25"/>
        <c:axId val="95593216"/>
        <c:axId val="95594752"/>
      </c:barChart>
      <c:catAx>
        <c:axId val="95593216"/>
        <c:scaling>
          <c:orientation val="minMax"/>
        </c:scaling>
        <c:axPos val="b"/>
        <c:majorTickMark val="none"/>
        <c:tickLblPos val="nextTo"/>
        <c:crossAx val="95594752"/>
        <c:crosses val="autoZero"/>
        <c:auto val="1"/>
        <c:lblAlgn val="ctr"/>
        <c:lblOffset val="100"/>
      </c:catAx>
      <c:valAx>
        <c:axId val="95594752"/>
        <c:scaling>
          <c:orientation val="minMax"/>
        </c:scaling>
        <c:delete val="1"/>
        <c:axPos val="l"/>
        <c:numFmt formatCode="General" sourceLinked="1"/>
        <c:tickLblPos val="none"/>
        <c:crossAx val="9559321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8"/>
  <c:chart>
    <c:title>
      <c:tx>
        <c:rich>
          <a:bodyPr/>
          <a:lstStyle/>
          <a:p>
            <a:pPr>
              <a:defRPr/>
            </a:pPr>
            <a:r>
              <a:rPr lang="fr-FR" sz="1600"/>
              <a:t>Evolution du nombre de licenciés</a:t>
            </a:r>
            <a:r>
              <a:rPr lang="fr-FR" sz="1600" baseline="0"/>
              <a:t> à Chantecler Badminton</a:t>
            </a:r>
            <a:endParaRPr lang="fr-FR" sz="1600"/>
          </a:p>
        </c:rich>
      </c:tx>
      <c:layout>
        <c:manualLayout>
          <c:xMode val="edge"/>
          <c:yMode val="edge"/>
          <c:x val="0.17086111111111121"/>
          <c:y val="9.2592592592592865E-3"/>
        </c:manualLayout>
      </c:layout>
    </c:title>
    <c:plotArea>
      <c:layout>
        <c:manualLayout>
          <c:layoutTarget val="inner"/>
          <c:xMode val="edge"/>
          <c:yMode val="edge"/>
          <c:x val="4.4989775051124774E-2"/>
          <c:y val="0.2"/>
          <c:w val="0.95501022494887577"/>
          <c:h val="0.7102627494143875"/>
        </c:manualLayout>
      </c:layout>
      <c:barChart>
        <c:barDir val="col"/>
        <c:grouping val="clustered"/>
        <c:ser>
          <c:idx val="0"/>
          <c:order val="0"/>
          <c:cat>
            <c:strRef>
              <c:f>Feuil1!$B$2:$B$7</c:f>
              <c:strCache>
                <c:ptCount val="6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123</c:v>
                </c:pt>
                <c:pt idx="1">
                  <c:v>147</c:v>
                </c:pt>
                <c:pt idx="2">
                  <c:v>161</c:v>
                </c:pt>
                <c:pt idx="3">
                  <c:v>236</c:v>
                </c:pt>
                <c:pt idx="4">
                  <c:v>221</c:v>
                </c:pt>
                <c:pt idx="5">
                  <c:v>145</c:v>
                </c:pt>
              </c:numCache>
            </c:numRef>
          </c:val>
        </c:ser>
        <c:dLbls>
          <c:showVal val="1"/>
        </c:dLbls>
        <c:overlap val="-25"/>
        <c:axId val="133053824"/>
        <c:axId val="133055616"/>
      </c:barChart>
      <c:catAx>
        <c:axId val="133053824"/>
        <c:scaling>
          <c:orientation val="minMax"/>
        </c:scaling>
        <c:axPos val="b"/>
        <c:majorTickMark val="none"/>
        <c:tickLblPos val="nextTo"/>
        <c:crossAx val="133055616"/>
        <c:crosses val="autoZero"/>
        <c:auto val="1"/>
        <c:lblAlgn val="ctr"/>
        <c:lblOffset val="100"/>
      </c:catAx>
      <c:valAx>
        <c:axId val="133055616"/>
        <c:scaling>
          <c:orientation val="minMax"/>
        </c:scaling>
        <c:delete val="1"/>
        <c:axPos val="l"/>
        <c:numFmt formatCode="General" sourceLinked="1"/>
        <c:tickLblPos val="none"/>
        <c:crossAx val="1330538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/>
              <a:t>Evolution du taux de renouvellement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xVal>
            <c:numRef>
              <c:f>'Evolution des catégories'!$B$12:$K$12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xVal>
          <c:yVal>
            <c:numRef>
              <c:f>'Evolution des catégories'!$B$13:$K$13</c:f>
              <c:numCache>
                <c:formatCode>General</c:formatCode>
                <c:ptCount val="10"/>
                <c:pt idx="0">
                  <c:v>59.6</c:v>
                </c:pt>
                <c:pt idx="1">
                  <c:v>58.3</c:v>
                </c:pt>
                <c:pt idx="2">
                  <c:v>42.6</c:v>
                </c:pt>
                <c:pt idx="3">
                  <c:v>50</c:v>
                </c:pt>
                <c:pt idx="4">
                  <c:v>45</c:v>
                </c:pt>
                <c:pt idx="5">
                  <c:v>56.3</c:v>
                </c:pt>
                <c:pt idx="6">
                  <c:v>52.3</c:v>
                </c:pt>
                <c:pt idx="7">
                  <c:v>62.3</c:v>
                </c:pt>
                <c:pt idx="8">
                  <c:v>41.7</c:v>
                </c:pt>
                <c:pt idx="9">
                  <c:v>32</c:v>
                </c:pt>
              </c:numCache>
            </c:numRef>
          </c:yVal>
          <c:smooth val="1"/>
        </c:ser>
        <c:axId val="133075712"/>
        <c:axId val="133077632"/>
      </c:scatterChart>
      <c:valAx>
        <c:axId val="133075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Années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3077632"/>
        <c:crosses val="autoZero"/>
        <c:crossBetween val="midCat"/>
      </c:valAx>
      <c:valAx>
        <c:axId val="1330776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Pourcentage de renouvellement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3075712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DAC4-182C-42EA-8231-65B575891520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05EC-1AE2-4F50-8F1C-652C51ABE2C7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752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391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1560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1560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1560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156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376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22896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723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96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1883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481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6844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1883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695019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695019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695019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4827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4816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36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748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188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592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188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188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5190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156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="" xmlns:p14="http://schemas.microsoft.com/office/powerpoint/2010/main" val="380156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407385"/>
          </a:xfrm>
        </p:spPr>
        <p:txBody>
          <a:bodyPr>
            <a:noAutofit/>
          </a:bodyPr>
          <a:lstStyle>
            <a:lvl1pPr algn="ctr">
              <a:defRPr sz="3200" b="1">
                <a:solidFill>
                  <a:srgbClr val="C21B2C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133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338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347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858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102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7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47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973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532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067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  <a:pPr/>
              <a:t>2021/7/9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72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2018/7/25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HOMEPPT-WWW.homeppt.COM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模板下载，精品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模板，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HOMEPPT-WWW.homeppt.COM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</a:p>
        </p:txBody>
      </p:sp>
    </p:spTree>
    <p:extLst>
      <p:ext uri="{BB962C8B-B14F-4D97-AF65-F5344CB8AC3E}">
        <p14:creationId xmlns="" xmlns:p14="http://schemas.microsoft.com/office/powerpoint/2010/main" val="13525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07085" y="3098578"/>
            <a:ext cx="7031421" cy="9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/>
            <a:r>
              <a:rPr lang="en-US" altLang="zh-CN" sz="4800" b="1" dirty="0" smtClean="0">
                <a:solidFill>
                  <a:srgbClr val="C21B2C"/>
                </a:solidFill>
                <a:latin typeface="+mn-ea"/>
                <a:ea typeface="+mn-ea"/>
              </a:rPr>
              <a:t>Chantecler Badminton</a:t>
            </a:r>
            <a:endParaRPr lang="zh-CN" altLang="en-US" sz="4800" b="1" dirty="0">
              <a:solidFill>
                <a:srgbClr val="C21B2C"/>
              </a:solidFill>
              <a:latin typeface="+mn-ea"/>
              <a:ea typeface="+mn-ea"/>
            </a:endParaRPr>
          </a:p>
        </p:txBody>
      </p:sp>
      <p:sp>
        <p:nvSpPr>
          <p:cNvPr id="5" name="PA_矩形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15451" y="2637479"/>
            <a:ext cx="5723055" cy="5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/>
            <a:r>
              <a:rPr lang="en-US" altLang="zh-CN" sz="2400" b="0" dirty="0" err="1" smtClean="0">
                <a:solidFill>
                  <a:srgbClr val="C21B2C"/>
                </a:solidFill>
                <a:latin typeface="+mn-ea"/>
                <a:ea typeface="+mn-ea"/>
              </a:rPr>
              <a:t>Assemblée</a:t>
            </a:r>
            <a:r>
              <a:rPr lang="en-US" altLang="zh-CN" sz="2400" b="0" dirty="0" smtClean="0">
                <a:solidFill>
                  <a:srgbClr val="C21B2C"/>
                </a:solidFill>
                <a:latin typeface="+mn-ea"/>
                <a:ea typeface="+mn-ea"/>
              </a:rPr>
              <a:t> </a:t>
            </a:r>
            <a:r>
              <a:rPr lang="en-US" altLang="zh-CN" sz="2400" b="0" dirty="0" err="1" smtClean="0">
                <a:solidFill>
                  <a:srgbClr val="C21B2C"/>
                </a:solidFill>
                <a:latin typeface="+mn-ea"/>
                <a:ea typeface="+mn-ea"/>
              </a:rPr>
              <a:t>Plénière</a:t>
            </a:r>
            <a:endParaRPr lang="zh-CN" altLang="zh-CN" sz="2400" b="0" dirty="0">
              <a:solidFill>
                <a:srgbClr val="C21B2C"/>
              </a:solidFill>
              <a:latin typeface="+mn-ea"/>
              <a:ea typeface="+mn-ea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6357299" y="4040473"/>
            <a:ext cx="547260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Jeudi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08 </a:t>
            </a:r>
            <a:r>
              <a:rPr lang="en-US" altLang="zh-CN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juillet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2021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Image 5" descr="nouveau-logo-chantecler-bordeaux-badminton T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9671" y="488746"/>
            <a:ext cx="4330591" cy="181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274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1337551"/>
          </a:xfrm>
        </p:spPr>
        <p:txBody>
          <a:bodyPr/>
          <a:lstStyle/>
          <a:p>
            <a:r>
              <a:rPr lang="fr-FR" dirty="0" smtClean="0"/>
              <a:t>Stages d’été</a:t>
            </a:r>
            <a:br>
              <a:rPr lang="fr-FR" dirty="0" smtClean="0"/>
            </a:br>
            <a:r>
              <a:rPr lang="fr-FR" dirty="0" smtClean="0"/>
              <a:t>Projet subventionné </a:t>
            </a:r>
            <a:br>
              <a:rPr lang="fr-FR" dirty="0" smtClean="0"/>
            </a:br>
            <a:r>
              <a:rPr lang="fr-FR" dirty="0" smtClean="0"/>
              <a:t>pour relancer la pratique…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83778" y="2753418"/>
          <a:ext cx="1160342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905"/>
                <a:gridCol w="1402440"/>
                <a:gridCol w="4099725"/>
                <a:gridCol w="111935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Dépenses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Recettes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Achat de matériel (volants, matériel sportif)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Subvention ANS « plan de relance »</a:t>
                      </a:r>
                      <a:endParaRPr lang="fr-F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2 000 </a:t>
                      </a:r>
                      <a:r>
                        <a:rPr lang="fr-FR" sz="1200" b="0" i="1" dirty="0" smtClean="0"/>
                        <a:t>hypothétique</a:t>
                      </a:r>
                      <a:endParaRPr lang="fr-FR" sz="12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baseline="0" dirty="0" smtClean="0"/>
                        <a:t>Honoraires (30 heures)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Gratifications pour entraineurs bénévoles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Autres (gouters ou tee-shirts floqués selon budget)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&gt; 1 300 €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  <a:r>
                        <a:rPr lang="fr-FR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0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00 €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88646" y="1939156"/>
            <a:ext cx="384682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+mj-lt"/>
              </a:rPr>
              <a:t>Budget réactualisé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雷锋PPT网 www.lfppt.com"/>
          <p:cNvSpPr txBox="1"/>
          <p:nvPr/>
        </p:nvSpPr>
        <p:spPr>
          <a:xfrm>
            <a:off x="7647465" y="2071344"/>
            <a:ext cx="288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Rapport financier</a:t>
            </a:r>
            <a:endParaRPr lang="en-US" altLang="zh-CN" sz="4800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438259" y="1707318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4"/>
          <p:cNvGrpSpPr/>
          <p:nvPr/>
        </p:nvGrpSpPr>
        <p:grpSpPr>
          <a:xfrm>
            <a:off x="5422036" y="1803333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6181" y="2088486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7" b="1" dirty="0" smtClean="0">
                <a:solidFill>
                  <a:srgbClr val="C21D2D"/>
                </a:solidFill>
                <a:latin typeface="+mj-ea"/>
                <a:ea typeface="+mj-ea"/>
              </a:rPr>
              <a:t>02</a:t>
            </a:r>
            <a:endParaRPr lang="zh-CN" altLang="en-US" sz="6667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89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0363"/>
            <a:ext cx="10515600" cy="756744"/>
          </a:xfrm>
        </p:spPr>
        <p:txBody>
          <a:bodyPr/>
          <a:lstStyle/>
          <a:p>
            <a:r>
              <a:rPr lang="fr-FR" dirty="0" smtClean="0"/>
              <a:t>Rapport financier </a:t>
            </a:r>
            <a:br>
              <a:rPr lang="fr-FR" dirty="0" smtClean="0"/>
            </a:br>
            <a:r>
              <a:rPr lang="fr-FR" sz="2400" b="0" i="1" dirty="0" smtClean="0">
                <a:latin typeface="Arial Rounded MT Bold" pitchFamily="34" charset="0"/>
              </a:rPr>
              <a:t>(sans prise en compte des stages estivaux)</a:t>
            </a:r>
            <a:endParaRPr lang="fr-FR" b="0" i="1" dirty="0">
              <a:latin typeface="Arial Rounded MT Bold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99540" y="1056292"/>
          <a:ext cx="11666487" cy="520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474"/>
                <a:gridCol w="945931"/>
                <a:gridCol w="1008993"/>
                <a:gridCol w="2996268"/>
                <a:gridCol w="1095840"/>
                <a:gridCol w="1078981"/>
              </a:tblGrid>
              <a:tr h="7459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 Rounded MT Bold" pitchFamily="34" charset="0"/>
                        </a:rPr>
                        <a:t>Dépenses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rial Rounded MT Bold" pitchFamily="34" charset="0"/>
                        </a:rPr>
                        <a:t>20-21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1" dirty="0" smtClean="0">
                          <a:latin typeface="Arial Rounded MT Bold" pitchFamily="34" charset="0"/>
                        </a:rPr>
                        <a:t> n-1 (19-20)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 Rounded MT Bold" pitchFamily="34" charset="0"/>
                        </a:rPr>
                        <a:t>Recettes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Arial Rounded MT Bold" pitchFamily="34" charset="0"/>
                        </a:rPr>
                        <a:t>2020-21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Arial Rounded MT Bold" pitchFamily="34" charset="0"/>
                        </a:rPr>
                        <a:t>n-1</a:t>
                      </a:r>
                    </a:p>
                    <a:p>
                      <a:pPr algn="ctr"/>
                      <a:r>
                        <a:rPr lang="fr-FR" i="1" dirty="0" smtClean="0">
                          <a:latin typeface="Arial Rounded MT Bold" pitchFamily="34" charset="0"/>
                        </a:rPr>
                        <a:t>(19-20)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745906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Achat de matériel (volants, bons cordages raquettes, matériel sportif…)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2 723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i="1" dirty="0" smtClean="0">
                          <a:latin typeface="Arial Rounded MT Bold" pitchFamily="34" charset="0"/>
                        </a:rPr>
                        <a:t>8 216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Vente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de volants, bons cordages…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smtClean="0">
                          <a:latin typeface="Arial Rounded MT Bold" pitchFamily="34" charset="0"/>
                        </a:rPr>
                        <a:t>1 557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Achats de licences </a:t>
                      </a:r>
                      <a:r>
                        <a:rPr lang="fr-FR" dirty="0" err="1" smtClean="0">
                          <a:latin typeface="Arial Rounded MT Bold" pitchFamily="34" charset="0"/>
                        </a:rPr>
                        <a:t>FFBad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4 538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i="1" dirty="0" smtClean="0">
                          <a:latin typeface="Arial Rounded MT Bold" pitchFamily="34" charset="0"/>
                        </a:rPr>
                        <a:t>12 275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Recettes manifestations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0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smtClean="0">
                          <a:latin typeface="Arial Rounded MT Bold" pitchFamily="34" charset="0"/>
                        </a:rPr>
                        <a:t>1 135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Salaires, honoraires, CAC, formations, gratifications…)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Arial Rounded MT Bold" pitchFamily="34" charset="0"/>
                        </a:rPr>
                        <a:t>5 044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i="1" dirty="0" smtClean="0">
                          <a:latin typeface="Arial Rounded MT Bold" pitchFamily="34" charset="0"/>
                        </a:rPr>
                        <a:t>17 489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Subventions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(mairie + CG + ANS 2019)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13 241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smtClean="0">
                          <a:latin typeface="Arial Rounded MT Bold" pitchFamily="34" charset="0"/>
                        </a:rPr>
                        <a:t>11 114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Organisation de compétition +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prise en charge inscription tournois (ad. et jeunes)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269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i="1" dirty="0" smtClean="0">
                          <a:latin typeface="Arial Rounded MT Bold" pitchFamily="34" charset="0"/>
                        </a:rPr>
                        <a:t>3 108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Sponsoring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1 000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smtClean="0">
                          <a:latin typeface="Arial Rounded MT Bold" pitchFamily="34" charset="0"/>
                        </a:rPr>
                        <a:t>1 200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Frais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liés aux i</a:t>
                      </a:r>
                      <a:r>
                        <a:rPr lang="fr-FR" dirty="0" smtClean="0">
                          <a:latin typeface="Arial Rounded MT Bold" pitchFamily="34" charset="0"/>
                        </a:rPr>
                        <a:t>nterclubs équipe 1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2 274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i="1" dirty="0" smtClean="0">
                          <a:latin typeface="Arial Rounded MT Bold" pitchFamily="34" charset="0"/>
                        </a:rPr>
                        <a:t>4 764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Cotisations adhérents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0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smtClean="0">
                          <a:latin typeface="Arial Rounded MT Bold" pitchFamily="34" charset="0"/>
                        </a:rPr>
                        <a:t>30 972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Divers (pots, clés, site…)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148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i="1" dirty="0" smtClean="0">
                          <a:latin typeface="Arial Rounded MT Bold" pitchFamily="34" charset="0"/>
                        </a:rPr>
                        <a:t>271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TOTAL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14 956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i="1" dirty="0" smtClean="0">
                          <a:latin typeface="Arial Rounded MT Bold" pitchFamily="34" charset="0"/>
                        </a:rPr>
                        <a:t>46 123</a:t>
                      </a:r>
                      <a:endParaRPr lang="fr-FR" b="0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TOTAL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latin typeface="Arial Rounded MT Bold" pitchFamily="34" charset="0"/>
                        </a:rPr>
                        <a:t>14 471</a:t>
                      </a:r>
                      <a:endParaRPr lang="fr-FR" b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smtClean="0">
                          <a:latin typeface="Arial Rounded MT Bold" pitchFamily="34" charset="0"/>
                        </a:rPr>
                        <a:t>45 978</a:t>
                      </a:r>
                      <a:endParaRPr lang="fr-FR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Bilan financier 2020-21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-526 €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0" i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Bilan financier n-1</a:t>
                      </a:r>
                      <a:endParaRPr lang="fr-FR" sz="2000" b="0" i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0" i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-145 €</a:t>
                      </a:r>
                      <a:endParaRPr lang="fr-FR" sz="2000" b="0" i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32386" y="6369268"/>
            <a:ext cx="695259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Engagement équipe 1 : 525 € (avoir pour l’an prochain)</a:t>
            </a:r>
            <a:endParaRPr lang="fr-FR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雷锋PPT网 www.lfppt.com"/>
          <p:cNvSpPr txBox="1"/>
          <p:nvPr/>
        </p:nvSpPr>
        <p:spPr>
          <a:xfrm>
            <a:off x="7647465" y="2071344"/>
            <a:ext cx="288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Les </a:t>
            </a:r>
            <a:r>
              <a:rPr lang="en-US" altLang="zh-CN" sz="4800" b="1" dirty="0" err="1" smtClean="0">
                <a:solidFill>
                  <a:srgbClr val="C21D2D"/>
                </a:solidFill>
                <a:latin typeface="+mj-ea"/>
                <a:ea typeface="+mj-ea"/>
              </a:rPr>
              <a:t>projets</a:t>
            </a:r>
            <a:endParaRPr lang="en-US" altLang="zh-CN" sz="4800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438259" y="1707318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4"/>
          <p:cNvGrpSpPr/>
          <p:nvPr/>
        </p:nvGrpSpPr>
        <p:grpSpPr>
          <a:xfrm>
            <a:off x="5422036" y="1803333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6181" y="2088486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7" b="1" dirty="0" smtClean="0">
                <a:solidFill>
                  <a:srgbClr val="C21D2D"/>
                </a:solidFill>
                <a:latin typeface="+mj-ea"/>
                <a:ea typeface="+mj-ea"/>
              </a:rPr>
              <a:t>03</a:t>
            </a:r>
            <a:endParaRPr lang="zh-CN" altLang="en-US" sz="6667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89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2236199" y="1450669"/>
            <a:ext cx="7948382" cy="1468150"/>
            <a:chOff x="-2177562" y="155445"/>
            <a:chExt cx="2586572" cy="1133565"/>
          </a:xfrm>
        </p:grpSpPr>
        <p:sp>
          <p:nvSpPr>
            <p:cNvPr id="7" name="TextBox 6"/>
            <p:cNvSpPr txBox="1"/>
            <p:nvPr/>
          </p:nvSpPr>
          <p:spPr>
            <a:xfrm>
              <a:off x="-1767989" y="155445"/>
              <a:ext cx="639315" cy="23763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Citoyen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du Bad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555976" y="502437"/>
              <a:ext cx="1964986" cy="78657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sz="1400" dirty="0" smtClean="0">
                  <a:latin typeface="+mn-ea"/>
                </a:rPr>
                <a:t>Formation des </a:t>
              </a:r>
              <a:r>
                <a:rPr lang="en-US" sz="1400" dirty="0" err="1" smtClean="0">
                  <a:latin typeface="+mn-ea"/>
                </a:rPr>
                <a:t>jeunes</a:t>
              </a:r>
              <a:r>
                <a:rPr lang="en-US" sz="1400" dirty="0" smtClean="0">
                  <a:latin typeface="+mn-ea"/>
                </a:rPr>
                <a:t> aux </a:t>
              </a:r>
              <a:r>
                <a:rPr lang="en-US" sz="1400" dirty="0" err="1" smtClean="0">
                  <a:latin typeface="+mn-ea"/>
                </a:rPr>
                <a:t>valeurs</a:t>
              </a:r>
              <a:r>
                <a:rPr lang="en-US" sz="1400" dirty="0" smtClean="0">
                  <a:latin typeface="+mn-ea"/>
                </a:rPr>
                <a:t> </a:t>
              </a:r>
              <a:r>
                <a:rPr lang="en-US" sz="1400" dirty="0" err="1" smtClean="0">
                  <a:latin typeface="+mn-ea"/>
                </a:rPr>
                <a:t>citoyennes</a:t>
              </a:r>
              <a:r>
                <a:rPr lang="en-US" sz="1400" dirty="0" smtClean="0">
                  <a:latin typeface="+mn-ea"/>
                </a:rPr>
                <a:t> du badminton</a:t>
              </a: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sz="1400" dirty="0" smtClean="0">
                  <a:latin typeface="+mn-ea"/>
                </a:rPr>
                <a:t>Des </a:t>
              </a:r>
              <a:r>
                <a:rPr lang="en-US" sz="1400" dirty="0" err="1" smtClean="0">
                  <a:latin typeface="+mn-ea"/>
                </a:rPr>
                <a:t>tournois</a:t>
              </a:r>
              <a:r>
                <a:rPr lang="en-US" sz="1400" dirty="0" smtClean="0">
                  <a:latin typeface="+mn-ea"/>
                </a:rPr>
                <a:t> </a:t>
              </a:r>
              <a:r>
                <a:rPr lang="en-US" sz="1400" dirty="0" err="1" smtClean="0">
                  <a:latin typeface="+mn-ea"/>
                </a:rPr>
                <a:t>écoresponsables</a:t>
              </a:r>
              <a:endParaRPr lang="en-US" sz="1400" dirty="0" smtClean="0">
                <a:latin typeface="+mn-ea"/>
              </a:endParaRP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sz="1400" dirty="0" err="1" smtClean="0">
                  <a:latin typeface="+mn-ea"/>
                </a:rPr>
                <a:t>Recyclage</a:t>
              </a:r>
              <a:r>
                <a:rPr lang="en-US" sz="1400" dirty="0" smtClean="0">
                  <a:latin typeface="+mn-ea"/>
                </a:rPr>
                <a:t> des </a:t>
              </a:r>
              <a:r>
                <a:rPr lang="en-US" sz="1400" dirty="0" err="1" smtClean="0">
                  <a:latin typeface="+mn-ea"/>
                </a:rPr>
                <a:t>volant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s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  <a:p>
              <a:pPr algn="r" defTabSz="1219078">
                <a:spcBef>
                  <a:spcPct val="20000"/>
                </a:spcBef>
                <a:defRPr/>
              </a:pPr>
              <a:r>
                <a:rPr lang="en-US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 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-2177562" y="370299"/>
              <a:ext cx="313790" cy="72379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7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6" name="Group 37"/>
          <p:cNvGrpSpPr/>
          <p:nvPr/>
        </p:nvGrpSpPr>
        <p:grpSpPr>
          <a:xfrm>
            <a:off x="2222905" y="3155804"/>
            <a:ext cx="8387253" cy="1347727"/>
            <a:chOff x="374463" y="262643"/>
            <a:chExt cx="5354704" cy="608908"/>
          </a:xfrm>
        </p:grpSpPr>
        <p:sp>
          <p:nvSpPr>
            <p:cNvPr id="57" name="TextBox 56"/>
            <p:cNvSpPr txBox="1"/>
            <p:nvPr/>
          </p:nvSpPr>
          <p:spPr>
            <a:xfrm>
              <a:off x="1244844" y="262643"/>
              <a:ext cx="4484323" cy="27810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Promouvoir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la </a:t>
              </a:r>
              <a:r>
                <a:rPr lang="en-US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pratique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du bad chez les </a:t>
              </a:r>
              <a:r>
                <a:rPr lang="en-US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jeunes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de QPV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67797" y="519743"/>
              <a:ext cx="4084873" cy="351808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fr-FR" altLang="zh-CN" sz="1400" dirty="0" smtClean="0">
                  <a:latin typeface="+mn-ea"/>
                </a:rPr>
                <a:t>Des tarifs adaptés</a:t>
              </a:r>
            </a:p>
            <a:p>
              <a:pPr defTabSz="1219078">
                <a:spcBef>
                  <a:spcPct val="20000"/>
                </a:spcBef>
                <a:defRPr/>
              </a:pPr>
              <a:r>
                <a:rPr lang="fr-FR" sz="1400" dirty="0" smtClean="0">
                  <a:latin typeface="+mn-ea"/>
                </a:rPr>
                <a:t>Prise en charge et encadrement sur les compétitions</a:t>
              </a: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sz="1400" dirty="0" smtClean="0">
                  <a:latin typeface="+mn-ea"/>
                </a:rPr>
                <a:t>Invitation aux </a:t>
              </a:r>
              <a:r>
                <a:rPr lang="en-US" sz="1400" dirty="0" err="1" smtClean="0">
                  <a:latin typeface="+mn-ea"/>
                </a:rPr>
                <a:t>Championnats</a:t>
              </a:r>
              <a:r>
                <a:rPr lang="en-US" sz="1400" dirty="0" smtClean="0">
                  <a:latin typeface="+mn-ea"/>
                </a:rPr>
                <a:t> de France à </a:t>
              </a:r>
              <a:r>
                <a:rPr lang="en-US" sz="1400" dirty="0" err="1" smtClean="0">
                  <a:latin typeface="+mn-ea"/>
                </a:rPr>
                <a:t>Boulazac</a:t>
              </a:r>
              <a:endParaRPr lang="en-US" sz="1400" dirty="0">
                <a:latin typeface="+mn-ea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74463" y="374563"/>
              <a:ext cx="603935" cy="3783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0" name="Group 42"/>
          <p:cNvGrpSpPr/>
          <p:nvPr/>
        </p:nvGrpSpPr>
        <p:grpSpPr>
          <a:xfrm>
            <a:off x="2191744" y="4875663"/>
            <a:ext cx="7471743" cy="926048"/>
            <a:chOff x="481024" y="181103"/>
            <a:chExt cx="3413743" cy="715003"/>
          </a:xfrm>
        </p:grpSpPr>
        <p:sp>
          <p:nvSpPr>
            <p:cNvPr id="61" name="TextBox 60"/>
            <p:cNvSpPr txBox="1"/>
            <p:nvPr/>
          </p:nvSpPr>
          <p:spPr>
            <a:xfrm>
              <a:off x="1085911" y="181103"/>
              <a:ext cx="2084742" cy="24027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Promouvoir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la </a:t>
              </a:r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pratique</a:t>
              </a:r>
              <a:r>
                <a:rPr lang="en-US" altLang="zh-CN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féminine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74034" y="432350"/>
              <a:ext cx="2520733" cy="401602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sz="1400" dirty="0" err="1" smtClean="0">
                  <a:latin typeface="+mn-ea"/>
                </a:rPr>
                <a:t>Favoriser</a:t>
              </a:r>
              <a:r>
                <a:rPr lang="en-US" sz="1400" dirty="0" smtClean="0">
                  <a:latin typeface="+mn-ea"/>
                </a:rPr>
                <a:t> la </a:t>
              </a:r>
              <a:r>
                <a:rPr lang="en-US" sz="1400" dirty="0" err="1" smtClean="0">
                  <a:latin typeface="+mn-ea"/>
                </a:rPr>
                <a:t>pratique</a:t>
              </a:r>
              <a:r>
                <a:rPr lang="en-US" sz="1400" dirty="0" smtClean="0">
                  <a:latin typeface="+mn-ea"/>
                </a:rPr>
                <a:t> des </a:t>
              </a:r>
              <a:r>
                <a:rPr lang="en-US" sz="1400" dirty="0" err="1" smtClean="0">
                  <a:latin typeface="+mn-ea"/>
                </a:rPr>
                <a:t>mamans</a:t>
              </a:r>
              <a:r>
                <a:rPr lang="en-US" sz="1400" dirty="0" smtClean="0">
                  <a:latin typeface="+mn-ea"/>
                </a:rPr>
                <a:t> avec des </a:t>
              </a:r>
              <a:r>
                <a:rPr lang="en-US" sz="1400" dirty="0" err="1" smtClean="0">
                  <a:latin typeface="+mn-ea"/>
                </a:rPr>
                <a:t>jeunes</a:t>
              </a:r>
              <a:r>
                <a:rPr lang="en-US" sz="1400" dirty="0" smtClean="0">
                  <a:latin typeface="+mn-ea"/>
                </a:rPr>
                <a:t> </a:t>
              </a:r>
              <a:r>
                <a:rPr lang="en-US" sz="1400" dirty="0" err="1" smtClean="0">
                  <a:latin typeface="+mn-ea"/>
                </a:rPr>
                <a:t>enfants</a:t>
              </a:r>
              <a:endParaRPr lang="en-US" sz="1400" dirty="0" smtClean="0">
                <a:latin typeface="+mn-ea"/>
              </a:endParaRP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sz="1400" dirty="0" err="1" smtClean="0">
                  <a:latin typeface="+mn-ea"/>
                </a:rPr>
                <a:t>Privilégier</a:t>
              </a:r>
              <a:r>
                <a:rPr lang="en-US" sz="1400" dirty="0" smtClean="0">
                  <a:latin typeface="+mn-ea"/>
                </a:rPr>
                <a:t> la </a:t>
              </a:r>
              <a:r>
                <a:rPr lang="en-US" sz="1400" dirty="0" err="1" smtClean="0">
                  <a:latin typeface="+mn-ea"/>
                </a:rPr>
                <a:t>pratique</a:t>
              </a:r>
              <a:r>
                <a:rPr lang="en-US" sz="1400" dirty="0" smtClean="0">
                  <a:latin typeface="+mn-ea"/>
                </a:rPr>
                <a:t> des </a:t>
              </a:r>
              <a:r>
                <a:rPr lang="en-US" sz="1400" dirty="0" err="1" smtClean="0">
                  <a:latin typeface="+mn-ea"/>
                </a:rPr>
                <a:t>jeunes</a:t>
              </a:r>
              <a:r>
                <a:rPr lang="en-US" sz="1400" dirty="0" smtClean="0">
                  <a:latin typeface="+mn-ea"/>
                </a:rPr>
                <a:t> </a:t>
              </a:r>
              <a:r>
                <a:rPr lang="en-US" sz="1400" dirty="0" err="1" smtClean="0">
                  <a:latin typeface="+mn-ea"/>
                </a:rPr>
                <a:t>filles</a:t>
              </a:r>
              <a:endParaRPr lang="en-US" sz="1400" dirty="0">
                <a:latin typeface="+mn-ea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81024" y="212055"/>
              <a:ext cx="424812" cy="6840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9731" y="554311"/>
            <a:ext cx="10515600" cy="407385"/>
          </a:xfrm>
        </p:spPr>
        <p:txBody>
          <a:bodyPr/>
          <a:lstStyle/>
          <a:p>
            <a:r>
              <a:rPr lang="en-US" altLang="zh-CN" dirty="0" smtClean="0"/>
              <a:t>Les </a:t>
            </a:r>
            <a:r>
              <a:rPr lang="en-US" altLang="zh-CN" dirty="0" err="1" smtClean="0"/>
              <a:t>trois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projets</a:t>
            </a:r>
            <a:r>
              <a:rPr lang="en-US" altLang="zh-CN" dirty="0" smtClean="0"/>
              <a:t> ANS</a:t>
            </a:r>
            <a:endParaRPr lang="zh-CN" altLang="en-US" dirty="0"/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2349029" y="5076499"/>
            <a:ext cx="441435" cy="441434"/>
          </a:xfrm>
          <a:custGeom>
            <a:avLst/>
            <a:gdLst>
              <a:gd name="T0" fmla="*/ 412 w 432"/>
              <a:gd name="T1" fmla="*/ 150 h 393"/>
              <a:gd name="T2" fmla="*/ 432 w 432"/>
              <a:gd name="T3" fmla="*/ 151 h 393"/>
              <a:gd name="T4" fmla="*/ 215 w 432"/>
              <a:gd name="T5" fmla="*/ 0 h 393"/>
              <a:gd name="T6" fmla="*/ 0 w 432"/>
              <a:gd name="T7" fmla="*/ 183 h 393"/>
              <a:gd name="T8" fmla="*/ 86 w 432"/>
              <a:gd name="T9" fmla="*/ 328 h 393"/>
              <a:gd name="T10" fmla="*/ 65 w 432"/>
              <a:gd name="T11" fmla="*/ 393 h 393"/>
              <a:gd name="T12" fmla="*/ 140 w 432"/>
              <a:gd name="T13" fmla="*/ 355 h 393"/>
              <a:gd name="T14" fmla="*/ 215 w 432"/>
              <a:gd name="T15" fmla="*/ 366 h 393"/>
              <a:gd name="T16" fmla="*/ 235 w 432"/>
              <a:gd name="T17" fmla="*/ 365 h 393"/>
              <a:gd name="T18" fmla="*/ 229 w 432"/>
              <a:gd name="T19" fmla="*/ 320 h 393"/>
              <a:gd name="T20" fmla="*/ 412 w 432"/>
              <a:gd name="T21" fmla="*/ 150 h 393"/>
              <a:gd name="T22" fmla="*/ 296 w 432"/>
              <a:gd name="T23" fmla="*/ 91 h 393"/>
              <a:gd name="T24" fmla="*/ 323 w 432"/>
              <a:gd name="T25" fmla="*/ 118 h 393"/>
              <a:gd name="T26" fmla="*/ 296 w 432"/>
              <a:gd name="T27" fmla="*/ 145 h 393"/>
              <a:gd name="T28" fmla="*/ 264 w 432"/>
              <a:gd name="T29" fmla="*/ 118 h 393"/>
              <a:gd name="T30" fmla="*/ 296 w 432"/>
              <a:gd name="T31" fmla="*/ 91 h 393"/>
              <a:gd name="T32" fmla="*/ 145 w 432"/>
              <a:gd name="T33" fmla="*/ 145 h 393"/>
              <a:gd name="T34" fmla="*/ 113 w 432"/>
              <a:gd name="T35" fmla="*/ 118 h 393"/>
              <a:gd name="T36" fmla="*/ 145 w 432"/>
              <a:gd name="T37" fmla="*/ 91 h 393"/>
              <a:gd name="T38" fmla="*/ 172 w 432"/>
              <a:gd name="T39" fmla="*/ 118 h 393"/>
              <a:gd name="T40" fmla="*/ 145 w 432"/>
              <a:gd name="T41" fmla="*/ 14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2" h="393">
                <a:moveTo>
                  <a:pt x="412" y="150"/>
                </a:moveTo>
                <a:cubicBezTo>
                  <a:pt x="419" y="150"/>
                  <a:pt x="426" y="150"/>
                  <a:pt x="432" y="151"/>
                </a:cubicBezTo>
                <a:cubicBezTo>
                  <a:pt x="414" y="64"/>
                  <a:pt x="321" y="0"/>
                  <a:pt x="215" y="0"/>
                </a:cubicBezTo>
                <a:cubicBezTo>
                  <a:pt x="97" y="0"/>
                  <a:pt x="0" y="80"/>
                  <a:pt x="0" y="183"/>
                </a:cubicBezTo>
                <a:cubicBezTo>
                  <a:pt x="0" y="242"/>
                  <a:pt x="32" y="290"/>
                  <a:pt x="86" y="328"/>
                </a:cubicBezTo>
                <a:cubicBezTo>
                  <a:pt x="65" y="393"/>
                  <a:pt x="65" y="393"/>
                  <a:pt x="65" y="393"/>
                </a:cubicBezTo>
                <a:cubicBezTo>
                  <a:pt x="140" y="355"/>
                  <a:pt x="140" y="355"/>
                  <a:pt x="140" y="355"/>
                </a:cubicBezTo>
                <a:cubicBezTo>
                  <a:pt x="167" y="360"/>
                  <a:pt x="188" y="366"/>
                  <a:pt x="215" y="366"/>
                </a:cubicBezTo>
                <a:cubicBezTo>
                  <a:pt x="222" y="366"/>
                  <a:pt x="229" y="365"/>
                  <a:pt x="235" y="365"/>
                </a:cubicBezTo>
                <a:cubicBezTo>
                  <a:pt x="231" y="351"/>
                  <a:pt x="229" y="335"/>
                  <a:pt x="229" y="320"/>
                </a:cubicBezTo>
                <a:cubicBezTo>
                  <a:pt x="229" y="226"/>
                  <a:pt x="309" y="150"/>
                  <a:pt x="412" y="150"/>
                </a:cubicBezTo>
                <a:close/>
                <a:moveTo>
                  <a:pt x="296" y="91"/>
                </a:moveTo>
                <a:cubicBezTo>
                  <a:pt x="312" y="91"/>
                  <a:pt x="323" y="102"/>
                  <a:pt x="323" y="118"/>
                </a:cubicBezTo>
                <a:cubicBezTo>
                  <a:pt x="323" y="134"/>
                  <a:pt x="312" y="145"/>
                  <a:pt x="296" y="145"/>
                </a:cubicBezTo>
                <a:cubicBezTo>
                  <a:pt x="280" y="145"/>
                  <a:pt x="264" y="134"/>
                  <a:pt x="264" y="118"/>
                </a:cubicBezTo>
                <a:cubicBezTo>
                  <a:pt x="264" y="102"/>
                  <a:pt x="280" y="91"/>
                  <a:pt x="296" y="91"/>
                </a:cubicBezTo>
                <a:close/>
                <a:moveTo>
                  <a:pt x="145" y="145"/>
                </a:moveTo>
                <a:cubicBezTo>
                  <a:pt x="129" y="145"/>
                  <a:pt x="113" y="134"/>
                  <a:pt x="113" y="118"/>
                </a:cubicBezTo>
                <a:cubicBezTo>
                  <a:pt x="113" y="102"/>
                  <a:pt x="129" y="91"/>
                  <a:pt x="145" y="91"/>
                </a:cubicBezTo>
                <a:cubicBezTo>
                  <a:pt x="161" y="91"/>
                  <a:pt x="172" y="102"/>
                  <a:pt x="172" y="118"/>
                </a:cubicBezTo>
                <a:cubicBezTo>
                  <a:pt x="172" y="134"/>
                  <a:pt x="161" y="145"/>
                  <a:pt x="145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sp>
        <p:nvSpPr>
          <p:cNvPr id="47" name="Freeform 11"/>
          <p:cNvSpPr>
            <a:spLocks noEditPoints="1"/>
          </p:cNvSpPr>
          <p:nvPr/>
        </p:nvSpPr>
        <p:spPr bwMode="auto">
          <a:xfrm>
            <a:off x="2601275" y="5265683"/>
            <a:ext cx="331076" cy="346842"/>
          </a:xfrm>
          <a:custGeom>
            <a:avLst/>
            <a:gdLst>
              <a:gd name="T0" fmla="*/ 366 w 366"/>
              <a:gd name="T1" fmla="*/ 156 h 334"/>
              <a:gd name="T2" fmla="*/ 183 w 366"/>
              <a:gd name="T3" fmla="*/ 0 h 334"/>
              <a:gd name="T4" fmla="*/ 0 w 366"/>
              <a:gd name="T5" fmla="*/ 156 h 334"/>
              <a:gd name="T6" fmla="*/ 183 w 366"/>
              <a:gd name="T7" fmla="*/ 312 h 334"/>
              <a:gd name="T8" fmla="*/ 248 w 366"/>
              <a:gd name="T9" fmla="*/ 302 h 334"/>
              <a:gd name="T10" fmla="*/ 307 w 366"/>
              <a:gd name="T11" fmla="*/ 334 h 334"/>
              <a:gd name="T12" fmla="*/ 291 w 366"/>
              <a:gd name="T13" fmla="*/ 280 h 334"/>
              <a:gd name="T14" fmla="*/ 366 w 366"/>
              <a:gd name="T15" fmla="*/ 156 h 334"/>
              <a:gd name="T16" fmla="*/ 124 w 366"/>
              <a:gd name="T17" fmla="*/ 129 h 334"/>
              <a:gd name="T18" fmla="*/ 102 w 366"/>
              <a:gd name="T19" fmla="*/ 108 h 334"/>
              <a:gd name="T20" fmla="*/ 124 w 366"/>
              <a:gd name="T21" fmla="*/ 86 h 334"/>
              <a:gd name="T22" fmla="*/ 151 w 366"/>
              <a:gd name="T23" fmla="*/ 108 h 334"/>
              <a:gd name="T24" fmla="*/ 124 w 366"/>
              <a:gd name="T25" fmla="*/ 129 h 334"/>
              <a:gd name="T26" fmla="*/ 242 w 366"/>
              <a:gd name="T27" fmla="*/ 129 h 334"/>
              <a:gd name="T28" fmla="*/ 221 w 366"/>
              <a:gd name="T29" fmla="*/ 108 h 334"/>
              <a:gd name="T30" fmla="*/ 242 w 366"/>
              <a:gd name="T31" fmla="*/ 86 h 334"/>
              <a:gd name="T32" fmla="*/ 269 w 366"/>
              <a:gd name="T33" fmla="*/ 108 h 334"/>
              <a:gd name="T34" fmla="*/ 242 w 366"/>
              <a:gd name="T35" fmla="*/ 1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334">
                <a:moveTo>
                  <a:pt x="366" y="156"/>
                </a:moveTo>
                <a:cubicBezTo>
                  <a:pt x="366" y="70"/>
                  <a:pt x="280" y="0"/>
                  <a:pt x="183" y="0"/>
                </a:cubicBezTo>
                <a:cubicBezTo>
                  <a:pt x="81" y="0"/>
                  <a:pt x="0" y="70"/>
                  <a:pt x="0" y="156"/>
                </a:cubicBezTo>
                <a:cubicBezTo>
                  <a:pt x="0" y="242"/>
                  <a:pt x="81" y="312"/>
                  <a:pt x="183" y="312"/>
                </a:cubicBezTo>
                <a:cubicBezTo>
                  <a:pt x="205" y="312"/>
                  <a:pt x="226" y="307"/>
                  <a:pt x="248" y="302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291" y="280"/>
                  <a:pt x="291" y="280"/>
                  <a:pt x="291" y="280"/>
                </a:cubicBezTo>
                <a:cubicBezTo>
                  <a:pt x="334" y="248"/>
                  <a:pt x="366" y="205"/>
                  <a:pt x="366" y="156"/>
                </a:cubicBezTo>
                <a:close/>
                <a:moveTo>
                  <a:pt x="124" y="129"/>
                </a:moveTo>
                <a:cubicBezTo>
                  <a:pt x="113" y="129"/>
                  <a:pt x="102" y="119"/>
                  <a:pt x="102" y="108"/>
                </a:cubicBezTo>
                <a:cubicBezTo>
                  <a:pt x="102" y="97"/>
                  <a:pt x="113" y="86"/>
                  <a:pt x="124" y="86"/>
                </a:cubicBezTo>
                <a:cubicBezTo>
                  <a:pt x="140" y="86"/>
                  <a:pt x="151" y="97"/>
                  <a:pt x="151" y="108"/>
                </a:cubicBezTo>
                <a:cubicBezTo>
                  <a:pt x="151" y="119"/>
                  <a:pt x="140" y="129"/>
                  <a:pt x="124" y="129"/>
                </a:cubicBezTo>
                <a:close/>
                <a:moveTo>
                  <a:pt x="242" y="129"/>
                </a:moveTo>
                <a:cubicBezTo>
                  <a:pt x="232" y="129"/>
                  <a:pt x="221" y="119"/>
                  <a:pt x="221" y="108"/>
                </a:cubicBezTo>
                <a:cubicBezTo>
                  <a:pt x="221" y="97"/>
                  <a:pt x="232" y="86"/>
                  <a:pt x="242" y="86"/>
                </a:cubicBezTo>
                <a:cubicBezTo>
                  <a:pt x="258" y="86"/>
                  <a:pt x="269" y="97"/>
                  <a:pt x="269" y="108"/>
                </a:cubicBezTo>
                <a:cubicBezTo>
                  <a:pt x="269" y="119"/>
                  <a:pt x="258" y="129"/>
                  <a:pt x="242" y="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2464748" y="1939156"/>
            <a:ext cx="467641" cy="488731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grpSp>
        <p:nvGrpSpPr>
          <p:cNvPr id="49" name="组合 66"/>
          <p:cNvGrpSpPr/>
          <p:nvPr/>
        </p:nvGrpSpPr>
        <p:grpSpPr>
          <a:xfrm>
            <a:off x="2390535" y="3535604"/>
            <a:ext cx="589145" cy="563429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0" name="Freeform 153"/>
            <p:cNvSpPr>
              <a:spLocks/>
            </p:cNvSpPr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1" name="Freeform 154"/>
            <p:cNvSpPr>
              <a:spLocks/>
            </p:cNvSpPr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2" name="Freeform 155"/>
            <p:cNvSpPr>
              <a:spLocks/>
            </p:cNvSpPr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3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916866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601566" y="1756129"/>
            <a:ext cx="2342074" cy="4070895"/>
            <a:chOff x="741364" y="1073968"/>
            <a:chExt cx="1756784" cy="3053171"/>
          </a:xfrm>
        </p:grpSpPr>
        <p:sp>
          <p:nvSpPr>
            <p:cNvPr id="111" name="Rounded Rectangle 110"/>
            <p:cNvSpPr/>
            <p:nvPr/>
          </p:nvSpPr>
          <p:spPr>
            <a:xfrm>
              <a:off x="741364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22047" y="1208232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“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Amène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un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ami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”</a:t>
              </a:r>
              <a:endParaRPr lang="en-US" altLang="zh-CN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876" y="1727366"/>
              <a:ext cx="1637824" cy="105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Réduction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10 € aux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qui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amènent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un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ami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qui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prend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sa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licence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 </a:t>
              </a: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1364" y="3747362"/>
              <a:ext cx="1756783" cy="37977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i="1" dirty="0" smtClean="0">
                  <a:solidFill>
                    <a:schemeClr val="bg1"/>
                  </a:solidFill>
                  <a:latin typeface="+mn-ea"/>
                </a:rPr>
                <a:t>Sur fiche </a:t>
              </a:r>
              <a:r>
                <a:rPr lang="en-US" altLang="zh-CN" sz="1400" i="1" dirty="0" err="1" smtClean="0">
                  <a:solidFill>
                    <a:schemeClr val="bg1"/>
                  </a:solidFill>
                  <a:latin typeface="+mn-ea"/>
                </a:rPr>
                <a:t>d’inscription</a:t>
              </a:r>
              <a:endParaRPr lang="en-US" sz="1400" i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16511" y="1749972"/>
            <a:ext cx="2342074" cy="4077052"/>
            <a:chOff x="2645063" y="1128471"/>
            <a:chExt cx="1756784" cy="2998668"/>
          </a:xfrm>
        </p:grpSpPr>
        <p:sp>
          <p:nvSpPr>
            <p:cNvPr id="20" name="Rounded Rectangle 19"/>
            <p:cNvSpPr/>
            <p:nvPr/>
          </p:nvSpPr>
          <p:spPr>
            <a:xfrm>
              <a:off x="2645063" y="1128471"/>
              <a:ext cx="1756784" cy="2542190"/>
            </a:xfrm>
            <a:prstGeom prst="roundRect">
              <a:avLst>
                <a:gd name="adj" fmla="val 47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25746" y="1290808"/>
              <a:ext cx="1595419" cy="3087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Tarif</a:t>
              </a:r>
              <a:r>
                <a:rPr lang="en-US" altLang="zh-CN" sz="2000" b="1" dirty="0" smtClean="0">
                  <a:solidFill>
                    <a:schemeClr val="accent3"/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adapté</a:t>
              </a:r>
              <a:endParaRPr lang="en-US" altLang="zh-CN" sz="20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9445" y="1680068"/>
              <a:ext cx="1651248" cy="187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Tarif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105 € pour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titulaires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d’une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carte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cantine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T7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ou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bourse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niveau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2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Tarif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85 € pour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titulaires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d’une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carte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cantine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T8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ou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bourse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niveau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3.</a:t>
              </a: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45063" y="3747362"/>
              <a:ext cx="1756783" cy="3797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i="1" dirty="0" smtClean="0">
                  <a:solidFill>
                    <a:schemeClr val="bg1"/>
                  </a:solidFill>
                  <a:latin typeface="+mn-ea"/>
                </a:rPr>
                <a:t>Sur fiche </a:t>
              </a:r>
              <a:r>
                <a:rPr lang="en-US" altLang="zh-CN" sz="1400" i="1" dirty="0" err="1" smtClean="0">
                  <a:solidFill>
                    <a:schemeClr val="bg1"/>
                  </a:solidFill>
                  <a:latin typeface="+mn-ea"/>
                </a:rPr>
                <a:t>d’inscription</a:t>
              </a:r>
              <a:endParaRPr lang="en-US" sz="1400" i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31456" y="1756129"/>
            <a:ext cx="2342074" cy="4178286"/>
            <a:chOff x="4561522" y="1073968"/>
            <a:chExt cx="1756784" cy="3133714"/>
          </a:xfrm>
        </p:grpSpPr>
        <p:sp>
          <p:nvSpPr>
            <p:cNvPr id="24" name="Rounded Rectangle 23"/>
            <p:cNvSpPr/>
            <p:nvPr/>
          </p:nvSpPr>
          <p:spPr>
            <a:xfrm>
              <a:off x="4561522" y="1073968"/>
              <a:ext cx="1756784" cy="3046010"/>
            </a:xfrm>
            <a:prstGeom prst="roundRect">
              <a:avLst>
                <a:gd name="adj" fmla="val 47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2205" y="1140296"/>
              <a:ext cx="1595419" cy="5084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Promouvoir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+mn-ea"/>
                </a:rPr>
                <a:t> la </a:t>
              </a:r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compétition</a:t>
              </a:r>
              <a:endParaRPr lang="en-US" altLang="zh-CN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4078" y="1680068"/>
              <a:ext cx="1723800" cy="2527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Participation de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l’équipe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1 à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quelques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entrainements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Incitation à la participation aux TDJ.</a:t>
              </a: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Journée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aux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Championnats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France à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Boulazac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8090" y="1756131"/>
            <a:ext cx="2342073" cy="4070895"/>
            <a:chOff x="6645852" y="1073968"/>
            <a:chExt cx="1756784" cy="3053171"/>
          </a:xfrm>
        </p:grpSpPr>
        <p:sp>
          <p:nvSpPr>
            <p:cNvPr id="28" name="Rounded Rectangle 27"/>
            <p:cNvSpPr/>
            <p:nvPr/>
          </p:nvSpPr>
          <p:spPr>
            <a:xfrm>
              <a:off x="6645852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69088" y="1208232"/>
              <a:ext cx="1714725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Prêt de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matériel</a:t>
              </a:r>
              <a:endParaRPr lang="en-US" altLang="zh-CN" sz="20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368" y="1680068"/>
              <a:ext cx="1589759" cy="149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Aucun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investissement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nécessaire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pour commencer la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pratique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645852" y="3747362"/>
              <a:ext cx="1756783" cy="379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4634" y="0"/>
            <a:ext cx="8169166" cy="152925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 “Plus de bad pour les </a:t>
            </a:r>
            <a:r>
              <a:rPr lang="en-US" altLang="zh-CN" dirty="0" err="1" smtClean="0"/>
              <a:t>enfants</a:t>
            </a:r>
            <a:r>
              <a:rPr lang="en-US" altLang="zh-CN" dirty="0" smtClean="0"/>
              <a:t> de Grand-</a:t>
            </a:r>
            <a:r>
              <a:rPr lang="en-US" altLang="zh-CN" dirty="0" err="1" smtClean="0"/>
              <a:t>Parc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pic>
        <p:nvPicPr>
          <p:cNvPr id="36" name="Image 35" descr="QPV logo.jpg"/>
          <p:cNvPicPr>
            <a:picLocks noChangeAspect="1"/>
          </p:cNvPicPr>
          <p:nvPr/>
        </p:nvPicPr>
        <p:blipFill>
          <a:blip r:embed="rId3" cstate="print"/>
          <a:srcRect l="12667" t="8128" r="13402" b="20936"/>
          <a:stretch>
            <a:fillRect/>
          </a:stretch>
        </p:blipFill>
        <p:spPr>
          <a:xfrm>
            <a:off x="740984" y="220717"/>
            <a:ext cx="2582040" cy="1387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300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3601566" y="1756129"/>
            <a:ext cx="2342074" cy="4070895"/>
            <a:chOff x="741364" y="1073968"/>
            <a:chExt cx="1756784" cy="3053171"/>
          </a:xfrm>
        </p:grpSpPr>
        <p:sp>
          <p:nvSpPr>
            <p:cNvPr id="111" name="Rounded Rectangle 110"/>
            <p:cNvSpPr/>
            <p:nvPr/>
          </p:nvSpPr>
          <p:spPr>
            <a:xfrm>
              <a:off x="741364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22047" y="1208232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“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Amène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un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ami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”</a:t>
              </a:r>
              <a:endParaRPr lang="en-US" altLang="zh-CN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876" y="1727366"/>
              <a:ext cx="1637824" cy="105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Réduction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10 € aux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qui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amènent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un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ami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qui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prend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sa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licence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 </a:t>
              </a: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41364" y="3747362"/>
              <a:ext cx="1756783" cy="379777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i="1" dirty="0" smtClean="0">
                  <a:solidFill>
                    <a:schemeClr val="bg1"/>
                  </a:solidFill>
                  <a:latin typeface="+mn-ea"/>
                </a:rPr>
                <a:t>Sur fiche </a:t>
              </a:r>
              <a:r>
                <a:rPr lang="en-US" altLang="zh-CN" sz="1400" i="1" dirty="0" err="1" smtClean="0">
                  <a:solidFill>
                    <a:schemeClr val="bg1"/>
                  </a:solidFill>
                  <a:latin typeface="+mn-ea"/>
                </a:rPr>
                <a:t>d’inscription</a:t>
              </a:r>
              <a:endParaRPr lang="en-US" sz="1400" i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6216511" y="1749972"/>
            <a:ext cx="2342074" cy="4077052"/>
            <a:chOff x="2645063" y="1128471"/>
            <a:chExt cx="1756784" cy="2998668"/>
          </a:xfrm>
        </p:grpSpPr>
        <p:sp>
          <p:nvSpPr>
            <p:cNvPr id="20" name="Rounded Rectangle 19"/>
            <p:cNvSpPr/>
            <p:nvPr/>
          </p:nvSpPr>
          <p:spPr>
            <a:xfrm>
              <a:off x="2645063" y="1128471"/>
              <a:ext cx="1756784" cy="2542190"/>
            </a:xfrm>
            <a:prstGeom prst="roundRect">
              <a:avLst>
                <a:gd name="adj" fmla="val 47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25746" y="1290808"/>
              <a:ext cx="1595419" cy="3087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Tarif</a:t>
              </a:r>
              <a:r>
                <a:rPr lang="en-US" altLang="zh-CN" sz="2000" b="1" dirty="0" smtClean="0">
                  <a:solidFill>
                    <a:schemeClr val="accent3"/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adapté</a:t>
              </a:r>
              <a:endParaRPr lang="en-US" altLang="zh-CN" sz="20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9445" y="1680068"/>
              <a:ext cx="1651248" cy="187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Tarif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105 € pour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titulaires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d’une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carte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cantine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T7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ou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bourse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niveau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2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Tarif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85 € pour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titulaires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d’une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carte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cantine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T8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ou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bourse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niveau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3.</a:t>
              </a: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45063" y="3747362"/>
              <a:ext cx="1756783" cy="3797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i="1" dirty="0" smtClean="0">
                  <a:solidFill>
                    <a:schemeClr val="bg1"/>
                  </a:solidFill>
                  <a:latin typeface="+mn-ea"/>
                </a:rPr>
                <a:t>Sur fiche </a:t>
              </a:r>
              <a:r>
                <a:rPr lang="en-US" altLang="zh-CN" sz="1400" i="1" dirty="0" err="1" smtClean="0">
                  <a:solidFill>
                    <a:schemeClr val="bg1"/>
                  </a:solidFill>
                  <a:latin typeface="+mn-ea"/>
                </a:rPr>
                <a:t>d’inscription</a:t>
              </a:r>
              <a:endParaRPr lang="en-US" sz="1400" i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8831456" y="1756129"/>
            <a:ext cx="2342074" cy="4178286"/>
            <a:chOff x="4561522" y="1073968"/>
            <a:chExt cx="1756784" cy="3133714"/>
          </a:xfrm>
        </p:grpSpPr>
        <p:sp>
          <p:nvSpPr>
            <p:cNvPr id="24" name="Rounded Rectangle 23"/>
            <p:cNvSpPr/>
            <p:nvPr/>
          </p:nvSpPr>
          <p:spPr>
            <a:xfrm>
              <a:off x="4561522" y="1073968"/>
              <a:ext cx="1756784" cy="3046010"/>
            </a:xfrm>
            <a:prstGeom prst="roundRect">
              <a:avLst>
                <a:gd name="adj" fmla="val 47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2205" y="1140296"/>
              <a:ext cx="1595419" cy="5084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Promouvoir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+mn-ea"/>
                </a:rPr>
                <a:t> la </a:t>
              </a:r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compétition</a:t>
              </a:r>
              <a:endParaRPr lang="en-US" altLang="zh-CN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4078" y="1680068"/>
              <a:ext cx="1723800" cy="2527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Participation de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l’équipe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1 à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quelques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entrainements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Incitation à la participation aux TDJ.</a:t>
              </a: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Journée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aux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Championnats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France à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Boulazac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978090" y="1756131"/>
            <a:ext cx="2342073" cy="4070895"/>
            <a:chOff x="6645852" y="1073968"/>
            <a:chExt cx="1756784" cy="3053171"/>
          </a:xfrm>
        </p:grpSpPr>
        <p:sp>
          <p:nvSpPr>
            <p:cNvPr id="28" name="Rounded Rectangle 27"/>
            <p:cNvSpPr/>
            <p:nvPr/>
          </p:nvSpPr>
          <p:spPr>
            <a:xfrm>
              <a:off x="6645852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69088" y="1208232"/>
              <a:ext cx="1714725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Prêt de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matériel</a:t>
              </a:r>
              <a:endParaRPr lang="en-US" altLang="zh-CN" sz="20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368" y="1680068"/>
              <a:ext cx="1589759" cy="149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Aucun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investissement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nécessaire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pour commencer la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pratique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645852" y="3747362"/>
              <a:ext cx="1756783" cy="3797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4634" y="0"/>
            <a:ext cx="8169166" cy="152925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 “Plus de bad pour les </a:t>
            </a:r>
            <a:r>
              <a:rPr lang="en-US" altLang="zh-CN" dirty="0" err="1" smtClean="0"/>
              <a:t>jeunes</a:t>
            </a:r>
            <a:r>
              <a:rPr lang="en-US" altLang="zh-CN" dirty="0" smtClean="0"/>
              <a:t> de Grand-</a:t>
            </a:r>
            <a:r>
              <a:rPr lang="en-US" altLang="zh-CN" dirty="0" err="1" smtClean="0"/>
              <a:t>Parc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pic>
        <p:nvPicPr>
          <p:cNvPr id="36" name="Image 35" descr="QPV logo.jpg"/>
          <p:cNvPicPr>
            <a:picLocks noChangeAspect="1"/>
          </p:cNvPicPr>
          <p:nvPr/>
        </p:nvPicPr>
        <p:blipFill>
          <a:blip r:embed="rId3" cstate="print"/>
          <a:srcRect l="12667" t="8128" r="13402" b="20936"/>
          <a:stretch>
            <a:fillRect/>
          </a:stretch>
        </p:blipFill>
        <p:spPr>
          <a:xfrm>
            <a:off x="740984" y="220717"/>
            <a:ext cx="2582040" cy="1387366"/>
          </a:xfrm>
          <a:prstGeom prst="rect">
            <a:avLst/>
          </a:prstGeom>
        </p:spPr>
      </p:pic>
      <p:sp>
        <p:nvSpPr>
          <p:cNvPr id="27" name="AutoShape 8"/>
          <p:cNvSpPr>
            <a:spLocks noChangeArrowheads="1"/>
          </p:cNvSpPr>
          <p:nvPr/>
        </p:nvSpPr>
        <p:spPr bwMode="ltGray">
          <a:xfrm rot="1090271">
            <a:off x="4757042" y="1643893"/>
            <a:ext cx="2848534" cy="1321484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Subvention ANS</a:t>
            </a: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2000 €</a:t>
            </a: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300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3475438" y="1756129"/>
            <a:ext cx="2594282" cy="3835523"/>
            <a:chOff x="741364" y="1073968"/>
            <a:chExt cx="1756784" cy="2876642"/>
          </a:xfrm>
        </p:grpSpPr>
        <p:sp>
          <p:nvSpPr>
            <p:cNvPr id="111" name="Rounded Rectangle 110"/>
            <p:cNvSpPr/>
            <p:nvPr/>
          </p:nvSpPr>
          <p:spPr>
            <a:xfrm>
              <a:off x="741364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22047" y="1208232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Echanges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avec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équipe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1</a:t>
              </a:r>
              <a:endParaRPr lang="en-US" altLang="zh-CN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876" y="1644594"/>
              <a:ext cx="1637824" cy="230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Lors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journées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d’ICN1, faire des tables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rondes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autour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valeurs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du sport.</a:t>
              </a: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Inciter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devenir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scoreur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,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juge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ligne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, 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tenir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la table de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marque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,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arbitre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… 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6216511" y="1749972"/>
            <a:ext cx="2342074" cy="3456415"/>
            <a:chOff x="2645063" y="1128471"/>
            <a:chExt cx="1756784" cy="2542190"/>
          </a:xfrm>
        </p:grpSpPr>
        <p:sp>
          <p:nvSpPr>
            <p:cNvPr id="20" name="Rounded Rectangle 19"/>
            <p:cNvSpPr/>
            <p:nvPr/>
          </p:nvSpPr>
          <p:spPr>
            <a:xfrm>
              <a:off x="2645063" y="1128471"/>
              <a:ext cx="1756784" cy="2542190"/>
            </a:xfrm>
            <a:prstGeom prst="roundRect">
              <a:avLst>
                <a:gd name="adj" fmla="val 47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25746" y="1198046"/>
              <a:ext cx="1595419" cy="4870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Promouvoir</a:t>
              </a:r>
              <a:r>
                <a:rPr lang="en-US" altLang="zh-CN" sz="2000" b="1" dirty="0" smtClean="0">
                  <a:solidFill>
                    <a:schemeClr val="accent3"/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l’arbitrage</a:t>
              </a:r>
              <a:endParaRPr lang="en-US" altLang="zh-CN" sz="20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9445" y="1858990"/>
              <a:ext cx="1651248" cy="164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Inciter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licenciés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(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et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moins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) à se former en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tant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qu’arbitre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(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prise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en charge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frais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formation)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8721094" y="1756128"/>
            <a:ext cx="2342074" cy="3478023"/>
            <a:chOff x="4561522" y="1073967"/>
            <a:chExt cx="1756784" cy="2608517"/>
          </a:xfrm>
        </p:grpSpPr>
        <p:sp>
          <p:nvSpPr>
            <p:cNvPr id="24" name="Rounded Rectangle 23"/>
            <p:cNvSpPr/>
            <p:nvPr/>
          </p:nvSpPr>
          <p:spPr>
            <a:xfrm>
              <a:off x="4561522" y="1073967"/>
              <a:ext cx="1756784" cy="2608517"/>
            </a:xfrm>
            <a:prstGeom prst="roundRect">
              <a:avLst>
                <a:gd name="adj" fmla="val 47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2205" y="1163945"/>
              <a:ext cx="1595419" cy="5084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Réduction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+mn-ea"/>
                </a:rPr>
                <a:t> des </a:t>
              </a:r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déchets</a:t>
              </a:r>
              <a:endParaRPr lang="en-US" altLang="zh-CN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4078" y="1751015"/>
              <a:ext cx="1723800" cy="152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tournois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écoresponsables</a:t>
              </a: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endParaRPr lang="en-US" altLang="zh-CN" sz="1700" b="1" dirty="0" smtClean="0">
                <a:solidFill>
                  <a:schemeClr val="bg1"/>
                </a:solidFill>
                <a:latin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Récupération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volants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usagés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,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envoyés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à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alyonax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pour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recyclage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978090" y="1756131"/>
            <a:ext cx="2342073" cy="3456420"/>
            <a:chOff x="6645852" y="1073968"/>
            <a:chExt cx="1756784" cy="2592315"/>
          </a:xfrm>
        </p:grpSpPr>
        <p:sp>
          <p:nvSpPr>
            <p:cNvPr id="28" name="Rounded Rectangle 27"/>
            <p:cNvSpPr/>
            <p:nvPr/>
          </p:nvSpPr>
          <p:spPr>
            <a:xfrm>
              <a:off x="6645852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7262" y="1163943"/>
              <a:ext cx="1714725" cy="4713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Bonne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conduite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au badminton</a:t>
              </a:r>
              <a:endParaRPr lang="en-US" altLang="zh-CN" sz="20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368" y="1680068"/>
              <a:ext cx="1589759" cy="192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plateau “bad good rules” pour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que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s’approprient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règles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du bad.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05804" y="0"/>
            <a:ext cx="7378265" cy="152925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2. “Des </a:t>
            </a:r>
            <a:r>
              <a:rPr lang="en-US" altLang="zh-CN" dirty="0" err="1" smtClean="0"/>
              <a:t>citoyens</a:t>
            </a:r>
            <a:r>
              <a:rPr lang="en-US" altLang="zh-CN" dirty="0" smtClean="0"/>
              <a:t> du bad”</a:t>
            </a:r>
            <a:endParaRPr lang="zh-CN" altLang="en-US" dirty="0"/>
          </a:p>
        </p:txBody>
      </p:sp>
      <p:pic>
        <p:nvPicPr>
          <p:cNvPr id="27" name="Image 26" descr="vo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757" y="-1"/>
            <a:ext cx="2506718" cy="1671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300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3475438" y="1756129"/>
            <a:ext cx="2594282" cy="3835523"/>
            <a:chOff x="741364" y="1073968"/>
            <a:chExt cx="1756784" cy="2876642"/>
          </a:xfrm>
        </p:grpSpPr>
        <p:sp>
          <p:nvSpPr>
            <p:cNvPr id="111" name="Rounded Rectangle 110"/>
            <p:cNvSpPr/>
            <p:nvPr/>
          </p:nvSpPr>
          <p:spPr>
            <a:xfrm>
              <a:off x="741364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22047" y="1208232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Echanges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avec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équipe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1</a:t>
              </a:r>
              <a:endParaRPr lang="en-US" altLang="zh-CN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876" y="1644594"/>
              <a:ext cx="1637824" cy="2306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Lors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journées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d’ICN1, faire des tables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rondes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autour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valeurs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du sport.</a:t>
              </a:r>
            </a:p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Inciter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devenir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scoreur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,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juge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ligne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, 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tenir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la table de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marque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,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arbitre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… 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6216511" y="1749972"/>
            <a:ext cx="2342074" cy="3456415"/>
            <a:chOff x="2645063" y="1128471"/>
            <a:chExt cx="1756784" cy="2542190"/>
          </a:xfrm>
        </p:grpSpPr>
        <p:sp>
          <p:nvSpPr>
            <p:cNvPr id="20" name="Rounded Rectangle 19"/>
            <p:cNvSpPr/>
            <p:nvPr/>
          </p:nvSpPr>
          <p:spPr>
            <a:xfrm>
              <a:off x="2645063" y="1128471"/>
              <a:ext cx="1756784" cy="2542190"/>
            </a:xfrm>
            <a:prstGeom prst="roundRect">
              <a:avLst>
                <a:gd name="adj" fmla="val 47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25746" y="1198046"/>
              <a:ext cx="1595419" cy="4870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Promouvoir</a:t>
              </a:r>
              <a:r>
                <a:rPr lang="en-US" altLang="zh-CN" sz="2000" b="1" dirty="0" smtClean="0">
                  <a:solidFill>
                    <a:schemeClr val="accent3"/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3"/>
                  </a:solidFill>
                  <a:latin typeface="+mn-ea"/>
                </a:rPr>
                <a:t>l’arbitrage</a:t>
              </a:r>
              <a:endParaRPr lang="en-US" altLang="zh-CN" sz="20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9445" y="1858990"/>
              <a:ext cx="1651248" cy="126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Inciter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licenciés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à se former en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tant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qu’arbitre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(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prise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en charge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frais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formation)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8721094" y="1756128"/>
            <a:ext cx="2342074" cy="3478023"/>
            <a:chOff x="4561522" y="1073967"/>
            <a:chExt cx="1756784" cy="2608517"/>
          </a:xfrm>
        </p:grpSpPr>
        <p:sp>
          <p:nvSpPr>
            <p:cNvPr id="24" name="Rounded Rectangle 23"/>
            <p:cNvSpPr/>
            <p:nvPr/>
          </p:nvSpPr>
          <p:spPr>
            <a:xfrm>
              <a:off x="4561522" y="1073967"/>
              <a:ext cx="1756784" cy="2608517"/>
            </a:xfrm>
            <a:prstGeom prst="roundRect">
              <a:avLst>
                <a:gd name="adj" fmla="val 47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2205" y="1163945"/>
              <a:ext cx="1595419" cy="5084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Réduction</a:t>
              </a:r>
              <a:r>
                <a:rPr lang="en-US" altLang="zh-CN" sz="2000" b="1" dirty="0" smtClean="0">
                  <a:solidFill>
                    <a:schemeClr val="accent1"/>
                  </a:solidFill>
                  <a:latin typeface="+mn-ea"/>
                </a:rPr>
                <a:t> des </a:t>
              </a:r>
              <a:r>
                <a:rPr lang="en-US" altLang="zh-CN" sz="2000" b="1" dirty="0" err="1" smtClean="0">
                  <a:solidFill>
                    <a:schemeClr val="accent1"/>
                  </a:solidFill>
                  <a:latin typeface="+mn-ea"/>
                </a:rPr>
                <a:t>déchets</a:t>
              </a:r>
              <a:endParaRPr lang="en-US" altLang="zh-CN" sz="20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4078" y="1751015"/>
              <a:ext cx="1723800" cy="152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</a:rPr>
                <a:t>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tournois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écoresponsables</a:t>
              </a: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endParaRPr lang="en-US" altLang="zh-CN" sz="1700" b="1" dirty="0" smtClean="0">
                <a:solidFill>
                  <a:schemeClr val="bg1"/>
                </a:solidFill>
                <a:latin typeface="+mn-ea"/>
              </a:endParaRPr>
            </a:p>
            <a:p>
              <a:pPr algn="ctr"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Récupération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volants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usagés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,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envoyés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à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alyonax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pour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recyclage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978090" y="1756131"/>
            <a:ext cx="2342073" cy="3456420"/>
            <a:chOff x="6645852" y="1073968"/>
            <a:chExt cx="1756784" cy="2592315"/>
          </a:xfrm>
        </p:grpSpPr>
        <p:sp>
          <p:nvSpPr>
            <p:cNvPr id="28" name="Rounded Rectangle 27"/>
            <p:cNvSpPr/>
            <p:nvPr/>
          </p:nvSpPr>
          <p:spPr>
            <a:xfrm>
              <a:off x="6645852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7262" y="1163943"/>
              <a:ext cx="1714725" cy="4713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Bonne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conduite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au badminton</a:t>
              </a:r>
              <a:endParaRPr lang="en-US" altLang="zh-CN" sz="20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368" y="1680068"/>
              <a:ext cx="1589759" cy="192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 plateau “bad good rules” pour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que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s’approprient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règles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du bad.</a:t>
              </a: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pPr defTabSz="1219078">
                <a:spcBef>
                  <a:spcPct val="20000"/>
                </a:spcBef>
                <a:defRPr/>
              </a:pP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05804" y="0"/>
            <a:ext cx="7378265" cy="152925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2. “Des </a:t>
            </a:r>
            <a:r>
              <a:rPr lang="en-US" altLang="zh-CN" dirty="0" err="1" smtClean="0"/>
              <a:t>citoyens</a:t>
            </a:r>
            <a:r>
              <a:rPr lang="en-US" altLang="zh-CN" dirty="0" smtClean="0"/>
              <a:t> du bad”</a:t>
            </a:r>
            <a:endParaRPr lang="zh-CN" altLang="en-US" dirty="0"/>
          </a:p>
        </p:txBody>
      </p:sp>
      <p:pic>
        <p:nvPicPr>
          <p:cNvPr id="27" name="Image 26" descr="vo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757" y="-1"/>
            <a:ext cx="2506718" cy="1671145"/>
          </a:xfrm>
          <a:prstGeom prst="rect">
            <a:avLst/>
          </a:prstGeom>
        </p:spPr>
      </p:pic>
      <p:sp>
        <p:nvSpPr>
          <p:cNvPr id="23" name="AutoShape 8"/>
          <p:cNvSpPr>
            <a:spLocks noChangeArrowheads="1"/>
          </p:cNvSpPr>
          <p:nvPr/>
        </p:nvSpPr>
        <p:spPr bwMode="ltGray">
          <a:xfrm rot="1090271">
            <a:off x="4782699" y="1647996"/>
            <a:ext cx="2848534" cy="115694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Subvention  ANS </a:t>
            </a: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1 500 €</a:t>
            </a: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300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6069712" y="2039921"/>
            <a:ext cx="5407572" cy="4045567"/>
            <a:chOff x="741364" y="1073968"/>
            <a:chExt cx="1756784" cy="2592315"/>
          </a:xfrm>
        </p:grpSpPr>
        <p:sp>
          <p:nvSpPr>
            <p:cNvPr id="111" name="Rounded Rectangle 110"/>
            <p:cNvSpPr/>
            <p:nvPr/>
          </p:nvSpPr>
          <p:spPr>
            <a:xfrm>
              <a:off x="741364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22047" y="1160934"/>
              <a:ext cx="1595419" cy="6296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Favoriser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la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pratique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des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mamans</a:t>
              </a:r>
              <a:endParaRPr lang="en-US" altLang="zh-CN" b="1" dirty="0" smtClean="0">
                <a:solidFill>
                  <a:schemeClr val="tx2"/>
                </a:solidFill>
                <a:latin typeface="+mn-ea"/>
              </a:endParaRPr>
            </a:p>
            <a:p>
              <a:pPr algn="ctr"/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(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mère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de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jeunes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enfants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)</a:t>
              </a:r>
              <a:endParaRPr lang="en-US" altLang="zh-CN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573" y="2022969"/>
              <a:ext cx="1637824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583940" y="2024153"/>
            <a:ext cx="5328117" cy="4077111"/>
            <a:chOff x="6645852" y="1073968"/>
            <a:chExt cx="1756784" cy="3057833"/>
          </a:xfrm>
        </p:grpSpPr>
        <p:sp>
          <p:nvSpPr>
            <p:cNvPr id="28" name="Rounded Rectangle 27"/>
            <p:cNvSpPr/>
            <p:nvPr/>
          </p:nvSpPr>
          <p:spPr>
            <a:xfrm>
              <a:off x="6645852" y="1073968"/>
              <a:ext cx="1756784" cy="3057833"/>
            </a:xfrm>
            <a:prstGeom prst="roundRect">
              <a:avLst>
                <a:gd name="adj" fmla="val 47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28158" y="1211232"/>
              <a:ext cx="1572873" cy="6858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Favoriser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la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pratique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chez les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jeunes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filles</a:t>
              </a:r>
              <a:endParaRPr lang="en-US" altLang="zh-CN" sz="20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368" y="2003459"/>
              <a:ext cx="1589759" cy="178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Formation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fédérale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d’entraineurs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féminins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.</a:t>
              </a: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Favoriser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échanges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filles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/ coach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féminin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(identification…)</a:t>
              </a: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Créer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temps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où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filles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font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exercices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différents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garçons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4634" y="0"/>
            <a:ext cx="6984125" cy="152925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3. “Du badminton au </a:t>
            </a:r>
            <a:r>
              <a:rPr lang="en-US" altLang="zh-CN" dirty="0" err="1" smtClean="0"/>
              <a:t>féminin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pic>
        <p:nvPicPr>
          <p:cNvPr id="32" name="Image 31" descr="bad feminin.jpg"/>
          <p:cNvPicPr>
            <a:picLocks noChangeAspect="1"/>
          </p:cNvPicPr>
          <p:nvPr/>
        </p:nvPicPr>
        <p:blipFill>
          <a:blip r:embed="rId3" cstate="print"/>
          <a:srcRect l="9626" t="23638" r="27012" b="12092"/>
          <a:stretch>
            <a:fillRect/>
          </a:stretch>
        </p:blipFill>
        <p:spPr>
          <a:xfrm>
            <a:off x="1182409" y="31531"/>
            <a:ext cx="1939157" cy="1939159"/>
          </a:xfrm>
          <a:prstGeom prst="rect">
            <a:avLst/>
          </a:prstGeom>
        </p:spPr>
      </p:pic>
      <p:sp>
        <p:nvSpPr>
          <p:cNvPr id="33" name="TextBox 21"/>
          <p:cNvSpPr txBox="1"/>
          <p:nvPr/>
        </p:nvSpPr>
        <p:spPr>
          <a:xfrm>
            <a:off x="6322588" y="3298721"/>
            <a:ext cx="5028583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err="1" smtClean="0">
                <a:solidFill>
                  <a:schemeClr val="bg1"/>
                </a:solidFill>
              </a:rPr>
              <a:t>Deux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créneaux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dédiés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à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une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pratique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“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maman-poussins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” (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lundi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soir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et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vendredi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soir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) avec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forfait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200 € (au lieu de 294€)</a:t>
            </a: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700" b="1" dirty="0" smtClean="0">
              <a:solidFill>
                <a:schemeClr val="bg1"/>
              </a:solidFill>
            </a:endParaRP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err="1" smtClean="0">
                <a:solidFill>
                  <a:schemeClr val="bg1"/>
                </a:solidFill>
              </a:rPr>
              <a:t>Créer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des temps de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jeu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exclusivement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féminins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(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jeunes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filles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mamans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équipe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1…)</a:t>
            </a: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700" b="1" dirty="0" smtClean="0">
              <a:solidFill>
                <a:schemeClr val="bg1"/>
              </a:solidFill>
            </a:endParaRP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err="1" smtClean="0">
                <a:solidFill>
                  <a:schemeClr val="bg1"/>
                </a:solidFill>
              </a:rPr>
              <a:t>Organiser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des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promobads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féminins</a:t>
            </a:r>
            <a:endParaRPr lang="en-US" altLang="zh-CN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300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雷锋PPT网 www.lfppt.com_1"/>
          <p:cNvSpPr/>
          <p:nvPr/>
        </p:nvSpPr>
        <p:spPr>
          <a:xfrm>
            <a:off x="6881786" y="549112"/>
            <a:ext cx="4142862" cy="62331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C2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7" name="雷锋PPT网 www.lfppt.com_2"/>
          <p:cNvSpPr/>
          <p:nvPr/>
        </p:nvSpPr>
        <p:spPr>
          <a:xfrm>
            <a:off x="6197639" y="483777"/>
            <a:ext cx="874622" cy="753985"/>
          </a:xfrm>
          <a:prstGeom prst="hexagon">
            <a:avLst/>
          </a:prstGeom>
          <a:solidFill>
            <a:srgbClr val="C21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55">
                <a:latin typeface="Impact" panose="020B0806030902050204" pitchFamily="34" charset="0"/>
              </a:rPr>
              <a:t>01</a:t>
            </a:r>
            <a:endParaRPr lang="zh-CN" altLang="en-US" sz="2655" dirty="0">
              <a:latin typeface="Impact" panose="020B0806030902050204" pitchFamily="34" charset="0"/>
            </a:endParaRPr>
          </a:p>
        </p:txBody>
      </p:sp>
      <p:sp>
        <p:nvSpPr>
          <p:cNvPr id="8" name="雷锋PPT网 www.lfppt.com_3"/>
          <p:cNvSpPr/>
          <p:nvPr/>
        </p:nvSpPr>
        <p:spPr>
          <a:xfrm>
            <a:off x="7394779" y="597181"/>
            <a:ext cx="2301015" cy="50090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55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Rapport moral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雷锋PPT网 www.lfppt.com_4"/>
          <p:cNvSpPr/>
          <p:nvPr/>
        </p:nvSpPr>
        <p:spPr>
          <a:xfrm>
            <a:off x="6881786" y="1639722"/>
            <a:ext cx="4142862" cy="62331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0" name="雷锋PPT网 www.lfppt.com_5"/>
          <p:cNvSpPr/>
          <p:nvPr/>
        </p:nvSpPr>
        <p:spPr>
          <a:xfrm>
            <a:off x="6197639" y="1574387"/>
            <a:ext cx="874622" cy="753985"/>
          </a:xfrm>
          <a:prstGeom prst="hexagon">
            <a:avLst/>
          </a:prstGeom>
          <a:solidFill>
            <a:srgbClr val="A6A6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55">
                <a:latin typeface="Impact" panose="020B0806030902050204" pitchFamily="34" charset="0"/>
              </a:rPr>
              <a:t>02</a:t>
            </a:r>
            <a:endParaRPr lang="zh-CN" altLang="en-US" sz="2655" dirty="0">
              <a:latin typeface="Impact" panose="020B0806030902050204" pitchFamily="34" charset="0"/>
            </a:endParaRPr>
          </a:p>
        </p:txBody>
      </p:sp>
      <p:sp>
        <p:nvSpPr>
          <p:cNvPr id="11" name="雷锋PPT网 www.lfppt.com_6"/>
          <p:cNvSpPr/>
          <p:nvPr/>
        </p:nvSpPr>
        <p:spPr>
          <a:xfrm>
            <a:off x="7394779" y="1687791"/>
            <a:ext cx="2786725" cy="50090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55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Rapport Financier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雷锋PPT网 www.lfppt.com_7"/>
          <p:cNvSpPr/>
          <p:nvPr/>
        </p:nvSpPr>
        <p:spPr>
          <a:xfrm>
            <a:off x="6881786" y="2732110"/>
            <a:ext cx="4142862" cy="62331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C2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3" name="雷锋PPT网 www.lfppt.com_8"/>
          <p:cNvSpPr/>
          <p:nvPr/>
        </p:nvSpPr>
        <p:spPr>
          <a:xfrm>
            <a:off x="6197639" y="2666775"/>
            <a:ext cx="874622" cy="753985"/>
          </a:xfrm>
          <a:prstGeom prst="hexagon">
            <a:avLst/>
          </a:prstGeom>
          <a:solidFill>
            <a:srgbClr val="C21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55" dirty="0">
                <a:latin typeface="Impact" panose="020B0806030902050204" pitchFamily="34" charset="0"/>
              </a:rPr>
              <a:t>03</a:t>
            </a:r>
            <a:endParaRPr lang="zh-CN" altLang="en-US" sz="2655" dirty="0">
              <a:latin typeface="Impact" panose="020B0806030902050204" pitchFamily="34" charset="0"/>
            </a:endParaRPr>
          </a:p>
        </p:txBody>
      </p:sp>
      <p:sp>
        <p:nvSpPr>
          <p:cNvPr id="14" name="雷锋PPT网 www.lfppt.com_9"/>
          <p:cNvSpPr/>
          <p:nvPr/>
        </p:nvSpPr>
        <p:spPr>
          <a:xfrm>
            <a:off x="6962979" y="2729379"/>
            <a:ext cx="3686458" cy="50090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655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Les </a:t>
            </a:r>
            <a:r>
              <a:rPr lang="en-US" altLang="zh-CN" sz="2655" dirty="0" err="1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projets</a:t>
            </a:r>
            <a:r>
              <a:rPr lang="en-US" altLang="zh-CN" sz="2655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, </a:t>
            </a:r>
            <a:r>
              <a:rPr lang="en-US" altLang="zh-CN" sz="2655" dirty="0" err="1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prévisionnel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雷锋PPT网 www.lfppt.com_10"/>
          <p:cNvSpPr/>
          <p:nvPr/>
        </p:nvSpPr>
        <p:spPr>
          <a:xfrm>
            <a:off x="6881786" y="3824498"/>
            <a:ext cx="4142862" cy="62331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16" name="雷锋PPT网 www.lfppt.com_11"/>
          <p:cNvSpPr/>
          <p:nvPr/>
        </p:nvSpPr>
        <p:spPr>
          <a:xfrm>
            <a:off x="6197639" y="3759163"/>
            <a:ext cx="874622" cy="753985"/>
          </a:xfrm>
          <a:prstGeom prst="hexagon">
            <a:avLst/>
          </a:prstGeom>
          <a:solidFill>
            <a:srgbClr val="A6A6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55" dirty="0">
                <a:latin typeface="Impact" panose="020B0806030902050204" pitchFamily="34" charset="0"/>
              </a:rPr>
              <a:t>04</a:t>
            </a:r>
            <a:endParaRPr lang="zh-CN" altLang="en-US" sz="2655" dirty="0">
              <a:latin typeface="Impact" panose="020B0806030902050204" pitchFamily="34" charset="0"/>
            </a:endParaRPr>
          </a:p>
        </p:txBody>
      </p:sp>
      <p:sp>
        <p:nvSpPr>
          <p:cNvPr id="17" name="雷锋PPT网 www.lfppt.com_12"/>
          <p:cNvSpPr/>
          <p:nvPr/>
        </p:nvSpPr>
        <p:spPr>
          <a:xfrm>
            <a:off x="7032161" y="3872567"/>
            <a:ext cx="3942490" cy="50090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zh-CN" sz="2655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Point sur nos partenariats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61429" y="696271"/>
            <a:ext cx="1015663" cy="43606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C21D2D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Déroulement</a:t>
            </a:r>
            <a:endParaRPr lang="zh-CN" altLang="en-US" sz="5400" dirty="0">
              <a:solidFill>
                <a:srgbClr val="C21D2D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sp>
        <p:nvSpPr>
          <p:cNvPr id="19" name="雷锋PPT网 www.lfppt.com_7"/>
          <p:cNvSpPr/>
          <p:nvPr/>
        </p:nvSpPr>
        <p:spPr>
          <a:xfrm>
            <a:off x="6845002" y="4839437"/>
            <a:ext cx="4142862" cy="623315"/>
          </a:xfrm>
          <a:custGeom>
            <a:avLst/>
            <a:gdLst>
              <a:gd name="connsiteX0" fmla="*/ 0 w 4648200"/>
              <a:gd name="connsiteY0" fmla="*/ 0 h 476250"/>
              <a:gd name="connsiteX1" fmla="*/ 4568823 w 4648200"/>
              <a:gd name="connsiteY1" fmla="*/ 0 h 476250"/>
              <a:gd name="connsiteX2" fmla="*/ 4648200 w 4648200"/>
              <a:gd name="connsiteY2" fmla="*/ 79377 h 476250"/>
              <a:gd name="connsiteX3" fmla="*/ 4648200 w 4648200"/>
              <a:gd name="connsiteY3" fmla="*/ 476250 h 476250"/>
              <a:gd name="connsiteX4" fmla="*/ 0 w 4648200"/>
              <a:gd name="connsiteY4" fmla="*/ 476250 h 476250"/>
              <a:gd name="connsiteX5" fmla="*/ 0 w 4648200"/>
              <a:gd name="connsiteY5" fmla="*/ 0 h 476250"/>
              <a:gd name="connsiteX0" fmla="*/ 0 w 4772025"/>
              <a:gd name="connsiteY0" fmla="*/ 0 h 476250"/>
              <a:gd name="connsiteX1" fmla="*/ 4568823 w 4772025"/>
              <a:gd name="connsiteY1" fmla="*/ 0 h 476250"/>
              <a:gd name="connsiteX2" fmla="*/ 4772025 w 4772025"/>
              <a:gd name="connsiteY2" fmla="*/ 241302 h 476250"/>
              <a:gd name="connsiteX3" fmla="*/ 4648200 w 4772025"/>
              <a:gd name="connsiteY3" fmla="*/ 476250 h 476250"/>
              <a:gd name="connsiteX4" fmla="*/ 0 w 4772025"/>
              <a:gd name="connsiteY4" fmla="*/ 476250 h 476250"/>
              <a:gd name="connsiteX5" fmla="*/ 0 w 4772025"/>
              <a:gd name="connsiteY5" fmla="*/ 0 h 476250"/>
              <a:gd name="connsiteX0" fmla="*/ 0 w 4767262"/>
              <a:gd name="connsiteY0" fmla="*/ 0 h 476250"/>
              <a:gd name="connsiteX1" fmla="*/ 4568823 w 4767262"/>
              <a:gd name="connsiteY1" fmla="*/ 0 h 476250"/>
              <a:gd name="connsiteX2" fmla="*/ 4767262 w 4767262"/>
              <a:gd name="connsiteY2" fmla="*/ 207964 h 476250"/>
              <a:gd name="connsiteX3" fmla="*/ 4648200 w 4767262"/>
              <a:gd name="connsiteY3" fmla="*/ 476250 h 476250"/>
              <a:gd name="connsiteX4" fmla="*/ 0 w 4767262"/>
              <a:gd name="connsiteY4" fmla="*/ 476250 h 476250"/>
              <a:gd name="connsiteX5" fmla="*/ 0 w 4767262"/>
              <a:gd name="connsiteY5" fmla="*/ 0 h 476250"/>
              <a:gd name="connsiteX0" fmla="*/ 0 w 4872037"/>
              <a:gd name="connsiteY0" fmla="*/ 0 h 476250"/>
              <a:gd name="connsiteX1" fmla="*/ 4568823 w 4872037"/>
              <a:gd name="connsiteY1" fmla="*/ 0 h 476250"/>
              <a:gd name="connsiteX2" fmla="*/ 4872037 w 4872037"/>
              <a:gd name="connsiteY2" fmla="*/ 231777 h 476250"/>
              <a:gd name="connsiteX3" fmla="*/ 4648200 w 4872037"/>
              <a:gd name="connsiteY3" fmla="*/ 476250 h 476250"/>
              <a:gd name="connsiteX4" fmla="*/ 0 w 4872037"/>
              <a:gd name="connsiteY4" fmla="*/ 476250 h 476250"/>
              <a:gd name="connsiteX5" fmla="*/ 0 w 4872037"/>
              <a:gd name="connsiteY5" fmla="*/ 0 h 476250"/>
              <a:gd name="connsiteX0" fmla="*/ 0 w 4872037"/>
              <a:gd name="connsiteY0" fmla="*/ 0 h 481012"/>
              <a:gd name="connsiteX1" fmla="*/ 4568823 w 4872037"/>
              <a:gd name="connsiteY1" fmla="*/ 0 h 481012"/>
              <a:gd name="connsiteX2" fmla="*/ 4872037 w 4872037"/>
              <a:gd name="connsiteY2" fmla="*/ 231777 h 481012"/>
              <a:gd name="connsiteX3" fmla="*/ 4586288 w 4872037"/>
              <a:gd name="connsiteY3" fmla="*/ 481012 h 481012"/>
              <a:gd name="connsiteX4" fmla="*/ 0 w 4872037"/>
              <a:gd name="connsiteY4" fmla="*/ 476250 h 481012"/>
              <a:gd name="connsiteX5" fmla="*/ 0 w 4872037"/>
              <a:gd name="connsiteY5" fmla="*/ 0 h 481012"/>
              <a:gd name="connsiteX0" fmla="*/ 0 w 4872037"/>
              <a:gd name="connsiteY0" fmla="*/ 0 h 485775"/>
              <a:gd name="connsiteX1" fmla="*/ 4568823 w 4872037"/>
              <a:gd name="connsiteY1" fmla="*/ 0 h 485775"/>
              <a:gd name="connsiteX2" fmla="*/ 4872037 w 4872037"/>
              <a:gd name="connsiteY2" fmla="*/ 231777 h 485775"/>
              <a:gd name="connsiteX3" fmla="*/ 4581525 w 4872037"/>
              <a:gd name="connsiteY3" fmla="*/ 485775 h 485775"/>
              <a:gd name="connsiteX4" fmla="*/ 0 w 4872037"/>
              <a:gd name="connsiteY4" fmla="*/ 476250 h 485775"/>
              <a:gd name="connsiteX5" fmla="*/ 0 w 4872037"/>
              <a:gd name="connsiteY5" fmla="*/ 0 h 485775"/>
              <a:gd name="connsiteX0" fmla="*/ 0 w 4872037"/>
              <a:gd name="connsiteY0" fmla="*/ 0 h 490538"/>
              <a:gd name="connsiteX1" fmla="*/ 4568823 w 4872037"/>
              <a:gd name="connsiteY1" fmla="*/ 0 h 490538"/>
              <a:gd name="connsiteX2" fmla="*/ 4872037 w 4872037"/>
              <a:gd name="connsiteY2" fmla="*/ 231777 h 490538"/>
              <a:gd name="connsiteX3" fmla="*/ 4567237 w 4872037"/>
              <a:gd name="connsiteY3" fmla="*/ 490538 h 490538"/>
              <a:gd name="connsiteX4" fmla="*/ 0 w 4872037"/>
              <a:gd name="connsiteY4" fmla="*/ 476250 h 490538"/>
              <a:gd name="connsiteX5" fmla="*/ 0 w 4872037"/>
              <a:gd name="connsiteY5" fmla="*/ 0 h 490538"/>
              <a:gd name="connsiteX0" fmla="*/ 0 w 4876800"/>
              <a:gd name="connsiteY0" fmla="*/ 0 h 490538"/>
              <a:gd name="connsiteX1" fmla="*/ 4568823 w 4876800"/>
              <a:gd name="connsiteY1" fmla="*/ 0 h 490538"/>
              <a:gd name="connsiteX2" fmla="*/ 4876800 w 4876800"/>
              <a:gd name="connsiteY2" fmla="*/ 236540 h 490538"/>
              <a:gd name="connsiteX3" fmla="*/ 4567237 w 4876800"/>
              <a:gd name="connsiteY3" fmla="*/ 490538 h 490538"/>
              <a:gd name="connsiteX4" fmla="*/ 0 w 4876800"/>
              <a:gd name="connsiteY4" fmla="*/ 476250 h 490538"/>
              <a:gd name="connsiteX5" fmla="*/ 0 w 4876800"/>
              <a:gd name="connsiteY5" fmla="*/ 0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0" h="490538">
                <a:moveTo>
                  <a:pt x="0" y="0"/>
                </a:moveTo>
                <a:lnTo>
                  <a:pt x="4568823" y="0"/>
                </a:lnTo>
                <a:lnTo>
                  <a:pt x="4876800" y="236540"/>
                </a:lnTo>
                <a:lnTo>
                  <a:pt x="4567237" y="490538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C2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20" name="雷锋PPT网 www.lfppt.com_8"/>
          <p:cNvSpPr/>
          <p:nvPr/>
        </p:nvSpPr>
        <p:spPr>
          <a:xfrm>
            <a:off x="6160855" y="4774102"/>
            <a:ext cx="874622" cy="753985"/>
          </a:xfrm>
          <a:prstGeom prst="hexagon">
            <a:avLst/>
          </a:prstGeom>
          <a:solidFill>
            <a:srgbClr val="C21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55" dirty="0" smtClean="0">
                <a:latin typeface="Impact" panose="020B0806030902050204" pitchFamily="34" charset="0"/>
              </a:rPr>
              <a:t>05</a:t>
            </a:r>
            <a:endParaRPr lang="zh-CN" altLang="en-US" sz="2655" dirty="0">
              <a:latin typeface="Impact" panose="020B0806030902050204" pitchFamily="34" charset="0"/>
            </a:endParaRPr>
          </a:p>
        </p:txBody>
      </p:sp>
      <p:sp>
        <p:nvSpPr>
          <p:cNvPr id="21" name="雷锋PPT网 www.lfppt.com_9"/>
          <p:cNvSpPr/>
          <p:nvPr/>
        </p:nvSpPr>
        <p:spPr>
          <a:xfrm>
            <a:off x="7078718" y="4836706"/>
            <a:ext cx="3373820" cy="5009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55" dirty="0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Questions </a:t>
            </a:r>
            <a:r>
              <a:rPr lang="en-US" altLang="zh-CN" sz="2655" dirty="0" err="1" smtClean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diverses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5957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6069712" y="2039921"/>
            <a:ext cx="5407572" cy="4045567"/>
            <a:chOff x="741364" y="1073968"/>
            <a:chExt cx="1756784" cy="2592315"/>
          </a:xfrm>
        </p:grpSpPr>
        <p:sp>
          <p:nvSpPr>
            <p:cNvPr id="111" name="Rounded Rectangle 110"/>
            <p:cNvSpPr/>
            <p:nvPr/>
          </p:nvSpPr>
          <p:spPr>
            <a:xfrm>
              <a:off x="741364" y="1073968"/>
              <a:ext cx="1756784" cy="2592315"/>
            </a:xfrm>
            <a:prstGeom prst="roundRect">
              <a:avLst>
                <a:gd name="adj" fmla="val 477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822047" y="1160934"/>
              <a:ext cx="1595419" cy="6296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Favoriser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la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pratique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des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mamans</a:t>
              </a:r>
              <a:endParaRPr lang="en-US" altLang="zh-CN" b="1" dirty="0" smtClean="0">
                <a:solidFill>
                  <a:schemeClr val="tx2"/>
                </a:solidFill>
                <a:latin typeface="+mn-ea"/>
              </a:endParaRPr>
            </a:p>
            <a:p>
              <a:pPr algn="ctr"/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(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mère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de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jeunes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 </a:t>
              </a:r>
              <a:r>
                <a:rPr lang="en-US" altLang="zh-CN" b="1" dirty="0" err="1" smtClean="0">
                  <a:solidFill>
                    <a:schemeClr val="tx2"/>
                  </a:solidFill>
                  <a:latin typeface="+mn-ea"/>
                </a:rPr>
                <a:t>enfants</a:t>
              </a:r>
              <a:r>
                <a:rPr lang="en-US" altLang="zh-CN" b="1" dirty="0" smtClean="0">
                  <a:solidFill>
                    <a:schemeClr val="tx2"/>
                  </a:solidFill>
                  <a:latin typeface="+mn-ea"/>
                </a:rPr>
                <a:t>)</a:t>
              </a:r>
              <a:endParaRPr lang="en-US" altLang="zh-CN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573" y="2022969"/>
              <a:ext cx="1637824" cy="26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78">
                <a:spcBef>
                  <a:spcPct val="20000"/>
                </a:spcBef>
                <a:defRPr/>
              </a:pPr>
              <a:endParaRPr lang="en-US" altLang="zh-CN" sz="1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583940" y="2024153"/>
            <a:ext cx="5328117" cy="4077111"/>
            <a:chOff x="6645852" y="1073968"/>
            <a:chExt cx="1756784" cy="3057833"/>
          </a:xfrm>
        </p:grpSpPr>
        <p:sp>
          <p:nvSpPr>
            <p:cNvPr id="28" name="Rounded Rectangle 27"/>
            <p:cNvSpPr/>
            <p:nvPr/>
          </p:nvSpPr>
          <p:spPr>
            <a:xfrm>
              <a:off x="6645852" y="1073968"/>
              <a:ext cx="1756784" cy="3057833"/>
            </a:xfrm>
            <a:prstGeom prst="roundRect">
              <a:avLst>
                <a:gd name="adj" fmla="val 47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28158" y="1211232"/>
              <a:ext cx="1572873" cy="6858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Favoriser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la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pratique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chez les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jeunes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</a:rPr>
                <a:t>filles</a:t>
              </a:r>
              <a:endParaRPr lang="en-US" altLang="zh-CN" sz="2000" b="1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9368" y="2003459"/>
              <a:ext cx="1589759" cy="178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Formation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fédérale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d’entraineurs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  <a:latin typeface="+mn-ea"/>
                </a:rPr>
                <a:t>féminins</a:t>
              </a:r>
              <a:r>
                <a:rPr lang="en-US" altLang="zh-CN" sz="1700" b="1" dirty="0" smtClean="0">
                  <a:solidFill>
                    <a:schemeClr val="bg1"/>
                  </a:solidFill>
                  <a:latin typeface="+mn-ea"/>
                </a:rPr>
                <a:t>.</a:t>
              </a: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altLang="zh-CN" sz="1600" dirty="0" smtClean="0">
                <a:solidFill>
                  <a:schemeClr val="bg1"/>
                </a:solidFill>
                <a:latin typeface="+mn-ea"/>
              </a:endParaRP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Favoriser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échanges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jeunes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filles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/ coach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féminin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(identification…)</a:t>
              </a: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altLang="zh-CN" sz="1700" b="1" dirty="0" smtClean="0">
                <a:solidFill>
                  <a:schemeClr val="bg1"/>
                </a:solidFill>
              </a:endParaRPr>
            </a:p>
            <a:p>
              <a:pPr marL="173038" indent="-173038" defTabSz="1219078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altLang="zh-CN" sz="1700" b="1" dirty="0" err="1" smtClean="0">
                  <a:solidFill>
                    <a:schemeClr val="bg1"/>
                  </a:solidFill>
                </a:rPr>
                <a:t>Créer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temps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où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les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filles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font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exercices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différents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 des </a:t>
              </a:r>
              <a:r>
                <a:rPr lang="en-US" altLang="zh-CN" sz="1700" b="1" dirty="0" err="1" smtClean="0">
                  <a:solidFill>
                    <a:schemeClr val="bg1"/>
                  </a:solidFill>
                </a:rPr>
                <a:t>garçons</a:t>
              </a:r>
              <a:r>
                <a:rPr lang="en-US" altLang="zh-CN" sz="1700" b="1" dirty="0" smtClean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84634" y="0"/>
            <a:ext cx="6984125" cy="1529255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3. “Du badminton au </a:t>
            </a:r>
            <a:r>
              <a:rPr lang="en-US" altLang="zh-CN" dirty="0" err="1" smtClean="0"/>
              <a:t>féminin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pic>
        <p:nvPicPr>
          <p:cNvPr id="32" name="Image 31" descr="bad feminin.jpg"/>
          <p:cNvPicPr>
            <a:picLocks noChangeAspect="1"/>
          </p:cNvPicPr>
          <p:nvPr/>
        </p:nvPicPr>
        <p:blipFill>
          <a:blip r:embed="rId3" cstate="print"/>
          <a:srcRect l="9626" t="23638" r="27012" b="12092"/>
          <a:stretch>
            <a:fillRect/>
          </a:stretch>
        </p:blipFill>
        <p:spPr>
          <a:xfrm>
            <a:off x="1182409" y="31531"/>
            <a:ext cx="1939157" cy="1939159"/>
          </a:xfrm>
          <a:prstGeom prst="rect">
            <a:avLst/>
          </a:prstGeom>
        </p:spPr>
      </p:pic>
      <p:sp>
        <p:nvSpPr>
          <p:cNvPr id="33" name="TextBox 21"/>
          <p:cNvSpPr txBox="1"/>
          <p:nvPr/>
        </p:nvSpPr>
        <p:spPr>
          <a:xfrm>
            <a:off x="6322588" y="3298721"/>
            <a:ext cx="5028583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err="1" smtClean="0">
                <a:solidFill>
                  <a:schemeClr val="bg1"/>
                </a:solidFill>
              </a:rPr>
              <a:t>Deux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créneaux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dédiés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à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une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pratique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“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maman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-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poussins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” (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lundi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soir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et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vendredi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soir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)avec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forfait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200 €</a:t>
            </a: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700" b="1" dirty="0" smtClean="0">
              <a:solidFill>
                <a:schemeClr val="bg1"/>
              </a:solidFill>
            </a:endParaRP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err="1" smtClean="0">
                <a:solidFill>
                  <a:schemeClr val="bg1"/>
                </a:solidFill>
              </a:rPr>
              <a:t>Créer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des temps de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jeu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exclusivement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féminins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(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jeunes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filles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mamans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,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équipe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1…)</a:t>
            </a: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1700" b="1" dirty="0" smtClean="0">
              <a:solidFill>
                <a:schemeClr val="bg1"/>
              </a:solidFill>
            </a:endParaRPr>
          </a:p>
          <a:p>
            <a:pPr marL="268288" indent="-268288" defTabSz="121907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1700" b="1" dirty="0" err="1" smtClean="0">
                <a:solidFill>
                  <a:schemeClr val="bg1"/>
                </a:solidFill>
              </a:rPr>
              <a:t>Organiser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des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promobads</a:t>
            </a:r>
            <a:r>
              <a:rPr lang="en-US" altLang="zh-CN" sz="17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700" b="1" dirty="0" err="1" smtClean="0">
                <a:solidFill>
                  <a:schemeClr val="bg1"/>
                </a:solidFill>
              </a:rPr>
              <a:t>féminins</a:t>
            </a:r>
            <a:endParaRPr lang="en-US" altLang="zh-CN" sz="1700" b="1" dirty="0">
              <a:solidFill>
                <a:schemeClr val="bg1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ltGray">
          <a:xfrm rot="1090271">
            <a:off x="4812731" y="1652799"/>
            <a:ext cx="2848534" cy="96433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Subvention  ANS</a:t>
            </a: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1 500 €</a:t>
            </a: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3005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61186" y="362607"/>
            <a:ext cx="6306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Remarque : une école de badminton labellisée 4 étoiles </a:t>
            </a:r>
            <a:endParaRPr lang="fr-FR" sz="2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Image 3" descr="EFB 4 eto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570" y="3028373"/>
            <a:ext cx="1428750" cy="19050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806731" y="1523708"/>
          <a:ext cx="6780925" cy="445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8092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11 Critères d’attribution du label EFB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jeunes licenciés par catégorie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d’entrainements spécifiques</a:t>
                      </a:r>
                      <a:r>
                        <a:rPr lang="fr-FR" baseline="0" dirty="0" smtClean="0"/>
                        <a:t> pour les jeunes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Qualification de l’encadrement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Validation de plumes avec dispositif </a:t>
                      </a:r>
                      <a:r>
                        <a:rPr lang="fr-FR" dirty="0" err="1" smtClean="0"/>
                        <a:t>PassBad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de participants à des TDJ, TRJ, ou championnats jeunes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Equipe</a:t>
                      </a:r>
                      <a:r>
                        <a:rPr lang="fr-FR" baseline="0" dirty="0" smtClean="0"/>
                        <a:t> i</a:t>
                      </a:r>
                      <a:r>
                        <a:rPr lang="fr-FR" dirty="0" smtClean="0"/>
                        <a:t>nterclubs jeunes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Jeunes joueurs ayant joué au moins 8 matchs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Réussite (qualification</a:t>
                      </a:r>
                      <a:r>
                        <a:rPr lang="fr-FR" baseline="0" dirty="0" smtClean="0"/>
                        <a:t> pour les CIJ ou championnats)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Organisation de stages ou de compétitions jeunes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Formation de jeunes arbitres ou juge de ligne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Collaboration avec AS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 descr="EFB_4Etoiles_Saison_19-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659" y="3028293"/>
            <a:ext cx="1428750" cy="1905000"/>
          </a:xfrm>
          <a:prstGeom prst="rect">
            <a:avLst/>
          </a:prstGeom>
        </p:spPr>
      </p:pic>
      <p:pic>
        <p:nvPicPr>
          <p:cNvPr id="8" name="Image 7" descr="logoffbad fond_blan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456" y="252248"/>
            <a:ext cx="1778000" cy="2286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9016684" y="274031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" name="雷锋PPT网 www.lfppt.com"/>
          <p:cNvSpPr txBox="1"/>
          <p:nvPr/>
        </p:nvSpPr>
        <p:spPr>
          <a:xfrm>
            <a:off x="9310829" y="559184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7" b="1" dirty="0" smtClean="0">
                <a:solidFill>
                  <a:srgbClr val="C21D2D"/>
                </a:solidFill>
                <a:latin typeface="+mj-ea"/>
                <a:ea typeface="+mj-ea"/>
              </a:rPr>
              <a:t> 1</a:t>
            </a:r>
            <a:endParaRPr lang="zh-CN" altLang="en-US" sz="6667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6622" y="-882869"/>
            <a:ext cx="5959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6000" dirty="0" smtClean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fr-FR" sz="6000" dirty="0" smtClean="0">
                <a:solidFill>
                  <a:srgbClr val="C00000"/>
                </a:solidFill>
                <a:latin typeface="+mj-lt"/>
              </a:rPr>
              <a:t>Projet</a:t>
            </a:r>
          </a:p>
          <a:p>
            <a:pPr algn="r"/>
            <a:r>
              <a:rPr lang="fr-FR" sz="6000" dirty="0" smtClean="0">
                <a:solidFill>
                  <a:srgbClr val="C00000"/>
                </a:solidFill>
                <a:latin typeface="+mj-lt"/>
              </a:rPr>
              <a:t>EQUIPE</a:t>
            </a:r>
            <a:endParaRPr lang="fr-FR" sz="6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02621" y="2065283"/>
            <a:ext cx="564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+mj-lt"/>
              </a:rPr>
              <a:t>Une équipe renouvelée…</a:t>
            </a:r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601311" y="3137338"/>
          <a:ext cx="919830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138"/>
                <a:gridCol w="2916620"/>
                <a:gridCol w="2743200"/>
                <a:gridCol w="858345"/>
              </a:tblGrid>
              <a:tr h="5347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Garçons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+mj-lt"/>
                        </a:rPr>
                        <a:t>Clt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Filles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+mj-lt"/>
                        </a:rPr>
                        <a:t>Clt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220848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Rahim BELARBI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+mj-lt"/>
                        </a:rPr>
                        <a:t>Adel</a:t>
                      </a:r>
                      <a:r>
                        <a:rPr lang="fr-FR" sz="2000" dirty="0" smtClean="0">
                          <a:latin typeface="+mj-lt"/>
                        </a:rPr>
                        <a:t> HAMEK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Baptiste VITAL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Dimitri MBONGO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Nabil LASMARI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N1 (16</a:t>
                      </a:r>
                      <a:r>
                        <a:rPr lang="fr-FR" sz="2000" baseline="30000" dirty="0" smtClean="0">
                          <a:latin typeface="+mj-lt"/>
                        </a:rPr>
                        <a:t>e</a:t>
                      </a:r>
                      <a:r>
                        <a:rPr lang="fr-FR" sz="2000" dirty="0" smtClean="0">
                          <a:latin typeface="+mj-lt"/>
                        </a:rPr>
                        <a:t> français)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+mj-lt"/>
                        </a:rPr>
                        <a:t>N1 (23</a:t>
                      </a:r>
                      <a:r>
                        <a:rPr lang="fr-FR" sz="2000" baseline="30000" dirty="0" smtClean="0">
                          <a:latin typeface="+mj-lt"/>
                        </a:rPr>
                        <a:t>e</a:t>
                      </a:r>
                      <a:r>
                        <a:rPr lang="fr-FR" sz="2000" dirty="0" smtClean="0">
                          <a:latin typeface="+mj-lt"/>
                        </a:rPr>
                        <a:t> français)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N3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R5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N3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>
                          <a:latin typeface="+mj-lt"/>
                        </a:rPr>
                        <a:t>Kirby</a:t>
                      </a:r>
                      <a:r>
                        <a:rPr lang="fr-FR" sz="2000" dirty="0" smtClean="0">
                          <a:latin typeface="+mj-lt"/>
                        </a:rPr>
                        <a:t> NGAN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Laurine</a:t>
                      </a:r>
                      <a:r>
                        <a:rPr lang="fr-FR" sz="2000" baseline="0" dirty="0" smtClean="0">
                          <a:latin typeface="+mj-lt"/>
                        </a:rPr>
                        <a:t> ADLER</a:t>
                      </a:r>
                    </a:p>
                    <a:p>
                      <a:pPr algn="ctr"/>
                      <a:r>
                        <a:rPr lang="fr-FR" sz="2000" baseline="0" dirty="0" smtClean="0">
                          <a:latin typeface="+mj-lt"/>
                        </a:rPr>
                        <a:t>Charlotte MOREAU</a:t>
                      </a:r>
                    </a:p>
                    <a:p>
                      <a:pPr algn="ctr"/>
                      <a:r>
                        <a:rPr lang="fr-FR" sz="2000" baseline="0" dirty="0" err="1" smtClean="0">
                          <a:latin typeface="+mj-lt"/>
                        </a:rPr>
                        <a:t>Aïssé</a:t>
                      </a:r>
                      <a:r>
                        <a:rPr lang="fr-FR" sz="2000" baseline="0" dirty="0" smtClean="0">
                          <a:latin typeface="+mj-lt"/>
                        </a:rPr>
                        <a:t> SOUKOUNA</a:t>
                      </a:r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N2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N2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R4</a:t>
                      </a:r>
                    </a:p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795" y="2954439"/>
            <a:ext cx="9647139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8" name="组合 7167"/>
          <p:cNvGrpSpPr/>
          <p:nvPr/>
        </p:nvGrpSpPr>
        <p:grpSpPr>
          <a:xfrm>
            <a:off x="9065594" y="2948287"/>
            <a:ext cx="1151978" cy="1158281"/>
            <a:chOff x="6799485" y="2211214"/>
            <a:chExt cx="864096" cy="868711"/>
          </a:xfrm>
        </p:grpSpPr>
        <p:sp>
          <p:nvSpPr>
            <p:cNvPr id="15" name="弧形 14"/>
            <p:cNvSpPr/>
            <p:nvPr/>
          </p:nvSpPr>
          <p:spPr>
            <a:xfrm>
              <a:off x="6799485" y="2215829"/>
              <a:ext cx="864096" cy="864096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 rot="5400000">
              <a:off x="6799485" y="2211214"/>
              <a:ext cx="864096" cy="864096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1776083" y="4100413"/>
            <a:ext cx="787185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9" name="组合 7168"/>
          <p:cNvGrpSpPr/>
          <p:nvPr/>
        </p:nvGrpSpPr>
        <p:grpSpPr>
          <a:xfrm>
            <a:off x="1200161" y="4090688"/>
            <a:ext cx="1151978" cy="1162515"/>
            <a:chOff x="899642" y="3068015"/>
            <a:chExt cx="864096" cy="871886"/>
          </a:xfrm>
        </p:grpSpPr>
        <p:sp>
          <p:nvSpPr>
            <p:cNvPr id="36" name="弧形 35"/>
            <p:cNvSpPr/>
            <p:nvPr/>
          </p:nvSpPr>
          <p:spPr>
            <a:xfrm rot="10800000">
              <a:off x="899642" y="3068015"/>
              <a:ext cx="864096" cy="864096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rot="16200000">
              <a:off x="899642" y="3075805"/>
              <a:ext cx="864096" cy="864096"/>
            </a:xfrm>
            <a:prstGeom prst="arc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</p:grpSp>
      <p:cxnSp>
        <p:nvCxnSpPr>
          <p:cNvPr id="20" name="直接箭头连接符 19"/>
          <p:cNvCxnSpPr/>
          <p:nvPr/>
        </p:nvCxnSpPr>
        <p:spPr>
          <a:xfrm>
            <a:off x="1769800" y="5242815"/>
            <a:ext cx="969574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5" name="组合 7174"/>
          <p:cNvGrpSpPr/>
          <p:nvPr/>
        </p:nvGrpSpPr>
        <p:grpSpPr>
          <a:xfrm>
            <a:off x="788798" y="1547180"/>
            <a:ext cx="1210589" cy="1355484"/>
            <a:chOff x="2625154" y="1160384"/>
            <a:chExt cx="908060" cy="1016613"/>
          </a:xfrm>
        </p:grpSpPr>
        <p:pic>
          <p:nvPicPr>
            <p:cNvPr id="45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116" y="1740166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2625154" y="1160384"/>
              <a:ext cx="90806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cs typeface="+mn-ea"/>
                </a:rPr>
                <a:t>2014-15 </a:t>
              </a:r>
            </a:p>
            <a:p>
              <a:pPr algn="ctr"/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  <a:latin typeface="+mn-ea"/>
                  <a:cs typeface="+mn-ea"/>
                </a:rPr>
                <a:t>En R1</a:t>
              </a:r>
              <a:endParaRPr lang="en-US" altLang="zh-CN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176" name="组合 7175"/>
          <p:cNvGrpSpPr/>
          <p:nvPr/>
        </p:nvGrpSpPr>
        <p:grpSpPr>
          <a:xfrm>
            <a:off x="2932310" y="1578704"/>
            <a:ext cx="2412126" cy="1339727"/>
            <a:chOff x="2198950" y="1184026"/>
            <a:chExt cx="1809334" cy="1004795"/>
          </a:xfrm>
        </p:grpSpPr>
        <p:pic>
          <p:nvPicPr>
            <p:cNvPr id="47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711" y="1751990"/>
              <a:ext cx="368945" cy="4368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198950" y="1184026"/>
              <a:ext cx="1809334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1600" b="1" dirty="0" smtClean="0">
                  <a:solidFill>
                    <a:schemeClr val="accent3">
                      <a:lumMod val="75000"/>
                    </a:schemeClr>
                  </a:solidFill>
                  <a:latin typeface="+mn-ea"/>
                  <a:cs typeface="+mn-ea"/>
                </a:rPr>
                <a:t>2015-16 </a:t>
              </a:r>
            </a:p>
            <a:p>
              <a:pPr algn="ctr"/>
              <a:r>
                <a:rPr lang="fr-FR" altLang="zh-CN" sz="1600" b="1" dirty="0" smtClean="0">
                  <a:solidFill>
                    <a:schemeClr val="accent3">
                      <a:lumMod val="75000"/>
                    </a:schemeClr>
                  </a:solidFill>
                  <a:latin typeface="+mn-ea"/>
                  <a:cs typeface="+mn-ea"/>
                </a:rPr>
                <a:t>En N3 où l’équipe finit 3</a:t>
              </a:r>
              <a:r>
                <a:rPr lang="fr-FR" altLang="zh-CN" sz="1600" b="1" baseline="30000" dirty="0" smtClean="0">
                  <a:solidFill>
                    <a:schemeClr val="accent3">
                      <a:lumMod val="75000"/>
                    </a:schemeClr>
                  </a:solidFill>
                  <a:latin typeface="+mn-ea"/>
                  <a:cs typeface="+mn-ea"/>
                </a:rPr>
                <a:t>ème</a:t>
              </a:r>
              <a:r>
                <a:rPr lang="fr-FR" altLang="zh-CN" sz="1600" b="1" dirty="0" smtClean="0">
                  <a:solidFill>
                    <a:schemeClr val="accent3">
                      <a:lumMod val="75000"/>
                    </a:schemeClr>
                  </a:solidFill>
                  <a:latin typeface="+mn-ea"/>
                  <a:cs typeface="+mn-ea"/>
                </a:rPr>
                <a:t> de sa poule</a:t>
              </a:r>
              <a:endParaRPr lang="en-US" altLang="zh-CN" sz="500" dirty="0">
                <a:solidFill>
                  <a:schemeClr val="accent3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177" name="组合 7176"/>
          <p:cNvGrpSpPr/>
          <p:nvPr/>
        </p:nvGrpSpPr>
        <p:grpSpPr>
          <a:xfrm>
            <a:off x="5817426" y="1539415"/>
            <a:ext cx="2475186" cy="1402781"/>
            <a:chOff x="4363039" y="1154560"/>
            <a:chExt cx="1856629" cy="1052086"/>
          </a:xfrm>
        </p:grpSpPr>
        <p:pic>
          <p:nvPicPr>
            <p:cNvPr id="49" name="Picture 3" descr="F:\1-原创素材\4_ks02\PPT\PPT-0_小图标\00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811" y="1769815"/>
              <a:ext cx="368944" cy="43683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363039" y="1154560"/>
              <a:ext cx="185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1600" b="1" dirty="0" smtClean="0">
                  <a:solidFill>
                    <a:srgbClr val="C00000"/>
                  </a:solidFill>
                  <a:latin typeface="+mn-ea"/>
                  <a:cs typeface="+mn-ea"/>
                </a:rPr>
                <a:t>2016-17 </a:t>
              </a:r>
            </a:p>
            <a:p>
              <a:pPr algn="ctr"/>
              <a:r>
                <a:rPr lang="fr-FR" altLang="zh-CN" sz="1600" b="1" dirty="0" smtClean="0">
                  <a:solidFill>
                    <a:srgbClr val="C00000"/>
                  </a:solidFill>
                  <a:latin typeface="+mn-ea"/>
                  <a:cs typeface="+mn-ea"/>
                </a:rPr>
                <a:t>en N3 où l’équipe finit 2</a:t>
              </a:r>
              <a:r>
                <a:rPr lang="fr-FR" altLang="zh-CN" sz="1600" b="1" baseline="30000" dirty="0" smtClean="0">
                  <a:solidFill>
                    <a:srgbClr val="C00000"/>
                  </a:solidFill>
                  <a:latin typeface="+mn-ea"/>
                  <a:cs typeface="+mn-ea"/>
                </a:rPr>
                <a:t>ème</a:t>
              </a:r>
              <a:r>
                <a:rPr lang="fr-FR" altLang="zh-CN" sz="1600" b="1" dirty="0" smtClean="0">
                  <a:solidFill>
                    <a:srgbClr val="C00000"/>
                  </a:solidFill>
                  <a:latin typeface="+mn-ea"/>
                  <a:cs typeface="+mn-ea"/>
                </a:rPr>
                <a:t> de sa poule</a:t>
              </a:r>
            </a:p>
            <a:p>
              <a:pPr algn="ctr"/>
              <a:endParaRPr lang="en-US" altLang="zh-CN" sz="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pic>
        <p:nvPicPr>
          <p:cNvPr id="51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11" y="3508247"/>
            <a:ext cx="491863" cy="58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817582" y="4135957"/>
            <a:ext cx="3011216" cy="86176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2018-19 en</a:t>
            </a:r>
          </a:p>
          <a:p>
            <a:pPr algn="ctr"/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N2 </a:t>
            </a:r>
            <a:r>
              <a:rPr lang="en-US" altLang="zh-CN" sz="1600" b="1" dirty="0" err="1" smtClean="0">
                <a:solidFill>
                  <a:schemeClr val="accent3"/>
                </a:solidFill>
                <a:latin typeface="+mn-ea"/>
                <a:cs typeface="+mn-ea"/>
              </a:rPr>
              <a:t>où</a:t>
            </a:r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 </a:t>
            </a:r>
            <a:r>
              <a:rPr lang="en-US" altLang="zh-CN" sz="1600" b="1" dirty="0" err="1" smtClean="0">
                <a:solidFill>
                  <a:schemeClr val="accent3"/>
                </a:solidFill>
                <a:latin typeface="+mn-ea"/>
                <a:cs typeface="+mn-ea"/>
              </a:rPr>
              <a:t>l’équipe</a:t>
            </a:r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 </a:t>
            </a:r>
            <a:r>
              <a:rPr lang="en-US" altLang="zh-CN" sz="1600" b="1" dirty="0" err="1" smtClean="0">
                <a:solidFill>
                  <a:schemeClr val="accent3"/>
                </a:solidFill>
                <a:latin typeface="+mn-ea"/>
                <a:cs typeface="+mn-ea"/>
              </a:rPr>
              <a:t>finit</a:t>
            </a:r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 1ère de </a:t>
            </a:r>
            <a:r>
              <a:rPr lang="en-US" altLang="zh-CN" sz="1600" b="1" dirty="0" err="1" smtClean="0">
                <a:solidFill>
                  <a:schemeClr val="accent3"/>
                </a:solidFill>
                <a:latin typeface="+mn-ea"/>
                <a:cs typeface="+mn-ea"/>
              </a:rPr>
              <a:t>sa</a:t>
            </a:r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 </a:t>
            </a:r>
            <a:r>
              <a:rPr lang="en-US" altLang="zh-CN" sz="1600" b="1" dirty="0" err="1" smtClean="0">
                <a:solidFill>
                  <a:schemeClr val="accent3"/>
                </a:solidFill>
                <a:latin typeface="+mn-ea"/>
                <a:cs typeface="+mn-ea"/>
              </a:rPr>
              <a:t>poule</a:t>
            </a:r>
            <a:r>
              <a:rPr lang="en-US" altLang="zh-CN" sz="1600" b="1" dirty="0" smtClean="0">
                <a:solidFill>
                  <a:schemeClr val="accent3"/>
                </a:solidFill>
                <a:latin typeface="+mn-ea"/>
                <a:cs typeface="+mn-ea"/>
              </a:rPr>
              <a:t> (play-off)</a:t>
            </a:r>
            <a:endParaRPr lang="en-US" altLang="zh-CN" sz="1600" b="1" dirty="0">
              <a:solidFill>
                <a:schemeClr val="accent3"/>
              </a:solidFill>
              <a:latin typeface="+mn-ea"/>
              <a:cs typeface="+mn-ea"/>
            </a:endParaRPr>
          </a:p>
        </p:txBody>
      </p:sp>
      <p:pic>
        <p:nvPicPr>
          <p:cNvPr id="53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79" y="2310068"/>
            <a:ext cx="491863" cy="58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8418772" y="1433527"/>
            <a:ext cx="3153104" cy="861762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fr-FR" altLang="zh-CN" sz="1600" b="1" dirty="0" smtClean="0">
                <a:solidFill>
                  <a:schemeClr val="accent4"/>
                </a:solidFill>
                <a:latin typeface="+mn-ea"/>
                <a:cs typeface="+mn-ea"/>
              </a:rPr>
              <a:t>2017-18</a:t>
            </a:r>
          </a:p>
          <a:p>
            <a:pPr algn="ctr"/>
            <a:r>
              <a:rPr lang="fr-FR" altLang="zh-CN" sz="1600" b="1" dirty="0" smtClean="0">
                <a:solidFill>
                  <a:schemeClr val="accent4"/>
                </a:solidFill>
                <a:latin typeface="+mn-ea"/>
                <a:cs typeface="+mn-ea"/>
              </a:rPr>
              <a:t>En N2 où l’équipe finit 2</a:t>
            </a:r>
            <a:r>
              <a:rPr lang="fr-FR" altLang="zh-CN" sz="1600" b="1" baseline="30000" dirty="0" smtClean="0">
                <a:solidFill>
                  <a:schemeClr val="accent4"/>
                </a:solidFill>
                <a:latin typeface="+mn-ea"/>
                <a:cs typeface="+mn-ea"/>
              </a:rPr>
              <a:t>ème</a:t>
            </a:r>
            <a:r>
              <a:rPr lang="fr-FR" altLang="zh-CN" sz="1600" b="1" dirty="0" smtClean="0">
                <a:solidFill>
                  <a:schemeClr val="accent4"/>
                </a:solidFill>
                <a:latin typeface="+mn-ea"/>
                <a:cs typeface="+mn-ea"/>
              </a:rPr>
              <a:t> de sa poule</a:t>
            </a:r>
            <a:endParaRPr lang="en-US" altLang="zh-CN" sz="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3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3" y="3462196"/>
            <a:ext cx="491863" cy="58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466193" y="4121437"/>
            <a:ext cx="2822028" cy="1107984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accent2"/>
                </a:solidFill>
                <a:latin typeface="+mn-ea"/>
                <a:cs typeface="+mn-ea"/>
              </a:rPr>
              <a:t>2019-20 en</a:t>
            </a:r>
            <a:endParaRPr lang="en-US" altLang="zh-CN" sz="1600" b="1" dirty="0">
              <a:solidFill>
                <a:schemeClr val="accent2"/>
              </a:solidFill>
              <a:latin typeface="+mn-ea"/>
              <a:cs typeface="+mn-ea"/>
            </a:endParaRPr>
          </a:p>
          <a:p>
            <a:pPr algn="ctr"/>
            <a:r>
              <a:rPr lang="fr-FR" altLang="zh-CN" sz="1600" b="1" dirty="0" smtClean="0">
                <a:solidFill>
                  <a:schemeClr val="accent2"/>
                </a:solidFill>
                <a:latin typeface="+mn-ea"/>
                <a:cs typeface="+mn-ea"/>
              </a:rPr>
              <a:t>N2 où l’équipe aurait finit 1</a:t>
            </a:r>
            <a:r>
              <a:rPr lang="fr-FR" altLang="zh-CN" sz="1600" b="1" baseline="30000" dirty="0" smtClean="0">
                <a:solidFill>
                  <a:schemeClr val="accent2"/>
                </a:solidFill>
                <a:latin typeface="+mn-ea"/>
                <a:cs typeface="+mn-ea"/>
              </a:rPr>
              <a:t>ère</a:t>
            </a:r>
            <a:r>
              <a:rPr lang="fr-FR" altLang="zh-CN" sz="1600" b="1" dirty="0" smtClean="0">
                <a:solidFill>
                  <a:schemeClr val="accent2"/>
                </a:solidFill>
                <a:latin typeface="+mn-ea"/>
                <a:cs typeface="+mn-ea"/>
              </a:rPr>
              <a:t> de sa poule mais CO-VID…</a:t>
            </a:r>
            <a:endParaRPr lang="en-US" altLang="zh-CN" sz="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5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4" y="4650215"/>
            <a:ext cx="491863" cy="58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909830" y="5293690"/>
            <a:ext cx="2380594" cy="615541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accent1"/>
                </a:solidFill>
                <a:latin typeface="+mn-ea"/>
                <a:cs typeface="+mn-ea"/>
              </a:rPr>
              <a:t>2020-21</a:t>
            </a:r>
            <a:endParaRPr lang="en-US" altLang="zh-CN" sz="1600" b="1" dirty="0">
              <a:solidFill>
                <a:schemeClr val="accent1"/>
              </a:solidFill>
              <a:latin typeface="+mn-ea"/>
              <a:cs typeface="+mn-ea"/>
            </a:endParaRPr>
          </a:p>
          <a:p>
            <a:pPr algn="ctr"/>
            <a:r>
              <a:rPr lang="fr-FR" altLang="zh-CN" sz="1600" b="1" dirty="0" smtClean="0">
                <a:solidFill>
                  <a:schemeClr val="accent1"/>
                </a:solidFill>
                <a:latin typeface="+mn-ea"/>
                <a:cs typeface="+mn-ea"/>
              </a:rPr>
              <a:t>N1 : année blanche</a:t>
            </a:r>
            <a:endParaRPr lang="en-US" altLang="zh-CN" sz="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7" name="Picture 3" descr="F:\1-原创素材\4_ks02\PPT\PPT-0_小图标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687" y="4650215"/>
            <a:ext cx="491863" cy="58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8786238" y="5293690"/>
            <a:ext cx="1095789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2"/>
                </a:solidFill>
                <a:latin typeface="+mn-ea"/>
                <a:cs typeface="+mn-ea"/>
              </a:rPr>
              <a:t>2021-22</a:t>
            </a:r>
            <a:endParaRPr lang="en-US" altLang="zh-CN" sz="1600" b="1" dirty="0">
              <a:solidFill>
                <a:schemeClr val="tx2"/>
              </a:solidFill>
              <a:latin typeface="+mn-ea"/>
              <a:cs typeface="+mn-ea"/>
            </a:endParaRPr>
          </a:p>
          <a:p>
            <a:pPr algn="ctr"/>
            <a:r>
              <a:rPr lang="fr-FR" altLang="zh-CN" sz="1600" b="1" dirty="0" smtClean="0">
                <a:solidFill>
                  <a:schemeClr val="tx2"/>
                </a:solidFill>
                <a:latin typeface="+mn-ea"/>
                <a:cs typeface="+mn-ea"/>
              </a:rPr>
              <a:t>N1</a:t>
            </a:r>
            <a:r>
              <a:rPr lang="en-US" altLang="zh-CN" sz="1600" b="1" dirty="0" smtClean="0">
                <a:solidFill>
                  <a:schemeClr val="tx2"/>
                </a:solidFill>
                <a:latin typeface="+mn-ea"/>
                <a:cs typeface="+mn-ea"/>
              </a:rPr>
              <a:t> </a:t>
            </a:r>
            <a:endParaRPr lang="en-US" altLang="zh-CN" sz="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659634"/>
          </a:xfrm>
        </p:spPr>
        <p:txBody>
          <a:bodyPr/>
          <a:lstStyle/>
          <a:p>
            <a:r>
              <a:rPr lang="en-US" altLang="zh-CN" dirty="0" smtClean="0"/>
              <a:t>Petit flash-back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5990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4" grpId="0"/>
      <p:bldP spid="66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9731" y="491243"/>
            <a:ext cx="10515600" cy="407385"/>
          </a:xfrm>
        </p:spPr>
        <p:txBody>
          <a:bodyPr/>
          <a:lstStyle/>
          <a:p>
            <a:r>
              <a:rPr lang="fr-FR" dirty="0" smtClean="0"/>
              <a:t>Les rencontres 2021-22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261241" y="1072058"/>
          <a:ext cx="9695793" cy="539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745"/>
                <a:gridCol w="2711669"/>
                <a:gridCol w="3263462"/>
                <a:gridCol w="2963917"/>
              </a:tblGrid>
              <a:tr h="46143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Réception (Ginko à 14 h)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Déplacement</a:t>
                      </a:r>
                      <a:endParaRPr lang="fr-FR" dirty="0"/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J1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25 septembre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Grande </a:t>
                      </a:r>
                      <a:r>
                        <a:rPr lang="fr-FR" sz="2000" dirty="0" err="1" smtClean="0">
                          <a:latin typeface="+mj-lt"/>
                        </a:rPr>
                        <a:t>Synthe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J2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16 octobre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Rostrenen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J3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20 novembre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Issy-les-Moulineaux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J4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11 décembre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Ezanville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J5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8 janvier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Tours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J6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29 janvier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Grande </a:t>
                      </a:r>
                      <a:r>
                        <a:rPr lang="fr-FR" sz="2000" dirty="0" err="1" smtClean="0">
                          <a:latin typeface="+mj-lt"/>
                        </a:rPr>
                        <a:t>Synthe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J7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12 février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Rostrenen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J8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5 mars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Issy-les-Moulineaux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J9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19 mars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Ezanville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  <a:tr h="4930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J10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23 avril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+mj-lt"/>
                        </a:rPr>
                        <a:t>Tours</a:t>
                      </a:r>
                      <a:endParaRPr lang="fr-FR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68070" y="1645428"/>
            <a:ext cx="3265172" cy="1826689"/>
            <a:chOff x="1416744" y="2317229"/>
            <a:chExt cx="2996094" cy="1826689"/>
          </a:xfrm>
        </p:grpSpPr>
        <p:sp>
          <p:nvSpPr>
            <p:cNvPr id="6" name="矩形 5"/>
            <p:cNvSpPr/>
            <p:nvPr/>
          </p:nvSpPr>
          <p:spPr>
            <a:xfrm>
              <a:off x="1416744" y="2317229"/>
              <a:ext cx="2996094" cy="1826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gray">
            <a:xfrm>
              <a:off x="1756374" y="2619049"/>
              <a:ext cx="2410537" cy="122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Frais</a:t>
              </a:r>
              <a:r>
                <a:rPr lang="en-US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 de </a:t>
              </a:r>
              <a:r>
                <a:rPr lang="en-US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déplacement</a:t>
              </a:r>
              <a:r>
                <a:rPr lang="en-US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,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 </a:t>
              </a:r>
              <a:r>
                <a:rPr lang="en-US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hébergement</a:t>
              </a:r>
              <a:r>
                <a:rPr lang="en-US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, </a:t>
              </a:r>
              <a:r>
                <a:rPr lang="en-US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restauration</a:t>
              </a:r>
              <a:endPara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Frais</a:t>
              </a:r>
              <a:r>
                <a:rPr lang="en-US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 de </a:t>
              </a:r>
              <a:r>
                <a:rPr lang="en-US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réception</a:t>
              </a:r>
              <a:endPara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94968" y="1818921"/>
            <a:ext cx="1376200" cy="1430501"/>
            <a:chOff x="-2599398" y="-969305"/>
            <a:chExt cx="2471811" cy="2569006"/>
          </a:xfrm>
        </p:grpSpPr>
        <p:grpSp>
          <p:nvGrpSpPr>
            <p:cNvPr id="9" name="组合 8"/>
            <p:cNvGrpSpPr/>
            <p:nvPr/>
          </p:nvGrpSpPr>
          <p:grpSpPr>
            <a:xfrm rot="1825908">
              <a:off x="-2599398" y="-833675"/>
              <a:ext cx="858726" cy="663275"/>
              <a:chOff x="844200" y="2427892"/>
              <a:chExt cx="920048" cy="71064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844200" y="2555036"/>
                <a:ext cx="920048" cy="453177"/>
              </a:xfrm>
              <a:prstGeom prst="roundRect">
                <a:avLst/>
              </a:prstGeom>
              <a:gradFill flip="none" rotWithShape="1">
                <a:gsLst>
                  <a:gs pos="16000">
                    <a:schemeClr val="bg1"/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  <a:gs pos="3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dist="50800" dir="5940000" sx="103000" sy="103000" algn="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  <a:cs typeface="+mn-ea"/>
                </a:endParaRPr>
              </a:p>
            </p:txBody>
          </p:sp>
          <p:sp>
            <p:nvSpPr>
              <p:cNvPr id="16" name="TextBox 9"/>
              <p:cNvSpPr txBox="1"/>
              <p:nvPr/>
            </p:nvSpPr>
            <p:spPr>
              <a:xfrm>
                <a:off x="846897" y="2427892"/>
                <a:ext cx="614488" cy="710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  <a:latin typeface="+mn-ea"/>
                    <a:cs typeface="+mn-ea"/>
                  </a:rPr>
                  <a:t>1</a:t>
                </a:r>
                <a:endParaRPr lang="zh-CN" altLang="en-US" dirty="0">
                  <a:solidFill>
                    <a:schemeClr val="accent2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10" name="等腰三角形 6"/>
            <p:cNvSpPr/>
            <p:nvPr/>
          </p:nvSpPr>
          <p:spPr>
            <a:xfrm rot="5400000">
              <a:off x="-1652386" y="-393750"/>
              <a:ext cx="1631704" cy="1417894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11" name="等腰三角形 6"/>
            <p:cNvSpPr/>
            <p:nvPr/>
          </p:nvSpPr>
          <p:spPr>
            <a:xfrm rot="5400000">
              <a:off x="-1348920" y="-59336"/>
              <a:ext cx="862021" cy="749066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12" name="等腰三角形 6"/>
            <p:cNvSpPr/>
            <p:nvPr/>
          </p:nvSpPr>
          <p:spPr>
            <a:xfrm rot="5400000">
              <a:off x="-2743791" y="-273068"/>
              <a:ext cx="2569006" cy="1176531"/>
            </a:xfrm>
            <a:custGeom>
              <a:avLst/>
              <a:gdLst/>
              <a:ahLst/>
              <a:cxnLst/>
              <a:rect l="l" t="t" r="r" b="b"/>
              <a:pathLst>
                <a:path w="2952329" h="1352082">
                  <a:moveTo>
                    <a:pt x="679890" y="0"/>
                  </a:moveTo>
                  <a:lnTo>
                    <a:pt x="2269951" y="0"/>
                  </a:lnTo>
                  <a:lnTo>
                    <a:pt x="2926067" y="1131235"/>
                  </a:lnTo>
                  <a:cubicBezTo>
                    <a:pt x="2985941" y="1238976"/>
                    <a:pt x="2943438" y="1346718"/>
                    <a:pt x="2798562" y="1352082"/>
                  </a:cubicBezTo>
                  <a:lnTo>
                    <a:pt x="151278" y="1352082"/>
                  </a:lnTo>
                  <a:cubicBezTo>
                    <a:pt x="21024" y="1346716"/>
                    <a:pt x="-36100" y="1214601"/>
                    <a:pt x="23772" y="113123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13" name="等腰三角形 6"/>
            <p:cNvSpPr/>
            <p:nvPr/>
          </p:nvSpPr>
          <p:spPr>
            <a:xfrm rot="5400000">
              <a:off x="-1290348" y="-125610"/>
              <a:ext cx="340008" cy="295455"/>
            </a:xfrm>
            <a:custGeom>
              <a:avLst/>
              <a:gdLst>
                <a:gd name="connsiteX0" fmla="*/ 1417657 w 1417657"/>
                <a:gd name="connsiteY0" fmla="*/ 1136219 h 1244094"/>
                <a:gd name="connsiteX1" fmla="*/ 1355376 w 1417657"/>
                <a:gd name="connsiteY1" fmla="*/ 1244094 h 1244094"/>
                <a:gd name="connsiteX2" fmla="*/ 62282 w 1417657"/>
                <a:gd name="connsiteY2" fmla="*/ 1244094 h 1244094"/>
                <a:gd name="connsiteX3" fmla="*/ 0 w 1417657"/>
                <a:gd name="connsiteY3" fmla="*/ 1136220 h 1244094"/>
                <a:gd name="connsiteX4" fmla="*/ 646118 w 1417657"/>
                <a:gd name="connsiteY4" fmla="*/ 22224 h 1244094"/>
                <a:gd name="connsiteX5" fmla="*/ 771540 w 1417657"/>
                <a:gd name="connsiteY5" fmla="*/ 22224 h 1244094"/>
                <a:gd name="connsiteX6" fmla="*/ 1417657 w 1417657"/>
                <a:gd name="connsiteY6" fmla="*/ 1136219 h 1244094"/>
                <a:gd name="connsiteX0" fmla="*/ 1417657 w 1417657"/>
                <a:gd name="connsiteY0" fmla="*/ 1148021 h 1255896"/>
                <a:gd name="connsiteX1" fmla="*/ 1355376 w 1417657"/>
                <a:gd name="connsiteY1" fmla="*/ 1255896 h 1255896"/>
                <a:gd name="connsiteX2" fmla="*/ 62282 w 1417657"/>
                <a:gd name="connsiteY2" fmla="*/ 1255896 h 1255896"/>
                <a:gd name="connsiteX3" fmla="*/ 0 w 1417657"/>
                <a:gd name="connsiteY3" fmla="*/ 1148022 h 1255896"/>
                <a:gd name="connsiteX4" fmla="*/ 646118 w 1417657"/>
                <a:gd name="connsiteY4" fmla="*/ 34026 h 1255896"/>
                <a:gd name="connsiteX5" fmla="*/ 771540 w 1417657"/>
                <a:gd name="connsiteY5" fmla="*/ 34026 h 1255896"/>
                <a:gd name="connsiteX6" fmla="*/ 1417657 w 1417657"/>
                <a:gd name="connsiteY6" fmla="*/ 1148021 h 1255896"/>
                <a:gd name="connsiteX0" fmla="*/ 1417657 w 1417657"/>
                <a:gd name="connsiteY0" fmla="*/ 1145256 h 1253131"/>
                <a:gd name="connsiteX1" fmla="*/ 1355376 w 1417657"/>
                <a:gd name="connsiteY1" fmla="*/ 1253131 h 1253131"/>
                <a:gd name="connsiteX2" fmla="*/ 62282 w 1417657"/>
                <a:gd name="connsiteY2" fmla="*/ 1253131 h 1253131"/>
                <a:gd name="connsiteX3" fmla="*/ 0 w 1417657"/>
                <a:gd name="connsiteY3" fmla="*/ 1145257 h 1253131"/>
                <a:gd name="connsiteX4" fmla="*/ 646118 w 1417657"/>
                <a:gd name="connsiteY4" fmla="*/ 31261 h 1253131"/>
                <a:gd name="connsiteX5" fmla="*/ 771540 w 1417657"/>
                <a:gd name="connsiteY5" fmla="*/ 31261 h 1253131"/>
                <a:gd name="connsiteX6" fmla="*/ 1417657 w 1417657"/>
                <a:gd name="connsiteY6" fmla="*/ 1145256 h 1253131"/>
                <a:gd name="connsiteX0" fmla="*/ 1422255 w 1422255"/>
                <a:gd name="connsiteY0" fmla="*/ 1145256 h 1253131"/>
                <a:gd name="connsiteX1" fmla="*/ 1359974 w 1422255"/>
                <a:gd name="connsiteY1" fmla="*/ 1253131 h 1253131"/>
                <a:gd name="connsiteX2" fmla="*/ 66880 w 1422255"/>
                <a:gd name="connsiteY2" fmla="*/ 1253131 h 1253131"/>
                <a:gd name="connsiteX3" fmla="*/ 4598 w 1422255"/>
                <a:gd name="connsiteY3" fmla="*/ 1145257 h 1253131"/>
                <a:gd name="connsiteX4" fmla="*/ 650716 w 1422255"/>
                <a:gd name="connsiteY4" fmla="*/ 31261 h 1253131"/>
                <a:gd name="connsiteX5" fmla="*/ 776138 w 1422255"/>
                <a:gd name="connsiteY5" fmla="*/ 31261 h 1253131"/>
                <a:gd name="connsiteX6" fmla="*/ 1422255 w 1422255"/>
                <a:gd name="connsiteY6" fmla="*/ 1145256 h 1253131"/>
                <a:gd name="connsiteX0" fmla="*/ 1426204 w 1426204"/>
                <a:gd name="connsiteY0" fmla="*/ 1145256 h 1253131"/>
                <a:gd name="connsiteX1" fmla="*/ 1363923 w 1426204"/>
                <a:gd name="connsiteY1" fmla="*/ 1253131 h 1253131"/>
                <a:gd name="connsiteX2" fmla="*/ 70829 w 1426204"/>
                <a:gd name="connsiteY2" fmla="*/ 1253131 h 1253131"/>
                <a:gd name="connsiteX3" fmla="*/ 8547 w 1426204"/>
                <a:gd name="connsiteY3" fmla="*/ 1145257 h 1253131"/>
                <a:gd name="connsiteX4" fmla="*/ 654665 w 1426204"/>
                <a:gd name="connsiteY4" fmla="*/ 31261 h 1253131"/>
                <a:gd name="connsiteX5" fmla="*/ 780087 w 1426204"/>
                <a:gd name="connsiteY5" fmla="*/ 31261 h 1253131"/>
                <a:gd name="connsiteX6" fmla="*/ 1426204 w 1426204"/>
                <a:gd name="connsiteY6" fmla="*/ 1145256 h 1253131"/>
                <a:gd name="connsiteX0" fmla="*/ 1429268 w 1429268"/>
                <a:gd name="connsiteY0" fmla="*/ 1145256 h 1253131"/>
                <a:gd name="connsiteX1" fmla="*/ 1366987 w 1429268"/>
                <a:gd name="connsiteY1" fmla="*/ 1253131 h 1253131"/>
                <a:gd name="connsiteX2" fmla="*/ 73893 w 1429268"/>
                <a:gd name="connsiteY2" fmla="*/ 1253131 h 1253131"/>
                <a:gd name="connsiteX3" fmla="*/ 11611 w 1429268"/>
                <a:gd name="connsiteY3" fmla="*/ 1145257 h 1253131"/>
                <a:gd name="connsiteX4" fmla="*/ 657729 w 1429268"/>
                <a:gd name="connsiteY4" fmla="*/ 31261 h 1253131"/>
                <a:gd name="connsiteX5" fmla="*/ 783151 w 1429268"/>
                <a:gd name="connsiteY5" fmla="*/ 31261 h 1253131"/>
                <a:gd name="connsiteX6" fmla="*/ 1429268 w 1429268"/>
                <a:gd name="connsiteY6" fmla="*/ 1145256 h 1253131"/>
                <a:gd name="connsiteX0" fmla="*/ 1429268 w 1435433"/>
                <a:gd name="connsiteY0" fmla="*/ 1145256 h 1253131"/>
                <a:gd name="connsiteX1" fmla="*/ 1366987 w 1435433"/>
                <a:gd name="connsiteY1" fmla="*/ 1253131 h 1253131"/>
                <a:gd name="connsiteX2" fmla="*/ 73893 w 1435433"/>
                <a:gd name="connsiteY2" fmla="*/ 1253131 h 1253131"/>
                <a:gd name="connsiteX3" fmla="*/ 11611 w 1435433"/>
                <a:gd name="connsiteY3" fmla="*/ 1145257 h 1253131"/>
                <a:gd name="connsiteX4" fmla="*/ 657729 w 1435433"/>
                <a:gd name="connsiteY4" fmla="*/ 31261 h 1253131"/>
                <a:gd name="connsiteX5" fmla="*/ 783151 w 1435433"/>
                <a:gd name="connsiteY5" fmla="*/ 31261 h 1253131"/>
                <a:gd name="connsiteX6" fmla="*/ 1429268 w 1435433"/>
                <a:gd name="connsiteY6" fmla="*/ 1145256 h 1253131"/>
                <a:gd name="connsiteX0" fmla="*/ 1429268 w 1438819"/>
                <a:gd name="connsiteY0" fmla="*/ 1145256 h 1253131"/>
                <a:gd name="connsiteX1" fmla="*/ 1366987 w 1438819"/>
                <a:gd name="connsiteY1" fmla="*/ 1253131 h 1253131"/>
                <a:gd name="connsiteX2" fmla="*/ 73893 w 1438819"/>
                <a:gd name="connsiteY2" fmla="*/ 1253131 h 1253131"/>
                <a:gd name="connsiteX3" fmla="*/ 11611 w 1438819"/>
                <a:gd name="connsiteY3" fmla="*/ 1145257 h 1253131"/>
                <a:gd name="connsiteX4" fmla="*/ 657729 w 1438819"/>
                <a:gd name="connsiteY4" fmla="*/ 31261 h 1253131"/>
                <a:gd name="connsiteX5" fmla="*/ 783151 w 1438819"/>
                <a:gd name="connsiteY5" fmla="*/ 31261 h 1253131"/>
                <a:gd name="connsiteX6" fmla="*/ 1429268 w 1438819"/>
                <a:gd name="connsiteY6" fmla="*/ 1145256 h 1253131"/>
                <a:gd name="connsiteX0" fmla="*/ 1429268 w 1439817"/>
                <a:gd name="connsiteY0" fmla="*/ 1145256 h 1253131"/>
                <a:gd name="connsiteX1" fmla="*/ 1366987 w 1439817"/>
                <a:gd name="connsiteY1" fmla="*/ 1253131 h 1253131"/>
                <a:gd name="connsiteX2" fmla="*/ 73893 w 1439817"/>
                <a:gd name="connsiteY2" fmla="*/ 1253131 h 1253131"/>
                <a:gd name="connsiteX3" fmla="*/ 11611 w 1439817"/>
                <a:gd name="connsiteY3" fmla="*/ 1145257 h 1253131"/>
                <a:gd name="connsiteX4" fmla="*/ 657729 w 1439817"/>
                <a:gd name="connsiteY4" fmla="*/ 31261 h 1253131"/>
                <a:gd name="connsiteX5" fmla="*/ 783151 w 1439817"/>
                <a:gd name="connsiteY5" fmla="*/ 31261 h 1253131"/>
                <a:gd name="connsiteX6" fmla="*/ 1429268 w 1439817"/>
                <a:gd name="connsiteY6" fmla="*/ 1145256 h 1253131"/>
                <a:gd name="connsiteX0" fmla="*/ 1429268 w 1442096"/>
                <a:gd name="connsiteY0" fmla="*/ 1145256 h 1253131"/>
                <a:gd name="connsiteX1" fmla="*/ 1366987 w 1442096"/>
                <a:gd name="connsiteY1" fmla="*/ 1253131 h 1253131"/>
                <a:gd name="connsiteX2" fmla="*/ 73893 w 1442096"/>
                <a:gd name="connsiteY2" fmla="*/ 1253131 h 1253131"/>
                <a:gd name="connsiteX3" fmla="*/ 11611 w 1442096"/>
                <a:gd name="connsiteY3" fmla="*/ 1145257 h 1253131"/>
                <a:gd name="connsiteX4" fmla="*/ 657729 w 1442096"/>
                <a:gd name="connsiteY4" fmla="*/ 31261 h 1253131"/>
                <a:gd name="connsiteX5" fmla="*/ 783151 w 1442096"/>
                <a:gd name="connsiteY5" fmla="*/ 31261 h 1253131"/>
                <a:gd name="connsiteX6" fmla="*/ 1429268 w 1442096"/>
                <a:gd name="connsiteY6" fmla="*/ 1145256 h 12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096" h="1253131">
                  <a:moveTo>
                    <a:pt x="1429268" y="1145256"/>
                  </a:move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78105" y="-9220"/>
                    <a:pt x="753250" y="-11602"/>
                    <a:pt x="783151" y="31261"/>
                  </a:cubicBezTo>
                  <a:lnTo>
                    <a:pt x="1429268" y="11452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-1932034" y="-647783"/>
              <a:ext cx="718643" cy="19259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+mn-ea"/>
                  <a:cs typeface="+mn-ea"/>
                </a:rPr>
                <a:t>3 500 €</a:t>
              </a:r>
              <a:endParaRPr lang="en-US" altLang="zh-CN" sz="14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35119" y="1645428"/>
            <a:ext cx="3311937" cy="1826689"/>
            <a:chOff x="1416744" y="2317229"/>
            <a:chExt cx="2996094" cy="1826689"/>
          </a:xfrm>
        </p:grpSpPr>
        <p:sp>
          <p:nvSpPr>
            <p:cNvPr id="18" name="矩形 17"/>
            <p:cNvSpPr/>
            <p:nvPr/>
          </p:nvSpPr>
          <p:spPr>
            <a:xfrm>
              <a:off x="1416744" y="2317229"/>
              <a:ext cx="2996094" cy="1826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gray">
            <a:xfrm>
              <a:off x="2016768" y="2634814"/>
              <a:ext cx="2215623" cy="122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Frais de compétition :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Arbitrage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Volants homologués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Inscription </a:t>
              </a:r>
              <a:r>
                <a:rPr lang="fr-FR" altLang="zh-CN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FFBad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62018" y="1818921"/>
            <a:ext cx="1376200" cy="1430501"/>
            <a:chOff x="-2599398" y="-969305"/>
            <a:chExt cx="2471811" cy="2569006"/>
          </a:xfrm>
        </p:grpSpPr>
        <p:grpSp>
          <p:nvGrpSpPr>
            <p:cNvPr id="21" name="组合 20"/>
            <p:cNvGrpSpPr/>
            <p:nvPr/>
          </p:nvGrpSpPr>
          <p:grpSpPr>
            <a:xfrm rot="1825908">
              <a:off x="-2599398" y="-833675"/>
              <a:ext cx="858726" cy="663275"/>
              <a:chOff x="844200" y="2427892"/>
              <a:chExt cx="920048" cy="710640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844200" y="2555036"/>
                <a:ext cx="920048" cy="453177"/>
              </a:xfrm>
              <a:prstGeom prst="roundRect">
                <a:avLst/>
              </a:prstGeom>
              <a:gradFill flip="none" rotWithShape="1">
                <a:gsLst>
                  <a:gs pos="16000">
                    <a:schemeClr val="bg1"/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  <a:gs pos="3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dist="50800" dir="5940000" sx="103000" sy="103000" algn="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  <a:cs typeface="+mn-ea"/>
                </a:endParaRPr>
              </a:p>
            </p:txBody>
          </p:sp>
          <p:sp>
            <p:nvSpPr>
              <p:cNvPr id="28" name="TextBox 9"/>
              <p:cNvSpPr txBox="1"/>
              <p:nvPr/>
            </p:nvSpPr>
            <p:spPr>
              <a:xfrm>
                <a:off x="846897" y="2427892"/>
                <a:ext cx="614488" cy="710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accent1"/>
                    </a:solidFill>
                    <a:latin typeface="+mn-ea"/>
                    <a:cs typeface="+mn-ea"/>
                  </a:rPr>
                  <a:t>2</a:t>
                </a:r>
                <a:endParaRPr lang="zh-CN" altLang="en-US" dirty="0">
                  <a:solidFill>
                    <a:schemeClr val="accent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22" name="等腰三角形 6"/>
            <p:cNvSpPr/>
            <p:nvPr/>
          </p:nvSpPr>
          <p:spPr>
            <a:xfrm rot="5400000">
              <a:off x="-1652386" y="-393750"/>
              <a:ext cx="1631704" cy="1417894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23" name="等腰三角形 6"/>
            <p:cNvSpPr/>
            <p:nvPr/>
          </p:nvSpPr>
          <p:spPr>
            <a:xfrm rot="5400000">
              <a:off x="-1348920" y="-59336"/>
              <a:ext cx="862021" cy="749066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24" name="等腰三角形 6"/>
            <p:cNvSpPr/>
            <p:nvPr/>
          </p:nvSpPr>
          <p:spPr>
            <a:xfrm rot="5400000">
              <a:off x="-2743791" y="-273068"/>
              <a:ext cx="2569006" cy="1176531"/>
            </a:xfrm>
            <a:custGeom>
              <a:avLst/>
              <a:gdLst/>
              <a:ahLst/>
              <a:cxnLst/>
              <a:rect l="l" t="t" r="r" b="b"/>
              <a:pathLst>
                <a:path w="2952329" h="1352082">
                  <a:moveTo>
                    <a:pt x="679890" y="0"/>
                  </a:moveTo>
                  <a:lnTo>
                    <a:pt x="2269951" y="0"/>
                  </a:lnTo>
                  <a:lnTo>
                    <a:pt x="2926067" y="1131235"/>
                  </a:lnTo>
                  <a:cubicBezTo>
                    <a:pt x="2985941" y="1238976"/>
                    <a:pt x="2943438" y="1346718"/>
                    <a:pt x="2798562" y="1352082"/>
                  </a:cubicBezTo>
                  <a:lnTo>
                    <a:pt x="151278" y="1352082"/>
                  </a:lnTo>
                  <a:cubicBezTo>
                    <a:pt x="21024" y="1346716"/>
                    <a:pt x="-36100" y="1214601"/>
                    <a:pt x="23772" y="113123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25" name="等腰三角形 6"/>
            <p:cNvSpPr/>
            <p:nvPr/>
          </p:nvSpPr>
          <p:spPr>
            <a:xfrm rot="5400000">
              <a:off x="-1290348" y="-125610"/>
              <a:ext cx="340008" cy="295455"/>
            </a:xfrm>
            <a:custGeom>
              <a:avLst/>
              <a:gdLst>
                <a:gd name="connsiteX0" fmla="*/ 1417657 w 1417657"/>
                <a:gd name="connsiteY0" fmla="*/ 1136219 h 1244094"/>
                <a:gd name="connsiteX1" fmla="*/ 1355376 w 1417657"/>
                <a:gd name="connsiteY1" fmla="*/ 1244094 h 1244094"/>
                <a:gd name="connsiteX2" fmla="*/ 62282 w 1417657"/>
                <a:gd name="connsiteY2" fmla="*/ 1244094 h 1244094"/>
                <a:gd name="connsiteX3" fmla="*/ 0 w 1417657"/>
                <a:gd name="connsiteY3" fmla="*/ 1136220 h 1244094"/>
                <a:gd name="connsiteX4" fmla="*/ 646118 w 1417657"/>
                <a:gd name="connsiteY4" fmla="*/ 22224 h 1244094"/>
                <a:gd name="connsiteX5" fmla="*/ 771540 w 1417657"/>
                <a:gd name="connsiteY5" fmla="*/ 22224 h 1244094"/>
                <a:gd name="connsiteX6" fmla="*/ 1417657 w 1417657"/>
                <a:gd name="connsiteY6" fmla="*/ 1136219 h 1244094"/>
                <a:gd name="connsiteX0" fmla="*/ 1417657 w 1417657"/>
                <a:gd name="connsiteY0" fmla="*/ 1148021 h 1255896"/>
                <a:gd name="connsiteX1" fmla="*/ 1355376 w 1417657"/>
                <a:gd name="connsiteY1" fmla="*/ 1255896 h 1255896"/>
                <a:gd name="connsiteX2" fmla="*/ 62282 w 1417657"/>
                <a:gd name="connsiteY2" fmla="*/ 1255896 h 1255896"/>
                <a:gd name="connsiteX3" fmla="*/ 0 w 1417657"/>
                <a:gd name="connsiteY3" fmla="*/ 1148022 h 1255896"/>
                <a:gd name="connsiteX4" fmla="*/ 646118 w 1417657"/>
                <a:gd name="connsiteY4" fmla="*/ 34026 h 1255896"/>
                <a:gd name="connsiteX5" fmla="*/ 771540 w 1417657"/>
                <a:gd name="connsiteY5" fmla="*/ 34026 h 1255896"/>
                <a:gd name="connsiteX6" fmla="*/ 1417657 w 1417657"/>
                <a:gd name="connsiteY6" fmla="*/ 1148021 h 1255896"/>
                <a:gd name="connsiteX0" fmla="*/ 1417657 w 1417657"/>
                <a:gd name="connsiteY0" fmla="*/ 1145256 h 1253131"/>
                <a:gd name="connsiteX1" fmla="*/ 1355376 w 1417657"/>
                <a:gd name="connsiteY1" fmla="*/ 1253131 h 1253131"/>
                <a:gd name="connsiteX2" fmla="*/ 62282 w 1417657"/>
                <a:gd name="connsiteY2" fmla="*/ 1253131 h 1253131"/>
                <a:gd name="connsiteX3" fmla="*/ 0 w 1417657"/>
                <a:gd name="connsiteY3" fmla="*/ 1145257 h 1253131"/>
                <a:gd name="connsiteX4" fmla="*/ 646118 w 1417657"/>
                <a:gd name="connsiteY4" fmla="*/ 31261 h 1253131"/>
                <a:gd name="connsiteX5" fmla="*/ 771540 w 1417657"/>
                <a:gd name="connsiteY5" fmla="*/ 31261 h 1253131"/>
                <a:gd name="connsiteX6" fmla="*/ 1417657 w 1417657"/>
                <a:gd name="connsiteY6" fmla="*/ 1145256 h 1253131"/>
                <a:gd name="connsiteX0" fmla="*/ 1422255 w 1422255"/>
                <a:gd name="connsiteY0" fmla="*/ 1145256 h 1253131"/>
                <a:gd name="connsiteX1" fmla="*/ 1359974 w 1422255"/>
                <a:gd name="connsiteY1" fmla="*/ 1253131 h 1253131"/>
                <a:gd name="connsiteX2" fmla="*/ 66880 w 1422255"/>
                <a:gd name="connsiteY2" fmla="*/ 1253131 h 1253131"/>
                <a:gd name="connsiteX3" fmla="*/ 4598 w 1422255"/>
                <a:gd name="connsiteY3" fmla="*/ 1145257 h 1253131"/>
                <a:gd name="connsiteX4" fmla="*/ 650716 w 1422255"/>
                <a:gd name="connsiteY4" fmla="*/ 31261 h 1253131"/>
                <a:gd name="connsiteX5" fmla="*/ 776138 w 1422255"/>
                <a:gd name="connsiteY5" fmla="*/ 31261 h 1253131"/>
                <a:gd name="connsiteX6" fmla="*/ 1422255 w 1422255"/>
                <a:gd name="connsiteY6" fmla="*/ 1145256 h 1253131"/>
                <a:gd name="connsiteX0" fmla="*/ 1426204 w 1426204"/>
                <a:gd name="connsiteY0" fmla="*/ 1145256 h 1253131"/>
                <a:gd name="connsiteX1" fmla="*/ 1363923 w 1426204"/>
                <a:gd name="connsiteY1" fmla="*/ 1253131 h 1253131"/>
                <a:gd name="connsiteX2" fmla="*/ 70829 w 1426204"/>
                <a:gd name="connsiteY2" fmla="*/ 1253131 h 1253131"/>
                <a:gd name="connsiteX3" fmla="*/ 8547 w 1426204"/>
                <a:gd name="connsiteY3" fmla="*/ 1145257 h 1253131"/>
                <a:gd name="connsiteX4" fmla="*/ 654665 w 1426204"/>
                <a:gd name="connsiteY4" fmla="*/ 31261 h 1253131"/>
                <a:gd name="connsiteX5" fmla="*/ 780087 w 1426204"/>
                <a:gd name="connsiteY5" fmla="*/ 31261 h 1253131"/>
                <a:gd name="connsiteX6" fmla="*/ 1426204 w 1426204"/>
                <a:gd name="connsiteY6" fmla="*/ 1145256 h 1253131"/>
                <a:gd name="connsiteX0" fmla="*/ 1429268 w 1429268"/>
                <a:gd name="connsiteY0" fmla="*/ 1145256 h 1253131"/>
                <a:gd name="connsiteX1" fmla="*/ 1366987 w 1429268"/>
                <a:gd name="connsiteY1" fmla="*/ 1253131 h 1253131"/>
                <a:gd name="connsiteX2" fmla="*/ 73893 w 1429268"/>
                <a:gd name="connsiteY2" fmla="*/ 1253131 h 1253131"/>
                <a:gd name="connsiteX3" fmla="*/ 11611 w 1429268"/>
                <a:gd name="connsiteY3" fmla="*/ 1145257 h 1253131"/>
                <a:gd name="connsiteX4" fmla="*/ 657729 w 1429268"/>
                <a:gd name="connsiteY4" fmla="*/ 31261 h 1253131"/>
                <a:gd name="connsiteX5" fmla="*/ 783151 w 1429268"/>
                <a:gd name="connsiteY5" fmla="*/ 31261 h 1253131"/>
                <a:gd name="connsiteX6" fmla="*/ 1429268 w 1429268"/>
                <a:gd name="connsiteY6" fmla="*/ 1145256 h 1253131"/>
                <a:gd name="connsiteX0" fmla="*/ 1429268 w 1435433"/>
                <a:gd name="connsiteY0" fmla="*/ 1145256 h 1253131"/>
                <a:gd name="connsiteX1" fmla="*/ 1366987 w 1435433"/>
                <a:gd name="connsiteY1" fmla="*/ 1253131 h 1253131"/>
                <a:gd name="connsiteX2" fmla="*/ 73893 w 1435433"/>
                <a:gd name="connsiteY2" fmla="*/ 1253131 h 1253131"/>
                <a:gd name="connsiteX3" fmla="*/ 11611 w 1435433"/>
                <a:gd name="connsiteY3" fmla="*/ 1145257 h 1253131"/>
                <a:gd name="connsiteX4" fmla="*/ 657729 w 1435433"/>
                <a:gd name="connsiteY4" fmla="*/ 31261 h 1253131"/>
                <a:gd name="connsiteX5" fmla="*/ 783151 w 1435433"/>
                <a:gd name="connsiteY5" fmla="*/ 31261 h 1253131"/>
                <a:gd name="connsiteX6" fmla="*/ 1429268 w 1435433"/>
                <a:gd name="connsiteY6" fmla="*/ 1145256 h 1253131"/>
                <a:gd name="connsiteX0" fmla="*/ 1429268 w 1438819"/>
                <a:gd name="connsiteY0" fmla="*/ 1145256 h 1253131"/>
                <a:gd name="connsiteX1" fmla="*/ 1366987 w 1438819"/>
                <a:gd name="connsiteY1" fmla="*/ 1253131 h 1253131"/>
                <a:gd name="connsiteX2" fmla="*/ 73893 w 1438819"/>
                <a:gd name="connsiteY2" fmla="*/ 1253131 h 1253131"/>
                <a:gd name="connsiteX3" fmla="*/ 11611 w 1438819"/>
                <a:gd name="connsiteY3" fmla="*/ 1145257 h 1253131"/>
                <a:gd name="connsiteX4" fmla="*/ 657729 w 1438819"/>
                <a:gd name="connsiteY4" fmla="*/ 31261 h 1253131"/>
                <a:gd name="connsiteX5" fmla="*/ 783151 w 1438819"/>
                <a:gd name="connsiteY5" fmla="*/ 31261 h 1253131"/>
                <a:gd name="connsiteX6" fmla="*/ 1429268 w 1438819"/>
                <a:gd name="connsiteY6" fmla="*/ 1145256 h 1253131"/>
                <a:gd name="connsiteX0" fmla="*/ 1429268 w 1439817"/>
                <a:gd name="connsiteY0" fmla="*/ 1145256 h 1253131"/>
                <a:gd name="connsiteX1" fmla="*/ 1366987 w 1439817"/>
                <a:gd name="connsiteY1" fmla="*/ 1253131 h 1253131"/>
                <a:gd name="connsiteX2" fmla="*/ 73893 w 1439817"/>
                <a:gd name="connsiteY2" fmla="*/ 1253131 h 1253131"/>
                <a:gd name="connsiteX3" fmla="*/ 11611 w 1439817"/>
                <a:gd name="connsiteY3" fmla="*/ 1145257 h 1253131"/>
                <a:gd name="connsiteX4" fmla="*/ 657729 w 1439817"/>
                <a:gd name="connsiteY4" fmla="*/ 31261 h 1253131"/>
                <a:gd name="connsiteX5" fmla="*/ 783151 w 1439817"/>
                <a:gd name="connsiteY5" fmla="*/ 31261 h 1253131"/>
                <a:gd name="connsiteX6" fmla="*/ 1429268 w 1439817"/>
                <a:gd name="connsiteY6" fmla="*/ 1145256 h 1253131"/>
                <a:gd name="connsiteX0" fmla="*/ 1429268 w 1442096"/>
                <a:gd name="connsiteY0" fmla="*/ 1145256 h 1253131"/>
                <a:gd name="connsiteX1" fmla="*/ 1366987 w 1442096"/>
                <a:gd name="connsiteY1" fmla="*/ 1253131 h 1253131"/>
                <a:gd name="connsiteX2" fmla="*/ 73893 w 1442096"/>
                <a:gd name="connsiteY2" fmla="*/ 1253131 h 1253131"/>
                <a:gd name="connsiteX3" fmla="*/ 11611 w 1442096"/>
                <a:gd name="connsiteY3" fmla="*/ 1145257 h 1253131"/>
                <a:gd name="connsiteX4" fmla="*/ 657729 w 1442096"/>
                <a:gd name="connsiteY4" fmla="*/ 31261 h 1253131"/>
                <a:gd name="connsiteX5" fmla="*/ 783151 w 1442096"/>
                <a:gd name="connsiteY5" fmla="*/ 31261 h 1253131"/>
                <a:gd name="connsiteX6" fmla="*/ 1429268 w 1442096"/>
                <a:gd name="connsiteY6" fmla="*/ 1145256 h 12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096" h="1253131">
                  <a:moveTo>
                    <a:pt x="1429268" y="1145256"/>
                  </a:move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78105" y="-9220"/>
                    <a:pt x="753250" y="-11602"/>
                    <a:pt x="783151" y="31261"/>
                  </a:cubicBezTo>
                  <a:lnTo>
                    <a:pt x="1429268" y="11452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-1932034" y="-647783"/>
              <a:ext cx="718643" cy="19259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+mn-ea"/>
                  <a:cs typeface="+mn-ea"/>
                </a:rPr>
                <a:t>2 000 €</a:t>
              </a:r>
              <a:endParaRPr lang="en-US" altLang="zh-CN" sz="14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568069" y="3906568"/>
            <a:ext cx="3280937" cy="1826689"/>
            <a:chOff x="1416744" y="2317229"/>
            <a:chExt cx="2968050" cy="1826689"/>
          </a:xfrm>
        </p:grpSpPr>
        <p:sp>
          <p:nvSpPr>
            <p:cNvPr id="30" name="矩形 29"/>
            <p:cNvSpPr/>
            <p:nvPr/>
          </p:nvSpPr>
          <p:spPr>
            <a:xfrm>
              <a:off x="1416744" y="2317229"/>
              <a:ext cx="2968050" cy="1826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gray">
            <a:xfrm>
              <a:off x="2016768" y="2634814"/>
              <a:ext cx="1982953" cy="122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Cachets et enveloppes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 des joueurs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94968" y="4080060"/>
            <a:ext cx="1376201" cy="1430501"/>
            <a:chOff x="-2599398" y="-969305"/>
            <a:chExt cx="2471813" cy="2569006"/>
          </a:xfrm>
        </p:grpSpPr>
        <p:grpSp>
          <p:nvGrpSpPr>
            <p:cNvPr id="33" name="组合 32"/>
            <p:cNvGrpSpPr/>
            <p:nvPr/>
          </p:nvGrpSpPr>
          <p:grpSpPr>
            <a:xfrm rot="1825908">
              <a:off x="-2599398" y="-833675"/>
              <a:ext cx="858726" cy="663275"/>
              <a:chOff x="844200" y="2427892"/>
              <a:chExt cx="920048" cy="710640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844200" y="2555036"/>
                <a:ext cx="920048" cy="453177"/>
              </a:xfrm>
              <a:prstGeom prst="roundRect">
                <a:avLst/>
              </a:prstGeom>
              <a:gradFill flip="none" rotWithShape="1">
                <a:gsLst>
                  <a:gs pos="16000">
                    <a:schemeClr val="bg1"/>
                  </a:gs>
                  <a:gs pos="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  <a:gs pos="3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8100" dist="50800" dir="5940000" sx="103000" sy="103000" algn="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  <a:cs typeface="+mn-ea"/>
                </a:endParaRPr>
              </a:p>
            </p:txBody>
          </p:sp>
          <p:sp>
            <p:nvSpPr>
              <p:cNvPr id="40" name="TextBox 9"/>
              <p:cNvSpPr txBox="1"/>
              <p:nvPr/>
            </p:nvSpPr>
            <p:spPr>
              <a:xfrm>
                <a:off x="846897" y="2427892"/>
                <a:ext cx="614488" cy="710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>
                    <a:solidFill>
                      <a:schemeClr val="accent3"/>
                    </a:solidFill>
                    <a:latin typeface="+mn-ea"/>
                    <a:cs typeface="+mn-ea"/>
                  </a:rPr>
                  <a:t>3</a:t>
                </a:r>
                <a:endParaRPr lang="zh-CN" altLang="en-US" dirty="0">
                  <a:solidFill>
                    <a:schemeClr val="accent3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34" name="等腰三角形 6"/>
            <p:cNvSpPr/>
            <p:nvPr/>
          </p:nvSpPr>
          <p:spPr>
            <a:xfrm rot="5400000">
              <a:off x="-1652385" y="-393748"/>
              <a:ext cx="1631705" cy="1417894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35" name="等腰三角形 6"/>
            <p:cNvSpPr/>
            <p:nvPr/>
          </p:nvSpPr>
          <p:spPr>
            <a:xfrm rot="5400000">
              <a:off x="-1348920" y="-59336"/>
              <a:ext cx="862021" cy="749066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36" name="等腰三角形 6"/>
            <p:cNvSpPr/>
            <p:nvPr/>
          </p:nvSpPr>
          <p:spPr>
            <a:xfrm rot="5400000">
              <a:off x="-2743791" y="-273068"/>
              <a:ext cx="2569006" cy="1176531"/>
            </a:xfrm>
            <a:custGeom>
              <a:avLst/>
              <a:gdLst/>
              <a:ahLst/>
              <a:cxnLst/>
              <a:rect l="l" t="t" r="r" b="b"/>
              <a:pathLst>
                <a:path w="2952329" h="1352082">
                  <a:moveTo>
                    <a:pt x="679890" y="0"/>
                  </a:moveTo>
                  <a:lnTo>
                    <a:pt x="2269951" y="0"/>
                  </a:lnTo>
                  <a:lnTo>
                    <a:pt x="2926067" y="1131235"/>
                  </a:lnTo>
                  <a:cubicBezTo>
                    <a:pt x="2985941" y="1238976"/>
                    <a:pt x="2943438" y="1346718"/>
                    <a:pt x="2798562" y="1352082"/>
                  </a:cubicBezTo>
                  <a:lnTo>
                    <a:pt x="151278" y="1352082"/>
                  </a:lnTo>
                  <a:cubicBezTo>
                    <a:pt x="21024" y="1346716"/>
                    <a:pt x="-36100" y="1214601"/>
                    <a:pt x="23772" y="113123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37" name="等腰三角形 6"/>
            <p:cNvSpPr/>
            <p:nvPr/>
          </p:nvSpPr>
          <p:spPr>
            <a:xfrm rot="5400000">
              <a:off x="-1290348" y="-125610"/>
              <a:ext cx="340008" cy="295455"/>
            </a:xfrm>
            <a:custGeom>
              <a:avLst/>
              <a:gdLst>
                <a:gd name="connsiteX0" fmla="*/ 1417657 w 1417657"/>
                <a:gd name="connsiteY0" fmla="*/ 1136219 h 1244094"/>
                <a:gd name="connsiteX1" fmla="*/ 1355376 w 1417657"/>
                <a:gd name="connsiteY1" fmla="*/ 1244094 h 1244094"/>
                <a:gd name="connsiteX2" fmla="*/ 62282 w 1417657"/>
                <a:gd name="connsiteY2" fmla="*/ 1244094 h 1244094"/>
                <a:gd name="connsiteX3" fmla="*/ 0 w 1417657"/>
                <a:gd name="connsiteY3" fmla="*/ 1136220 h 1244094"/>
                <a:gd name="connsiteX4" fmla="*/ 646118 w 1417657"/>
                <a:gd name="connsiteY4" fmla="*/ 22224 h 1244094"/>
                <a:gd name="connsiteX5" fmla="*/ 771540 w 1417657"/>
                <a:gd name="connsiteY5" fmla="*/ 22224 h 1244094"/>
                <a:gd name="connsiteX6" fmla="*/ 1417657 w 1417657"/>
                <a:gd name="connsiteY6" fmla="*/ 1136219 h 1244094"/>
                <a:gd name="connsiteX0" fmla="*/ 1417657 w 1417657"/>
                <a:gd name="connsiteY0" fmla="*/ 1148021 h 1255896"/>
                <a:gd name="connsiteX1" fmla="*/ 1355376 w 1417657"/>
                <a:gd name="connsiteY1" fmla="*/ 1255896 h 1255896"/>
                <a:gd name="connsiteX2" fmla="*/ 62282 w 1417657"/>
                <a:gd name="connsiteY2" fmla="*/ 1255896 h 1255896"/>
                <a:gd name="connsiteX3" fmla="*/ 0 w 1417657"/>
                <a:gd name="connsiteY3" fmla="*/ 1148022 h 1255896"/>
                <a:gd name="connsiteX4" fmla="*/ 646118 w 1417657"/>
                <a:gd name="connsiteY4" fmla="*/ 34026 h 1255896"/>
                <a:gd name="connsiteX5" fmla="*/ 771540 w 1417657"/>
                <a:gd name="connsiteY5" fmla="*/ 34026 h 1255896"/>
                <a:gd name="connsiteX6" fmla="*/ 1417657 w 1417657"/>
                <a:gd name="connsiteY6" fmla="*/ 1148021 h 1255896"/>
                <a:gd name="connsiteX0" fmla="*/ 1417657 w 1417657"/>
                <a:gd name="connsiteY0" fmla="*/ 1145256 h 1253131"/>
                <a:gd name="connsiteX1" fmla="*/ 1355376 w 1417657"/>
                <a:gd name="connsiteY1" fmla="*/ 1253131 h 1253131"/>
                <a:gd name="connsiteX2" fmla="*/ 62282 w 1417657"/>
                <a:gd name="connsiteY2" fmla="*/ 1253131 h 1253131"/>
                <a:gd name="connsiteX3" fmla="*/ 0 w 1417657"/>
                <a:gd name="connsiteY3" fmla="*/ 1145257 h 1253131"/>
                <a:gd name="connsiteX4" fmla="*/ 646118 w 1417657"/>
                <a:gd name="connsiteY4" fmla="*/ 31261 h 1253131"/>
                <a:gd name="connsiteX5" fmla="*/ 771540 w 1417657"/>
                <a:gd name="connsiteY5" fmla="*/ 31261 h 1253131"/>
                <a:gd name="connsiteX6" fmla="*/ 1417657 w 1417657"/>
                <a:gd name="connsiteY6" fmla="*/ 1145256 h 1253131"/>
                <a:gd name="connsiteX0" fmla="*/ 1422255 w 1422255"/>
                <a:gd name="connsiteY0" fmla="*/ 1145256 h 1253131"/>
                <a:gd name="connsiteX1" fmla="*/ 1359974 w 1422255"/>
                <a:gd name="connsiteY1" fmla="*/ 1253131 h 1253131"/>
                <a:gd name="connsiteX2" fmla="*/ 66880 w 1422255"/>
                <a:gd name="connsiteY2" fmla="*/ 1253131 h 1253131"/>
                <a:gd name="connsiteX3" fmla="*/ 4598 w 1422255"/>
                <a:gd name="connsiteY3" fmla="*/ 1145257 h 1253131"/>
                <a:gd name="connsiteX4" fmla="*/ 650716 w 1422255"/>
                <a:gd name="connsiteY4" fmla="*/ 31261 h 1253131"/>
                <a:gd name="connsiteX5" fmla="*/ 776138 w 1422255"/>
                <a:gd name="connsiteY5" fmla="*/ 31261 h 1253131"/>
                <a:gd name="connsiteX6" fmla="*/ 1422255 w 1422255"/>
                <a:gd name="connsiteY6" fmla="*/ 1145256 h 1253131"/>
                <a:gd name="connsiteX0" fmla="*/ 1426204 w 1426204"/>
                <a:gd name="connsiteY0" fmla="*/ 1145256 h 1253131"/>
                <a:gd name="connsiteX1" fmla="*/ 1363923 w 1426204"/>
                <a:gd name="connsiteY1" fmla="*/ 1253131 h 1253131"/>
                <a:gd name="connsiteX2" fmla="*/ 70829 w 1426204"/>
                <a:gd name="connsiteY2" fmla="*/ 1253131 h 1253131"/>
                <a:gd name="connsiteX3" fmla="*/ 8547 w 1426204"/>
                <a:gd name="connsiteY3" fmla="*/ 1145257 h 1253131"/>
                <a:gd name="connsiteX4" fmla="*/ 654665 w 1426204"/>
                <a:gd name="connsiteY4" fmla="*/ 31261 h 1253131"/>
                <a:gd name="connsiteX5" fmla="*/ 780087 w 1426204"/>
                <a:gd name="connsiteY5" fmla="*/ 31261 h 1253131"/>
                <a:gd name="connsiteX6" fmla="*/ 1426204 w 1426204"/>
                <a:gd name="connsiteY6" fmla="*/ 1145256 h 1253131"/>
                <a:gd name="connsiteX0" fmla="*/ 1429268 w 1429268"/>
                <a:gd name="connsiteY0" fmla="*/ 1145256 h 1253131"/>
                <a:gd name="connsiteX1" fmla="*/ 1366987 w 1429268"/>
                <a:gd name="connsiteY1" fmla="*/ 1253131 h 1253131"/>
                <a:gd name="connsiteX2" fmla="*/ 73893 w 1429268"/>
                <a:gd name="connsiteY2" fmla="*/ 1253131 h 1253131"/>
                <a:gd name="connsiteX3" fmla="*/ 11611 w 1429268"/>
                <a:gd name="connsiteY3" fmla="*/ 1145257 h 1253131"/>
                <a:gd name="connsiteX4" fmla="*/ 657729 w 1429268"/>
                <a:gd name="connsiteY4" fmla="*/ 31261 h 1253131"/>
                <a:gd name="connsiteX5" fmla="*/ 783151 w 1429268"/>
                <a:gd name="connsiteY5" fmla="*/ 31261 h 1253131"/>
                <a:gd name="connsiteX6" fmla="*/ 1429268 w 1429268"/>
                <a:gd name="connsiteY6" fmla="*/ 1145256 h 1253131"/>
                <a:gd name="connsiteX0" fmla="*/ 1429268 w 1435433"/>
                <a:gd name="connsiteY0" fmla="*/ 1145256 h 1253131"/>
                <a:gd name="connsiteX1" fmla="*/ 1366987 w 1435433"/>
                <a:gd name="connsiteY1" fmla="*/ 1253131 h 1253131"/>
                <a:gd name="connsiteX2" fmla="*/ 73893 w 1435433"/>
                <a:gd name="connsiteY2" fmla="*/ 1253131 h 1253131"/>
                <a:gd name="connsiteX3" fmla="*/ 11611 w 1435433"/>
                <a:gd name="connsiteY3" fmla="*/ 1145257 h 1253131"/>
                <a:gd name="connsiteX4" fmla="*/ 657729 w 1435433"/>
                <a:gd name="connsiteY4" fmla="*/ 31261 h 1253131"/>
                <a:gd name="connsiteX5" fmla="*/ 783151 w 1435433"/>
                <a:gd name="connsiteY5" fmla="*/ 31261 h 1253131"/>
                <a:gd name="connsiteX6" fmla="*/ 1429268 w 1435433"/>
                <a:gd name="connsiteY6" fmla="*/ 1145256 h 1253131"/>
                <a:gd name="connsiteX0" fmla="*/ 1429268 w 1438819"/>
                <a:gd name="connsiteY0" fmla="*/ 1145256 h 1253131"/>
                <a:gd name="connsiteX1" fmla="*/ 1366987 w 1438819"/>
                <a:gd name="connsiteY1" fmla="*/ 1253131 h 1253131"/>
                <a:gd name="connsiteX2" fmla="*/ 73893 w 1438819"/>
                <a:gd name="connsiteY2" fmla="*/ 1253131 h 1253131"/>
                <a:gd name="connsiteX3" fmla="*/ 11611 w 1438819"/>
                <a:gd name="connsiteY3" fmla="*/ 1145257 h 1253131"/>
                <a:gd name="connsiteX4" fmla="*/ 657729 w 1438819"/>
                <a:gd name="connsiteY4" fmla="*/ 31261 h 1253131"/>
                <a:gd name="connsiteX5" fmla="*/ 783151 w 1438819"/>
                <a:gd name="connsiteY5" fmla="*/ 31261 h 1253131"/>
                <a:gd name="connsiteX6" fmla="*/ 1429268 w 1438819"/>
                <a:gd name="connsiteY6" fmla="*/ 1145256 h 1253131"/>
                <a:gd name="connsiteX0" fmla="*/ 1429268 w 1439817"/>
                <a:gd name="connsiteY0" fmla="*/ 1145256 h 1253131"/>
                <a:gd name="connsiteX1" fmla="*/ 1366987 w 1439817"/>
                <a:gd name="connsiteY1" fmla="*/ 1253131 h 1253131"/>
                <a:gd name="connsiteX2" fmla="*/ 73893 w 1439817"/>
                <a:gd name="connsiteY2" fmla="*/ 1253131 h 1253131"/>
                <a:gd name="connsiteX3" fmla="*/ 11611 w 1439817"/>
                <a:gd name="connsiteY3" fmla="*/ 1145257 h 1253131"/>
                <a:gd name="connsiteX4" fmla="*/ 657729 w 1439817"/>
                <a:gd name="connsiteY4" fmla="*/ 31261 h 1253131"/>
                <a:gd name="connsiteX5" fmla="*/ 783151 w 1439817"/>
                <a:gd name="connsiteY5" fmla="*/ 31261 h 1253131"/>
                <a:gd name="connsiteX6" fmla="*/ 1429268 w 1439817"/>
                <a:gd name="connsiteY6" fmla="*/ 1145256 h 1253131"/>
                <a:gd name="connsiteX0" fmla="*/ 1429268 w 1442096"/>
                <a:gd name="connsiteY0" fmla="*/ 1145256 h 1253131"/>
                <a:gd name="connsiteX1" fmla="*/ 1366987 w 1442096"/>
                <a:gd name="connsiteY1" fmla="*/ 1253131 h 1253131"/>
                <a:gd name="connsiteX2" fmla="*/ 73893 w 1442096"/>
                <a:gd name="connsiteY2" fmla="*/ 1253131 h 1253131"/>
                <a:gd name="connsiteX3" fmla="*/ 11611 w 1442096"/>
                <a:gd name="connsiteY3" fmla="*/ 1145257 h 1253131"/>
                <a:gd name="connsiteX4" fmla="*/ 657729 w 1442096"/>
                <a:gd name="connsiteY4" fmla="*/ 31261 h 1253131"/>
                <a:gd name="connsiteX5" fmla="*/ 783151 w 1442096"/>
                <a:gd name="connsiteY5" fmla="*/ 31261 h 1253131"/>
                <a:gd name="connsiteX6" fmla="*/ 1429268 w 1442096"/>
                <a:gd name="connsiteY6" fmla="*/ 1145256 h 12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096" h="1253131">
                  <a:moveTo>
                    <a:pt x="1429268" y="1145256"/>
                  </a:move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78105" y="-9220"/>
                    <a:pt x="753250" y="-11602"/>
                    <a:pt x="783151" y="31261"/>
                  </a:cubicBezTo>
                  <a:lnTo>
                    <a:pt x="1429268" y="11452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-1932034" y="-647783"/>
              <a:ext cx="718643" cy="19259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+mn-ea"/>
                  <a:cs typeface="+mn-ea"/>
                </a:rPr>
                <a:t>10 500 €</a:t>
              </a:r>
              <a:endParaRPr lang="en-US" altLang="zh-CN" sz="14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35119" y="3906568"/>
            <a:ext cx="3311937" cy="1826689"/>
            <a:chOff x="1416744" y="2317229"/>
            <a:chExt cx="2996094" cy="1826689"/>
          </a:xfrm>
        </p:grpSpPr>
        <p:sp>
          <p:nvSpPr>
            <p:cNvPr id="42" name="矩形 41"/>
            <p:cNvSpPr/>
            <p:nvPr/>
          </p:nvSpPr>
          <p:spPr>
            <a:xfrm>
              <a:off x="1416744" y="2317229"/>
              <a:ext cx="2996094" cy="1826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2016768" y="2634814"/>
              <a:ext cx="1429721" cy="122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fr-FR" altLang="zh-CN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TOTAL</a:t>
              </a:r>
              <a:endPara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6200000">
            <a:off x="8550802" y="4197995"/>
            <a:ext cx="1296759" cy="1430501"/>
            <a:chOff x="-2456712" y="-969305"/>
            <a:chExt cx="2329125" cy="2569006"/>
          </a:xfrm>
        </p:grpSpPr>
        <p:sp>
          <p:nvSpPr>
            <p:cNvPr id="52" name="TextBox 9"/>
            <p:cNvSpPr txBox="1"/>
            <p:nvPr/>
          </p:nvSpPr>
          <p:spPr>
            <a:xfrm rot="1825908">
              <a:off x="-2456712" y="-904622"/>
              <a:ext cx="331798" cy="66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chemeClr val="accent4"/>
                </a:solidFill>
                <a:latin typeface="+mn-ea"/>
                <a:cs typeface="+mn-ea"/>
              </a:endParaRPr>
            </a:p>
          </p:txBody>
        </p:sp>
        <p:sp>
          <p:nvSpPr>
            <p:cNvPr id="46" name="等腰三角形 6"/>
            <p:cNvSpPr/>
            <p:nvPr/>
          </p:nvSpPr>
          <p:spPr>
            <a:xfrm rot="5400000">
              <a:off x="-1652386" y="-393750"/>
              <a:ext cx="1631704" cy="1417894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47" name="等腰三角形 6"/>
            <p:cNvSpPr/>
            <p:nvPr/>
          </p:nvSpPr>
          <p:spPr>
            <a:xfrm rot="5400000">
              <a:off x="-1348920" y="-59336"/>
              <a:ext cx="862021" cy="749066"/>
            </a:xfrm>
            <a:custGeom>
              <a:avLst/>
              <a:gdLst/>
              <a:ahLst/>
              <a:cxnLst/>
              <a:rect l="l" t="t" r="r" b="b"/>
              <a:pathLst>
                <a:path w="1442096" h="1253131">
                  <a:moveTo>
                    <a:pt x="718151" y="253224"/>
                  </a:moveTo>
                  <a:cubicBezTo>
                    <a:pt x="700773" y="253430"/>
                    <a:pt x="684221" y="260858"/>
                    <a:pt x="677159" y="274888"/>
                  </a:cubicBezTo>
                  <a:lnTo>
                    <a:pt x="229299" y="1047059"/>
                  </a:lnTo>
                  <a:cubicBezTo>
                    <a:pt x="209028" y="1075284"/>
                    <a:pt x="228369" y="1120015"/>
                    <a:pt x="272470" y="1121832"/>
                  </a:cubicBezTo>
                  <a:lnTo>
                    <a:pt x="1168784" y="1121832"/>
                  </a:lnTo>
                  <a:cubicBezTo>
                    <a:pt x="1217836" y="1120016"/>
                    <a:pt x="1232226" y="1083537"/>
                    <a:pt x="1211954" y="1047058"/>
                  </a:cubicBezTo>
                  <a:lnTo>
                    <a:pt x="764096" y="274888"/>
                  </a:lnTo>
                  <a:cubicBezTo>
                    <a:pt x="753733" y="260032"/>
                    <a:pt x="735529" y="253017"/>
                    <a:pt x="718151" y="253224"/>
                  </a:cubicBezTo>
                  <a:close/>
                  <a:moveTo>
                    <a:pt x="716868" y="7"/>
                  </a:moveTo>
                  <a:cubicBezTo>
                    <a:pt x="741939" y="-291"/>
                    <a:pt x="768201" y="9830"/>
                    <a:pt x="783151" y="31261"/>
                  </a:cubicBezTo>
                  <a:lnTo>
                    <a:pt x="1429268" y="1145256"/>
                  </a:ln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67917" y="11021"/>
                    <a:pt x="691797" y="305"/>
                    <a:pt x="716868" y="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48" name="等腰三角形 6"/>
            <p:cNvSpPr/>
            <p:nvPr/>
          </p:nvSpPr>
          <p:spPr>
            <a:xfrm rot="5400000">
              <a:off x="-2743791" y="-273068"/>
              <a:ext cx="2569006" cy="1176531"/>
            </a:xfrm>
            <a:custGeom>
              <a:avLst/>
              <a:gdLst/>
              <a:ahLst/>
              <a:cxnLst/>
              <a:rect l="l" t="t" r="r" b="b"/>
              <a:pathLst>
                <a:path w="2952329" h="1352082">
                  <a:moveTo>
                    <a:pt x="679890" y="0"/>
                  </a:moveTo>
                  <a:lnTo>
                    <a:pt x="2269951" y="0"/>
                  </a:lnTo>
                  <a:lnTo>
                    <a:pt x="2926067" y="1131235"/>
                  </a:lnTo>
                  <a:cubicBezTo>
                    <a:pt x="2985941" y="1238976"/>
                    <a:pt x="2943438" y="1346718"/>
                    <a:pt x="2798562" y="1352082"/>
                  </a:cubicBezTo>
                  <a:lnTo>
                    <a:pt x="151278" y="1352082"/>
                  </a:lnTo>
                  <a:cubicBezTo>
                    <a:pt x="21024" y="1346716"/>
                    <a:pt x="-36100" y="1214601"/>
                    <a:pt x="23772" y="113123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49" name="等腰三角形 6"/>
            <p:cNvSpPr/>
            <p:nvPr/>
          </p:nvSpPr>
          <p:spPr>
            <a:xfrm rot="5400000">
              <a:off x="-1290348" y="185842"/>
              <a:ext cx="340008" cy="295455"/>
            </a:xfrm>
            <a:custGeom>
              <a:avLst/>
              <a:gdLst>
                <a:gd name="connsiteX0" fmla="*/ 1417657 w 1417657"/>
                <a:gd name="connsiteY0" fmla="*/ 1136219 h 1244094"/>
                <a:gd name="connsiteX1" fmla="*/ 1355376 w 1417657"/>
                <a:gd name="connsiteY1" fmla="*/ 1244094 h 1244094"/>
                <a:gd name="connsiteX2" fmla="*/ 62282 w 1417657"/>
                <a:gd name="connsiteY2" fmla="*/ 1244094 h 1244094"/>
                <a:gd name="connsiteX3" fmla="*/ 0 w 1417657"/>
                <a:gd name="connsiteY3" fmla="*/ 1136220 h 1244094"/>
                <a:gd name="connsiteX4" fmla="*/ 646118 w 1417657"/>
                <a:gd name="connsiteY4" fmla="*/ 22224 h 1244094"/>
                <a:gd name="connsiteX5" fmla="*/ 771540 w 1417657"/>
                <a:gd name="connsiteY5" fmla="*/ 22224 h 1244094"/>
                <a:gd name="connsiteX6" fmla="*/ 1417657 w 1417657"/>
                <a:gd name="connsiteY6" fmla="*/ 1136219 h 1244094"/>
                <a:gd name="connsiteX0" fmla="*/ 1417657 w 1417657"/>
                <a:gd name="connsiteY0" fmla="*/ 1148021 h 1255896"/>
                <a:gd name="connsiteX1" fmla="*/ 1355376 w 1417657"/>
                <a:gd name="connsiteY1" fmla="*/ 1255896 h 1255896"/>
                <a:gd name="connsiteX2" fmla="*/ 62282 w 1417657"/>
                <a:gd name="connsiteY2" fmla="*/ 1255896 h 1255896"/>
                <a:gd name="connsiteX3" fmla="*/ 0 w 1417657"/>
                <a:gd name="connsiteY3" fmla="*/ 1148022 h 1255896"/>
                <a:gd name="connsiteX4" fmla="*/ 646118 w 1417657"/>
                <a:gd name="connsiteY4" fmla="*/ 34026 h 1255896"/>
                <a:gd name="connsiteX5" fmla="*/ 771540 w 1417657"/>
                <a:gd name="connsiteY5" fmla="*/ 34026 h 1255896"/>
                <a:gd name="connsiteX6" fmla="*/ 1417657 w 1417657"/>
                <a:gd name="connsiteY6" fmla="*/ 1148021 h 1255896"/>
                <a:gd name="connsiteX0" fmla="*/ 1417657 w 1417657"/>
                <a:gd name="connsiteY0" fmla="*/ 1145256 h 1253131"/>
                <a:gd name="connsiteX1" fmla="*/ 1355376 w 1417657"/>
                <a:gd name="connsiteY1" fmla="*/ 1253131 h 1253131"/>
                <a:gd name="connsiteX2" fmla="*/ 62282 w 1417657"/>
                <a:gd name="connsiteY2" fmla="*/ 1253131 h 1253131"/>
                <a:gd name="connsiteX3" fmla="*/ 0 w 1417657"/>
                <a:gd name="connsiteY3" fmla="*/ 1145257 h 1253131"/>
                <a:gd name="connsiteX4" fmla="*/ 646118 w 1417657"/>
                <a:gd name="connsiteY4" fmla="*/ 31261 h 1253131"/>
                <a:gd name="connsiteX5" fmla="*/ 771540 w 1417657"/>
                <a:gd name="connsiteY5" fmla="*/ 31261 h 1253131"/>
                <a:gd name="connsiteX6" fmla="*/ 1417657 w 1417657"/>
                <a:gd name="connsiteY6" fmla="*/ 1145256 h 1253131"/>
                <a:gd name="connsiteX0" fmla="*/ 1422255 w 1422255"/>
                <a:gd name="connsiteY0" fmla="*/ 1145256 h 1253131"/>
                <a:gd name="connsiteX1" fmla="*/ 1359974 w 1422255"/>
                <a:gd name="connsiteY1" fmla="*/ 1253131 h 1253131"/>
                <a:gd name="connsiteX2" fmla="*/ 66880 w 1422255"/>
                <a:gd name="connsiteY2" fmla="*/ 1253131 h 1253131"/>
                <a:gd name="connsiteX3" fmla="*/ 4598 w 1422255"/>
                <a:gd name="connsiteY3" fmla="*/ 1145257 h 1253131"/>
                <a:gd name="connsiteX4" fmla="*/ 650716 w 1422255"/>
                <a:gd name="connsiteY4" fmla="*/ 31261 h 1253131"/>
                <a:gd name="connsiteX5" fmla="*/ 776138 w 1422255"/>
                <a:gd name="connsiteY5" fmla="*/ 31261 h 1253131"/>
                <a:gd name="connsiteX6" fmla="*/ 1422255 w 1422255"/>
                <a:gd name="connsiteY6" fmla="*/ 1145256 h 1253131"/>
                <a:gd name="connsiteX0" fmla="*/ 1426204 w 1426204"/>
                <a:gd name="connsiteY0" fmla="*/ 1145256 h 1253131"/>
                <a:gd name="connsiteX1" fmla="*/ 1363923 w 1426204"/>
                <a:gd name="connsiteY1" fmla="*/ 1253131 h 1253131"/>
                <a:gd name="connsiteX2" fmla="*/ 70829 w 1426204"/>
                <a:gd name="connsiteY2" fmla="*/ 1253131 h 1253131"/>
                <a:gd name="connsiteX3" fmla="*/ 8547 w 1426204"/>
                <a:gd name="connsiteY3" fmla="*/ 1145257 h 1253131"/>
                <a:gd name="connsiteX4" fmla="*/ 654665 w 1426204"/>
                <a:gd name="connsiteY4" fmla="*/ 31261 h 1253131"/>
                <a:gd name="connsiteX5" fmla="*/ 780087 w 1426204"/>
                <a:gd name="connsiteY5" fmla="*/ 31261 h 1253131"/>
                <a:gd name="connsiteX6" fmla="*/ 1426204 w 1426204"/>
                <a:gd name="connsiteY6" fmla="*/ 1145256 h 1253131"/>
                <a:gd name="connsiteX0" fmla="*/ 1429268 w 1429268"/>
                <a:gd name="connsiteY0" fmla="*/ 1145256 h 1253131"/>
                <a:gd name="connsiteX1" fmla="*/ 1366987 w 1429268"/>
                <a:gd name="connsiteY1" fmla="*/ 1253131 h 1253131"/>
                <a:gd name="connsiteX2" fmla="*/ 73893 w 1429268"/>
                <a:gd name="connsiteY2" fmla="*/ 1253131 h 1253131"/>
                <a:gd name="connsiteX3" fmla="*/ 11611 w 1429268"/>
                <a:gd name="connsiteY3" fmla="*/ 1145257 h 1253131"/>
                <a:gd name="connsiteX4" fmla="*/ 657729 w 1429268"/>
                <a:gd name="connsiteY4" fmla="*/ 31261 h 1253131"/>
                <a:gd name="connsiteX5" fmla="*/ 783151 w 1429268"/>
                <a:gd name="connsiteY5" fmla="*/ 31261 h 1253131"/>
                <a:gd name="connsiteX6" fmla="*/ 1429268 w 1429268"/>
                <a:gd name="connsiteY6" fmla="*/ 1145256 h 1253131"/>
                <a:gd name="connsiteX0" fmla="*/ 1429268 w 1435433"/>
                <a:gd name="connsiteY0" fmla="*/ 1145256 h 1253131"/>
                <a:gd name="connsiteX1" fmla="*/ 1366987 w 1435433"/>
                <a:gd name="connsiteY1" fmla="*/ 1253131 h 1253131"/>
                <a:gd name="connsiteX2" fmla="*/ 73893 w 1435433"/>
                <a:gd name="connsiteY2" fmla="*/ 1253131 h 1253131"/>
                <a:gd name="connsiteX3" fmla="*/ 11611 w 1435433"/>
                <a:gd name="connsiteY3" fmla="*/ 1145257 h 1253131"/>
                <a:gd name="connsiteX4" fmla="*/ 657729 w 1435433"/>
                <a:gd name="connsiteY4" fmla="*/ 31261 h 1253131"/>
                <a:gd name="connsiteX5" fmla="*/ 783151 w 1435433"/>
                <a:gd name="connsiteY5" fmla="*/ 31261 h 1253131"/>
                <a:gd name="connsiteX6" fmla="*/ 1429268 w 1435433"/>
                <a:gd name="connsiteY6" fmla="*/ 1145256 h 1253131"/>
                <a:gd name="connsiteX0" fmla="*/ 1429268 w 1438819"/>
                <a:gd name="connsiteY0" fmla="*/ 1145256 h 1253131"/>
                <a:gd name="connsiteX1" fmla="*/ 1366987 w 1438819"/>
                <a:gd name="connsiteY1" fmla="*/ 1253131 h 1253131"/>
                <a:gd name="connsiteX2" fmla="*/ 73893 w 1438819"/>
                <a:gd name="connsiteY2" fmla="*/ 1253131 h 1253131"/>
                <a:gd name="connsiteX3" fmla="*/ 11611 w 1438819"/>
                <a:gd name="connsiteY3" fmla="*/ 1145257 h 1253131"/>
                <a:gd name="connsiteX4" fmla="*/ 657729 w 1438819"/>
                <a:gd name="connsiteY4" fmla="*/ 31261 h 1253131"/>
                <a:gd name="connsiteX5" fmla="*/ 783151 w 1438819"/>
                <a:gd name="connsiteY5" fmla="*/ 31261 h 1253131"/>
                <a:gd name="connsiteX6" fmla="*/ 1429268 w 1438819"/>
                <a:gd name="connsiteY6" fmla="*/ 1145256 h 1253131"/>
                <a:gd name="connsiteX0" fmla="*/ 1429268 w 1439817"/>
                <a:gd name="connsiteY0" fmla="*/ 1145256 h 1253131"/>
                <a:gd name="connsiteX1" fmla="*/ 1366987 w 1439817"/>
                <a:gd name="connsiteY1" fmla="*/ 1253131 h 1253131"/>
                <a:gd name="connsiteX2" fmla="*/ 73893 w 1439817"/>
                <a:gd name="connsiteY2" fmla="*/ 1253131 h 1253131"/>
                <a:gd name="connsiteX3" fmla="*/ 11611 w 1439817"/>
                <a:gd name="connsiteY3" fmla="*/ 1145257 h 1253131"/>
                <a:gd name="connsiteX4" fmla="*/ 657729 w 1439817"/>
                <a:gd name="connsiteY4" fmla="*/ 31261 h 1253131"/>
                <a:gd name="connsiteX5" fmla="*/ 783151 w 1439817"/>
                <a:gd name="connsiteY5" fmla="*/ 31261 h 1253131"/>
                <a:gd name="connsiteX6" fmla="*/ 1429268 w 1439817"/>
                <a:gd name="connsiteY6" fmla="*/ 1145256 h 1253131"/>
                <a:gd name="connsiteX0" fmla="*/ 1429268 w 1442096"/>
                <a:gd name="connsiteY0" fmla="*/ 1145256 h 1253131"/>
                <a:gd name="connsiteX1" fmla="*/ 1366987 w 1442096"/>
                <a:gd name="connsiteY1" fmla="*/ 1253131 h 1253131"/>
                <a:gd name="connsiteX2" fmla="*/ 73893 w 1442096"/>
                <a:gd name="connsiteY2" fmla="*/ 1253131 h 1253131"/>
                <a:gd name="connsiteX3" fmla="*/ 11611 w 1442096"/>
                <a:gd name="connsiteY3" fmla="*/ 1145257 h 1253131"/>
                <a:gd name="connsiteX4" fmla="*/ 657729 w 1442096"/>
                <a:gd name="connsiteY4" fmla="*/ 31261 h 1253131"/>
                <a:gd name="connsiteX5" fmla="*/ 783151 w 1442096"/>
                <a:gd name="connsiteY5" fmla="*/ 31261 h 1253131"/>
                <a:gd name="connsiteX6" fmla="*/ 1429268 w 1442096"/>
                <a:gd name="connsiteY6" fmla="*/ 1145256 h 12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2096" h="1253131">
                  <a:moveTo>
                    <a:pt x="1429268" y="1145256"/>
                  </a:moveTo>
                  <a:cubicBezTo>
                    <a:pt x="1458514" y="1197883"/>
                    <a:pt x="1437753" y="1250511"/>
                    <a:pt x="1366987" y="1253131"/>
                  </a:cubicBezTo>
                  <a:lnTo>
                    <a:pt x="73893" y="1253131"/>
                  </a:lnTo>
                  <a:cubicBezTo>
                    <a:pt x="10269" y="1250510"/>
                    <a:pt x="-17634" y="1185977"/>
                    <a:pt x="11611" y="1145257"/>
                  </a:cubicBezTo>
                  <a:lnTo>
                    <a:pt x="657729" y="31261"/>
                  </a:lnTo>
                  <a:cubicBezTo>
                    <a:pt x="678105" y="-9220"/>
                    <a:pt x="753250" y="-11602"/>
                    <a:pt x="783151" y="31261"/>
                  </a:cubicBezTo>
                  <a:lnTo>
                    <a:pt x="1429268" y="11452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50" name="TextBox 7"/>
            <p:cNvSpPr txBox="1"/>
            <p:nvPr/>
          </p:nvSpPr>
          <p:spPr>
            <a:xfrm>
              <a:off x="-1932034" y="-647783"/>
              <a:ext cx="718643" cy="19259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+mn-ea"/>
                  <a:cs typeface="+mn-ea"/>
                </a:rPr>
                <a:t>16 000 €</a:t>
              </a:r>
              <a:endParaRPr lang="en-US" altLang="zh-CN" sz="14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9731" y="648897"/>
            <a:ext cx="10515600" cy="407385"/>
          </a:xfrm>
        </p:spPr>
        <p:txBody>
          <a:bodyPr/>
          <a:lstStyle/>
          <a:p>
            <a:r>
              <a:rPr lang="en-US" altLang="zh-CN" dirty="0" smtClean="0">
                <a:ea typeface="+mn-ea"/>
                <a:cs typeface="+mn-ea"/>
              </a:rPr>
              <a:t>Les </a:t>
            </a:r>
            <a:r>
              <a:rPr lang="en-US" altLang="zh-CN" dirty="0" err="1" smtClean="0">
                <a:ea typeface="+mn-ea"/>
                <a:cs typeface="+mn-ea"/>
              </a:rPr>
              <a:t>frais</a:t>
            </a:r>
            <a:r>
              <a:rPr lang="en-US" altLang="zh-CN" dirty="0" smtClean="0">
                <a:ea typeface="+mn-ea"/>
                <a:cs typeface="+mn-ea"/>
              </a:rPr>
              <a:t> </a:t>
            </a:r>
            <a:r>
              <a:rPr lang="en-US" altLang="zh-CN" dirty="0" err="1" smtClean="0">
                <a:ea typeface="+mn-ea"/>
                <a:cs typeface="+mn-ea"/>
              </a:rPr>
              <a:t>liés</a:t>
            </a:r>
            <a:r>
              <a:rPr lang="en-US" altLang="zh-CN" dirty="0" smtClean="0">
                <a:ea typeface="+mn-ea"/>
                <a:cs typeface="+mn-ea"/>
              </a:rPr>
              <a:t> à </a:t>
            </a:r>
            <a:r>
              <a:rPr lang="en-US" altLang="zh-CN" dirty="0" err="1" smtClean="0">
                <a:ea typeface="+mn-ea"/>
                <a:cs typeface="+mn-ea"/>
              </a:rPr>
              <a:t>l’équipe</a:t>
            </a:r>
            <a:r>
              <a:rPr lang="en-US" altLang="zh-CN" dirty="0" smtClean="0">
                <a:ea typeface="+mn-ea"/>
                <a:cs typeface="+mn-ea"/>
              </a:rPr>
              <a:t> 1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5507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/>
        </p:nvSpPr>
        <p:spPr bwMode="auto">
          <a:xfrm rot="20241365">
            <a:off x="4448714" y="1816554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对角圆角矩形 5"/>
          <p:cNvSpPr/>
          <p:nvPr/>
        </p:nvSpPr>
        <p:spPr bwMode="auto">
          <a:xfrm rot="20241365" flipH="1">
            <a:off x="5985192" y="1988519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" name="对角圆角矩形 6"/>
          <p:cNvSpPr/>
          <p:nvPr/>
        </p:nvSpPr>
        <p:spPr bwMode="auto">
          <a:xfrm rot="20241365" flipV="1">
            <a:off x="4458720" y="3328722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" name="对角圆角矩形 7"/>
          <p:cNvSpPr/>
          <p:nvPr/>
        </p:nvSpPr>
        <p:spPr bwMode="auto">
          <a:xfrm rot="20241365" flipH="1" flipV="1">
            <a:off x="5960821" y="3500687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58052" y="1639277"/>
            <a:ext cx="1690847" cy="1231277"/>
            <a:chOff x="4114799" y="1641125"/>
            <a:chExt cx="1691065" cy="1231277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 rot="20211656">
              <a:off x="5392803" y="1641125"/>
              <a:ext cx="18475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endParaRPr lang="zh-CN" altLang="en-US" dirty="0">
                <a:cs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20236791">
              <a:off x="4114799" y="1949072"/>
              <a:ext cx="16910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Challenges, </a:t>
              </a:r>
            </a:p>
            <a:p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   </a:t>
              </a:r>
              <a:r>
                <a:rPr lang="en-US" altLang="zh-CN" b="1" dirty="0" err="1" smtClean="0">
                  <a:solidFill>
                    <a:schemeClr val="bg1"/>
                  </a:solidFill>
                  <a:cs typeface="+mn-ea"/>
                </a:rPr>
                <a:t>tournois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    5 500 €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48371" y="2337750"/>
            <a:ext cx="1780968" cy="923330"/>
            <a:chOff x="5705316" y="2339597"/>
            <a:chExt cx="1781196" cy="923330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20211656">
              <a:off x="7183645" y="2536241"/>
              <a:ext cx="18475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endParaRPr lang="zh-CN" altLang="en-US" dirty="0">
                <a:cs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20236791">
              <a:off x="5705316" y="2339597"/>
              <a:ext cx="1781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solidFill>
                    <a:schemeClr val="bg1"/>
                  </a:solidFill>
                  <a:cs typeface="+mn-ea"/>
                </a:rPr>
                <a:t>Cours</a:t>
              </a:r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 </a:t>
              </a:r>
              <a:r>
                <a:rPr lang="en-US" altLang="zh-CN" b="1" dirty="0" err="1" smtClean="0">
                  <a:solidFill>
                    <a:schemeClr val="bg1"/>
                  </a:solidFill>
                  <a:cs typeface="+mn-ea"/>
                </a:rPr>
                <a:t>particuliers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3 000 €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27585" y="3929473"/>
            <a:ext cx="1467068" cy="1227728"/>
            <a:chOff x="5784549" y="3931322"/>
            <a:chExt cx="1467258" cy="1227728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 rot="20211656">
              <a:off x="5885952" y="4574275"/>
              <a:ext cx="18475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endParaRPr lang="zh-CN" altLang="en-US" dirty="0">
                <a:cs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236791">
              <a:off x="5784549" y="3931322"/>
              <a:ext cx="1467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Sponsoring</a:t>
              </a:r>
            </a:p>
            <a:p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5 000 €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07500" y="3639393"/>
            <a:ext cx="1569660" cy="742619"/>
            <a:chOff x="4064237" y="3641240"/>
            <a:chExt cx="1569862" cy="742619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20211656">
              <a:off x="4099018" y="3641240"/>
              <a:ext cx="18475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endParaRPr lang="zh-CN" altLang="en-US" dirty="0">
                <a:cs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rot="20236791">
              <a:off x="4064237" y="3737528"/>
              <a:ext cx="15698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Subventions</a:t>
              </a:r>
            </a:p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cs typeface="+mn-ea"/>
                </a:rPr>
                <a:t>2 500 €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17138" y="1273960"/>
            <a:ext cx="4022576" cy="1850329"/>
            <a:chOff x="1080110" y="1461481"/>
            <a:chExt cx="4023104" cy="1850329"/>
          </a:xfrm>
        </p:grpSpPr>
        <p:cxnSp>
          <p:nvCxnSpPr>
            <p:cNvPr id="22" name="直線接點 5"/>
            <p:cNvCxnSpPr/>
            <p:nvPr/>
          </p:nvCxnSpPr>
          <p:spPr>
            <a:xfrm>
              <a:off x="1250360" y="2126680"/>
              <a:ext cx="15767" cy="1135117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14"/>
            <p:cNvSpPr txBox="1"/>
            <p:nvPr/>
          </p:nvSpPr>
          <p:spPr>
            <a:xfrm>
              <a:off x="1080110" y="1461481"/>
              <a:ext cx="40231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 smtClean="0">
                  <a:solidFill>
                    <a:schemeClr val="accent1"/>
                  </a:solidFill>
                  <a:latin typeface="+mn-ea"/>
                  <a:cs typeface="+mn-ea"/>
                </a:rPr>
                <a:t>Organisation</a:t>
              </a:r>
              <a:r>
                <a:rPr lang="en-US" altLang="zh-TW" sz="2000" b="1" dirty="0" smtClean="0">
                  <a:solidFill>
                    <a:schemeClr val="accent1"/>
                  </a:solidFill>
                  <a:latin typeface="+mn-ea"/>
                  <a:cs typeface="+mn-ea"/>
                </a:rPr>
                <a:t> de </a:t>
              </a:r>
              <a:r>
                <a:rPr lang="en-US" altLang="zh-TW" sz="2000" b="1" dirty="0" err="1" smtClean="0">
                  <a:solidFill>
                    <a:schemeClr val="accent1"/>
                  </a:solidFill>
                  <a:latin typeface="+mn-ea"/>
                  <a:cs typeface="+mn-ea"/>
                </a:rPr>
                <a:t>compétitions</a:t>
              </a:r>
              <a:endParaRPr lang="zh-TW" altLang="en-US" sz="2000" b="1" dirty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cxnSp>
          <p:nvCxnSpPr>
            <p:cNvPr id="24" name="直線接點 17"/>
            <p:cNvCxnSpPr/>
            <p:nvPr/>
          </p:nvCxnSpPr>
          <p:spPr>
            <a:xfrm>
              <a:off x="1594866" y="3311810"/>
              <a:ext cx="1928640" cy="0"/>
            </a:xfrm>
            <a:prstGeom prst="line">
              <a:avLst/>
            </a:prstGeom>
            <a:ln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14"/>
            <p:cNvSpPr txBox="1"/>
            <p:nvPr/>
          </p:nvSpPr>
          <p:spPr>
            <a:xfrm>
              <a:off x="1286586" y="2230247"/>
              <a:ext cx="27896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3038" indent="-173038">
                <a:buFont typeface="Arial" pitchFamily="34" charset="0"/>
                <a:buChar char="•"/>
              </a:pPr>
              <a:r>
                <a:rPr lang="fr-FR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2 challenges : 1 500 €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Tournoi senior : 2 500 €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Tournoi vétéran : 1 500 €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17138" y="3547245"/>
            <a:ext cx="3181427" cy="1597041"/>
            <a:chOff x="1789377" y="3622698"/>
            <a:chExt cx="3181842" cy="1619424"/>
          </a:xfrm>
        </p:grpSpPr>
        <p:cxnSp>
          <p:nvCxnSpPr>
            <p:cNvPr id="27" name="直線接點 5"/>
            <p:cNvCxnSpPr/>
            <p:nvPr/>
          </p:nvCxnSpPr>
          <p:spPr>
            <a:xfrm flipH="1">
              <a:off x="1943859" y="4220515"/>
              <a:ext cx="3084" cy="824977"/>
            </a:xfrm>
            <a:prstGeom prst="line">
              <a:avLst/>
            </a:prstGeom>
            <a:ln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14"/>
            <p:cNvSpPr txBox="1"/>
            <p:nvPr/>
          </p:nvSpPr>
          <p:spPr>
            <a:xfrm>
              <a:off x="1789377" y="3622698"/>
              <a:ext cx="3181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4"/>
                  </a:solidFill>
                  <a:latin typeface="+mn-ea"/>
                  <a:cs typeface="+mn-ea"/>
                </a:rPr>
                <a:t>Subventions Ht </a:t>
              </a:r>
              <a:r>
                <a:rPr lang="en-US" altLang="zh-CN" sz="2000" b="1" dirty="0" err="1" smtClean="0">
                  <a:solidFill>
                    <a:schemeClr val="accent4"/>
                  </a:solidFill>
                  <a:latin typeface="+mn-ea"/>
                  <a:cs typeface="+mn-ea"/>
                </a:rPr>
                <a:t>niveau</a:t>
              </a:r>
              <a:endParaRPr lang="zh-TW" altLang="en-US" sz="2000" b="1" dirty="0">
                <a:solidFill>
                  <a:schemeClr val="accent4"/>
                </a:solidFill>
                <a:latin typeface="+mn-ea"/>
                <a:cs typeface="+mn-ea"/>
              </a:endParaRPr>
            </a:p>
          </p:txBody>
        </p:sp>
        <p:cxnSp>
          <p:nvCxnSpPr>
            <p:cNvPr id="29" name="直線接點 17"/>
            <p:cNvCxnSpPr/>
            <p:nvPr/>
          </p:nvCxnSpPr>
          <p:spPr>
            <a:xfrm>
              <a:off x="2193761" y="5242122"/>
              <a:ext cx="1928640" cy="0"/>
            </a:xfrm>
            <a:prstGeom prst="line">
              <a:avLst/>
            </a:prstGeom>
            <a:ln>
              <a:solidFill>
                <a:schemeClr val="accent4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14"/>
            <p:cNvSpPr txBox="1"/>
            <p:nvPr/>
          </p:nvSpPr>
          <p:spPr>
            <a:xfrm>
              <a:off x="2232993" y="4555776"/>
              <a:ext cx="1698122" cy="343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Mairie</a:t>
              </a:r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 : 2 500 €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52431" y="3660787"/>
            <a:ext cx="3797831" cy="1550788"/>
            <a:chOff x="8087569" y="3743271"/>
            <a:chExt cx="3798326" cy="1550788"/>
          </a:xfrm>
        </p:grpSpPr>
        <p:cxnSp>
          <p:nvCxnSpPr>
            <p:cNvPr id="32" name="直線接點 5"/>
            <p:cNvCxnSpPr/>
            <p:nvPr/>
          </p:nvCxnSpPr>
          <p:spPr>
            <a:xfrm>
              <a:off x="8276671" y="4220517"/>
              <a:ext cx="14218" cy="1001526"/>
            </a:xfrm>
            <a:prstGeom prst="line">
              <a:avLst/>
            </a:prstGeom>
            <a:ln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14"/>
            <p:cNvSpPr txBox="1"/>
            <p:nvPr/>
          </p:nvSpPr>
          <p:spPr>
            <a:xfrm>
              <a:off x="8087569" y="3743271"/>
              <a:ext cx="3798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altLang="zh-TW" sz="2000" b="1" dirty="0" smtClean="0">
                  <a:solidFill>
                    <a:schemeClr val="accent3"/>
                  </a:solidFill>
                  <a:latin typeface="+mn-ea"/>
                  <a:cs typeface="+mn-ea"/>
                </a:rPr>
                <a:t>Le sponsoring</a:t>
              </a:r>
              <a:endParaRPr lang="zh-TW" altLang="en-US" sz="2000" b="1" dirty="0">
                <a:solidFill>
                  <a:schemeClr val="accent3"/>
                </a:solidFill>
                <a:latin typeface="+mn-ea"/>
                <a:cs typeface="+mn-ea"/>
              </a:endParaRPr>
            </a:p>
          </p:txBody>
        </p:sp>
        <p:cxnSp>
          <p:nvCxnSpPr>
            <p:cNvPr id="34" name="直線接點 17"/>
            <p:cNvCxnSpPr/>
            <p:nvPr/>
          </p:nvCxnSpPr>
          <p:spPr>
            <a:xfrm>
              <a:off x="8586557" y="5294059"/>
              <a:ext cx="1928640" cy="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14"/>
            <p:cNvSpPr txBox="1"/>
            <p:nvPr/>
          </p:nvSpPr>
          <p:spPr>
            <a:xfrm>
              <a:off x="8530558" y="4163599"/>
              <a:ext cx="31320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3038" indent="-173038">
                <a:buFont typeface="Arial" pitchFamily="34" charset="0"/>
                <a:buChar char="•"/>
              </a:pPr>
              <a:r>
                <a:rPr lang="fr-FR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Sponsors privés : 1 000 €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fr-FR" altLang="zh-TW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Crowd</a:t>
              </a: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 </a:t>
              </a:r>
              <a:r>
                <a:rPr lang="fr-FR" altLang="zh-TW" sz="16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Funding</a:t>
              </a: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 : 2 000 €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Subvention section : 2 000 €</a:t>
              </a:r>
            </a:p>
            <a:p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80378" y="1273960"/>
            <a:ext cx="3627993" cy="1850329"/>
            <a:chOff x="8697825" y="1461481"/>
            <a:chExt cx="3218185" cy="1850329"/>
          </a:xfrm>
        </p:grpSpPr>
        <p:cxnSp>
          <p:nvCxnSpPr>
            <p:cNvPr id="37" name="直線接點 5"/>
            <p:cNvCxnSpPr/>
            <p:nvPr/>
          </p:nvCxnSpPr>
          <p:spPr>
            <a:xfrm>
              <a:off x="8855392" y="1954488"/>
              <a:ext cx="11957" cy="111812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文字方塊 14"/>
            <p:cNvSpPr txBox="1"/>
            <p:nvPr/>
          </p:nvSpPr>
          <p:spPr>
            <a:xfrm>
              <a:off x="8697825" y="1461481"/>
              <a:ext cx="2911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  <a:cs typeface="+mn-ea"/>
                </a:rPr>
                <a:t>Les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  <a:cs typeface="+mn-ea"/>
                </a:rPr>
                <a:t>cours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+mn-ea"/>
                  <a:cs typeface="+mn-ea"/>
                </a:rPr>
                <a:t> </a:t>
              </a:r>
              <a:r>
                <a:rPr lang="en-US" altLang="zh-CN" sz="2000" b="1" dirty="0" err="1" smtClean="0">
                  <a:solidFill>
                    <a:schemeClr val="accent2"/>
                  </a:solidFill>
                  <a:latin typeface="+mn-ea"/>
                  <a:cs typeface="+mn-ea"/>
                </a:rPr>
                <a:t>particuliers</a:t>
              </a:r>
              <a:endParaRPr lang="zh-TW" altLang="en-US" sz="2000" b="1" dirty="0">
                <a:solidFill>
                  <a:schemeClr val="accent2"/>
                </a:solidFill>
                <a:latin typeface="+mn-ea"/>
                <a:cs typeface="+mn-ea"/>
              </a:endParaRPr>
            </a:p>
          </p:txBody>
        </p:sp>
        <p:cxnSp>
          <p:nvCxnSpPr>
            <p:cNvPr id="39" name="直線接點 17"/>
            <p:cNvCxnSpPr/>
            <p:nvPr/>
          </p:nvCxnSpPr>
          <p:spPr>
            <a:xfrm>
              <a:off x="9212582" y="3311810"/>
              <a:ext cx="1928640" cy="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14"/>
            <p:cNvSpPr txBox="1"/>
            <p:nvPr/>
          </p:nvSpPr>
          <p:spPr>
            <a:xfrm>
              <a:off x="9015101" y="1984790"/>
              <a:ext cx="2900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8288" indent="-268288">
                <a:buFont typeface="Arial" pitchFamily="34" charset="0"/>
                <a:buChar char="•"/>
              </a:pP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10 séances enfants : 135 €</a:t>
              </a:r>
            </a:p>
            <a:p>
              <a:pPr marL="268288" indent="-268288">
                <a:buFont typeface="Arial" pitchFamily="34" charset="0"/>
                <a:buChar char="•"/>
              </a:pPr>
              <a:r>
                <a:rPr lang="fr-FR" altLang="zh-TW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10 séances adultes : 180 €</a:t>
              </a:r>
            </a:p>
            <a:p>
              <a:pPr marL="268288" indent="-268288"/>
              <a:endParaRPr lang="fr-FR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marL="268288" indent="-268288"/>
              <a:r>
                <a:rPr lang="fr-FR" altLang="zh-TW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12 personnes intéressées selon notre sondage</a:t>
              </a:r>
              <a:endParaRPr lang="zh-TW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+mn-ea"/>
                <a:cs typeface="+mn-ea"/>
              </a:rPr>
              <a:t>Les actions pour financer </a:t>
            </a:r>
            <a:r>
              <a:rPr lang="en-US" altLang="zh-CN" dirty="0" err="1" smtClean="0">
                <a:ea typeface="+mn-ea"/>
                <a:cs typeface="+mn-ea"/>
              </a:rPr>
              <a:t>l’équipe</a:t>
            </a:r>
            <a:r>
              <a:rPr lang="en-US" altLang="zh-CN" dirty="0" smtClean="0">
                <a:ea typeface="+mn-ea"/>
                <a:cs typeface="+mn-ea"/>
              </a:rPr>
              <a:t> 1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ltGray">
          <a:xfrm rot="21089115">
            <a:off x="4686608" y="5547266"/>
            <a:ext cx="2848534" cy="96433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TOTAL :</a:t>
            </a: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16 000 €</a:t>
            </a: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9458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63065"/>
            <a:ext cx="11143593" cy="961694"/>
          </a:xfrm>
        </p:spPr>
        <p:txBody>
          <a:bodyPr/>
          <a:lstStyle/>
          <a:p>
            <a:r>
              <a:rPr lang="en-US" altLang="zh-CN" dirty="0" smtClean="0">
                <a:ea typeface="+mn-ea"/>
                <a:cs typeface="+mn-ea"/>
              </a:rPr>
              <a:t>Budget </a:t>
            </a:r>
            <a:r>
              <a:rPr lang="en-US" altLang="zh-CN" dirty="0" err="1" smtClean="0">
                <a:ea typeface="+mn-ea"/>
                <a:cs typeface="+mn-ea"/>
              </a:rPr>
              <a:t>prévisionnel</a:t>
            </a:r>
            <a:r>
              <a:rPr lang="en-US" altLang="zh-CN" dirty="0" smtClean="0">
                <a:ea typeface="+mn-ea"/>
                <a:cs typeface="+mn-ea"/>
              </a:rPr>
              <a:t> 2021-22 </a:t>
            </a:r>
            <a:br>
              <a:rPr lang="en-US" altLang="zh-CN" dirty="0" smtClean="0">
                <a:ea typeface="+mn-ea"/>
                <a:cs typeface="+mn-ea"/>
              </a:rPr>
            </a:br>
            <a:r>
              <a:rPr lang="en-US" altLang="zh-CN" dirty="0" smtClean="0">
                <a:ea typeface="+mn-ea"/>
                <a:cs typeface="+mn-ea"/>
              </a:rPr>
              <a:t>section badminton</a:t>
            </a:r>
            <a:endParaRPr lang="zh-CN" altLang="en-US" dirty="0">
              <a:ea typeface="+mn-ea"/>
              <a:cs typeface="+mn-ea"/>
            </a:endParaRP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/>
        </p:nvGraphicFramePr>
        <p:xfrm>
          <a:off x="110362" y="1056292"/>
          <a:ext cx="11966027" cy="534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135"/>
                <a:gridCol w="1008993"/>
                <a:gridCol w="977462"/>
                <a:gridCol w="2782777"/>
                <a:gridCol w="1123976"/>
                <a:gridCol w="1106684"/>
              </a:tblGrid>
              <a:tr h="74590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 Rounded MT Bold" pitchFamily="34" charset="0"/>
                        </a:rPr>
                        <a:t>Dépenses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 Rounded MT Bold" pitchFamily="34" charset="0"/>
                        </a:rPr>
                        <a:t>21-22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n-3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(18-19)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rial Rounded MT Bold" pitchFamily="34" charset="0"/>
                        </a:rPr>
                        <a:t>Recettes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rial Rounded MT Bold" pitchFamily="34" charset="0"/>
                        </a:rPr>
                        <a:t>21-22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n-3</a:t>
                      </a:r>
                    </a:p>
                    <a:p>
                      <a:pPr algn="ct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(18-19)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745906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Achat de matériel (volants, bons cordages raquettes, matériel sportif…)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7 200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9 100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mtClean="0">
                          <a:latin typeface="Arial Rounded MT Bold" pitchFamily="34" charset="0"/>
                        </a:rPr>
                        <a:t>Vente</a:t>
                      </a:r>
                      <a:r>
                        <a:rPr lang="fr-FR" baseline="0" smtClean="0">
                          <a:latin typeface="Arial Rounded MT Bold" pitchFamily="34" charset="0"/>
                        </a:rPr>
                        <a:t> de volants, bons cordages…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1 600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Achats de licences </a:t>
                      </a:r>
                      <a:r>
                        <a:rPr lang="fr-FR" dirty="0" err="1" smtClean="0">
                          <a:latin typeface="Arial Rounded MT Bold" pitchFamily="34" charset="0"/>
                        </a:rPr>
                        <a:t>FFBad</a:t>
                      </a:r>
                      <a:r>
                        <a:rPr lang="fr-FR" dirty="0" smtClean="0">
                          <a:latin typeface="Arial Rounded MT Bold" pitchFamily="34" charset="0"/>
                        </a:rPr>
                        <a:t> (200 licenciés)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12 000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13</a:t>
                      </a:r>
                      <a:r>
                        <a:rPr lang="fr-FR" sz="1600" b="1" i="1" baseline="0" dirty="0" smtClean="0">
                          <a:latin typeface="Arial Rounded MT Bold" pitchFamily="34" charset="0"/>
                        </a:rPr>
                        <a:t> 900</a:t>
                      </a:r>
                      <a:endParaRPr lang="fr-FR" sz="1600" b="1" i="1" dirty="0" smtClean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mtClean="0">
                          <a:latin typeface="Arial Rounded MT Bold" pitchFamily="34" charset="0"/>
                        </a:rPr>
                        <a:t>Recettes manifestations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9 000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8</a:t>
                      </a:r>
                      <a:r>
                        <a:rPr lang="fr-FR" sz="1600" b="1" i="1" baseline="0" dirty="0" smtClean="0">
                          <a:latin typeface="Arial Rounded MT Bold" pitchFamily="34" charset="0"/>
                        </a:rPr>
                        <a:t> 200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Salaires, honoraires, CAC, formations, gratifications…)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Arial Rounded MT Bold" pitchFamily="34" charset="0"/>
                        </a:rPr>
                        <a:t>19 000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17</a:t>
                      </a:r>
                      <a:r>
                        <a:rPr lang="fr-FR" sz="1600" b="1" i="1" baseline="0" dirty="0" smtClean="0">
                          <a:latin typeface="Arial Rounded MT Bold" pitchFamily="34" charset="0"/>
                        </a:rPr>
                        <a:t> 200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Subventions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(mairie + CG + ANS)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18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400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11 250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Organisation de compétitions +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prise en charge inscription tournois (ad. et jeunes)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8 000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8</a:t>
                      </a:r>
                      <a:r>
                        <a:rPr lang="fr-FR" sz="1600" b="1" i="1" baseline="0" dirty="0" smtClean="0">
                          <a:latin typeface="Arial Rounded MT Bold" pitchFamily="34" charset="0"/>
                        </a:rPr>
                        <a:t> 800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Sponsoring + crown </a:t>
                      </a:r>
                      <a:r>
                        <a:rPr lang="fr-FR" dirty="0" err="1" smtClean="0">
                          <a:latin typeface="Arial Rounded MT Bold" pitchFamily="34" charset="0"/>
                        </a:rPr>
                        <a:t>funding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4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1 400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Frais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liés aux i</a:t>
                      </a:r>
                      <a:r>
                        <a:rPr lang="fr-FR" dirty="0" smtClean="0">
                          <a:latin typeface="Arial Rounded MT Bold" pitchFamily="34" charset="0"/>
                        </a:rPr>
                        <a:t>nterclubs équipe 1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16</a:t>
                      </a:r>
                      <a:r>
                        <a:rPr lang="fr-FR" baseline="0" dirty="0" smtClean="0">
                          <a:latin typeface="Arial Rounded MT Bold" pitchFamily="34" charset="0"/>
                        </a:rPr>
                        <a:t>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5 200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Cotisations adhérents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26 400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33</a:t>
                      </a:r>
                      <a:r>
                        <a:rPr lang="fr-FR" sz="1600" b="1" i="1" baseline="0" dirty="0" smtClean="0">
                          <a:latin typeface="Arial Rounded MT Bold" pitchFamily="34" charset="0"/>
                        </a:rPr>
                        <a:t> 000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Divers (pots, poubelles de recyclage, site…)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800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600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Cours particuliers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3 000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TOTAL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63 000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54 800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Arial Rounded MT Bold" pitchFamily="34" charset="0"/>
                        </a:rPr>
                        <a:t>TOTAL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Arial Rounded MT Bold" pitchFamily="34" charset="0"/>
                        </a:rPr>
                        <a:t>62 800</a:t>
                      </a:r>
                      <a:endParaRPr lang="fr-FR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i="1" dirty="0" smtClean="0">
                          <a:latin typeface="Arial Rounded MT Bold" pitchFamily="34" charset="0"/>
                        </a:rPr>
                        <a:t>55 450</a:t>
                      </a:r>
                      <a:endParaRPr lang="fr-FR" sz="1600" b="1" i="1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Bilan financier  prévisionnel  2021-22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-200 €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i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Bilan financier n-3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0" i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+ 650 €</a:t>
                      </a:r>
                      <a:endParaRPr lang="fr-FR" sz="1800" b="0" i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sz="20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44504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雷锋PPT网 www.lfppt.com"/>
          <p:cNvSpPr txBox="1"/>
          <p:nvPr/>
        </p:nvSpPr>
        <p:spPr>
          <a:xfrm>
            <a:off x="7584401" y="1787565"/>
            <a:ext cx="4397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Un point </a:t>
            </a:r>
            <a:r>
              <a:rPr lang="en-US" altLang="zh-CN" sz="4800" b="1" dirty="0" err="1" smtClean="0">
                <a:solidFill>
                  <a:srgbClr val="C21D2D"/>
                </a:solidFill>
                <a:latin typeface="+mj-ea"/>
                <a:ea typeface="+mj-ea"/>
              </a:rPr>
              <a:t>sur</a:t>
            </a:r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 </a:t>
            </a:r>
            <a:r>
              <a:rPr lang="en-US" altLang="zh-CN" sz="4800" b="1" dirty="0" err="1" smtClean="0">
                <a:solidFill>
                  <a:srgbClr val="C21D2D"/>
                </a:solidFill>
                <a:latin typeface="+mj-ea"/>
                <a:ea typeface="+mj-ea"/>
              </a:rPr>
              <a:t>nos</a:t>
            </a:r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 </a:t>
            </a:r>
            <a:r>
              <a:rPr lang="en-US" altLang="zh-CN" sz="4800" b="1" dirty="0" err="1" smtClean="0">
                <a:solidFill>
                  <a:srgbClr val="C21D2D"/>
                </a:solidFill>
                <a:latin typeface="+mj-ea"/>
                <a:ea typeface="+mj-ea"/>
              </a:rPr>
              <a:t>partenariats</a:t>
            </a:r>
            <a:endParaRPr lang="en-US" altLang="zh-CN" sz="4800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438259" y="1707318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4"/>
          <p:cNvGrpSpPr/>
          <p:nvPr/>
        </p:nvGrpSpPr>
        <p:grpSpPr>
          <a:xfrm>
            <a:off x="5422036" y="1803333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6181" y="2088486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7" b="1" dirty="0" smtClean="0">
                <a:solidFill>
                  <a:srgbClr val="C21D2D"/>
                </a:solidFill>
                <a:latin typeface="+mj-ea"/>
                <a:ea typeface="+mj-ea"/>
              </a:rPr>
              <a:t>04</a:t>
            </a:r>
            <a:endParaRPr lang="zh-CN" altLang="en-US" sz="6667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89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435" y="916918"/>
            <a:ext cx="10515600" cy="407385"/>
          </a:xfrm>
        </p:spPr>
        <p:txBody>
          <a:bodyPr/>
          <a:lstStyle/>
          <a:p>
            <a:r>
              <a:rPr lang="fr-FR" dirty="0" err="1" smtClean="0"/>
              <a:t>SportArticle</a:t>
            </a:r>
            <a:endParaRPr lang="fr-FR" dirty="0"/>
          </a:p>
        </p:txBody>
      </p:sp>
      <p:pic>
        <p:nvPicPr>
          <p:cNvPr id="3" name="Image 2" descr="logo sportarti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7323">
            <a:off x="531230" y="525514"/>
            <a:ext cx="3389832" cy="1006466"/>
          </a:xfrm>
          <a:prstGeom prst="rect">
            <a:avLst/>
          </a:prstGeom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 l="21979" r="18808"/>
          <a:stretch>
            <a:fillRect/>
          </a:stretch>
        </p:blipFill>
        <p:spPr bwMode="auto">
          <a:xfrm>
            <a:off x="331076" y="2134585"/>
            <a:ext cx="3610303" cy="350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319752" y="2096814"/>
            <a:ext cx="684223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Rounded MT Bold" pitchFamily="34" charset="0"/>
              </a:rPr>
              <a:t>Nos avantages en tant que club partenaire :</a:t>
            </a:r>
          </a:p>
          <a:p>
            <a:endParaRPr lang="fr-FR" sz="2400" dirty="0" smtClean="0">
              <a:latin typeface="Arial Rounded MT Bold" pitchFamily="34" charset="0"/>
            </a:endParaRPr>
          </a:p>
          <a:p>
            <a:pPr marL="361950" indent="-361950">
              <a:buFont typeface="Arial" pitchFamily="34" charset="0"/>
              <a:buChar char="•"/>
            </a:pPr>
            <a:r>
              <a:rPr lang="fr-FR" sz="2400" dirty="0" smtClean="0">
                <a:latin typeface="Arial Rounded MT Bold" pitchFamily="34" charset="0"/>
              </a:rPr>
              <a:t>Des bons « pose + cordage » à 13 €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fr-FR" sz="2400" dirty="0" smtClean="0">
                <a:latin typeface="Arial Rounded MT Bold" pitchFamily="34" charset="0"/>
              </a:rPr>
              <a:t>Des volants à tarif préférentiel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fr-FR" sz="2400" dirty="0" smtClean="0">
                <a:latin typeface="Arial Rounded MT Bold" pitchFamily="34" charset="0"/>
              </a:rPr>
              <a:t>-25 % sur tout le magasin (chaussures, sacs, textiles, grips…)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fr-FR" sz="2400" dirty="0" smtClean="0">
                <a:latin typeface="Arial Rounded MT Bold" pitchFamily="34" charset="0"/>
              </a:rPr>
              <a:t>Dotation tournois…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雷锋PPT网 www.lfppt.com"/>
          <p:cNvSpPr txBox="1"/>
          <p:nvPr/>
        </p:nvSpPr>
        <p:spPr>
          <a:xfrm>
            <a:off x="7647465" y="2071344"/>
            <a:ext cx="288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Rapport moral</a:t>
            </a:r>
            <a:endParaRPr lang="en-US" altLang="zh-CN" sz="4800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438259" y="1707318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422036" y="1803333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6181" y="2088486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7" b="1" dirty="0" smtClean="0">
                <a:solidFill>
                  <a:srgbClr val="C21D2D"/>
                </a:solidFill>
                <a:latin typeface="+mj-ea"/>
                <a:ea typeface="+mj-ea"/>
              </a:rPr>
              <a:t>01</a:t>
            </a:r>
            <a:endParaRPr lang="zh-CN" altLang="en-US" sz="6667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89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sportarti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3825">
            <a:off x="4024179" y="1150747"/>
            <a:ext cx="3389832" cy="12746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65686">
            <a:off x="6716122" y="2995449"/>
            <a:ext cx="282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Rounded MT Bold" pitchFamily="34" charset="0"/>
              </a:rPr>
              <a:t>Adidas FS3 : 16 €</a:t>
            </a:r>
          </a:p>
          <a:p>
            <a:r>
              <a:rPr lang="fr-FR" sz="2400" dirty="0" smtClean="0">
                <a:latin typeface="Arial Rounded MT Bold" pitchFamily="34" charset="0"/>
              </a:rPr>
              <a:t>Homologué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2040">
            <a:off x="9481645" y="885825"/>
            <a:ext cx="20574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3244">
            <a:off x="1288647" y="2211160"/>
            <a:ext cx="1107517" cy="40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Rounded MT Bold" pitchFamily="34" charset="0"/>
              </a:rPr>
              <a:t>Changement des volants proposés à la vente :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rot="21263661">
            <a:off x="2322786" y="3074304"/>
            <a:ext cx="3289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 Rounded MT Bold" pitchFamily="34" charset="0"/>
              </a:rPr>
              <a:t>Wilson : de 16,5 € en 2020.</a:t>
            </a:r>
          </a:p>
          <a:p>
            <a:r>
              <a:rPr lang="fr-FR" sz="2400" dirty="0" smtClean="0">
                <a:latin typeface="Arial Rounded MT Bold" pitchFamily="34" charset="0"/>
              </a:rPr>
              <a:t>Prix actuel : 18,5 €</a:t>
            </a:r>
          </a:p>
        </p:txBody>
      </p:sp>
      <p:sp>
        <p:nvSpPr>
          <p:cNvPr id="12" name="Ellipse 11"/>
          <p:cNvSpPr/>
          <p:nvPr/>
        </p:nvSpPr>
        <p:spPr>
          <a:xfrm rot="273007">
            <a:off x="3515711" y="4603531"/>
            <a:ext cx="4540469" cy="159231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Prix de vente constant pour les licenciés de Chantecler : 15 €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 sportartic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3825">
            <a:off x="778592" y="4761377"/>
            <a:ext cx="3389832" cy="1073623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38200" y="78831"/>
            <a:ext cx="10515600" cy="1292772"/>
          </a:xfrm>
        </p:spPr>
        <p:txBody>
          <a:bodyPr/>
          <a:lstStyle/>
          <a:p>
            <a:r>
              <a:rPr lang="fr-FR" dirty="0" smtClean="0">
                <a:latin typeface="Arial Rounded MT Bold" pitchFamily="34" charset="0"/>
              </a:rPr>
              <a:t>Moins de volants achetés chez 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err="1" smtClean="0">
                <a:latin typeface="Arial Rounded MT Bold" pitchFamily="34" charset="0"/>
              </a:rPr>
              <a:t>SportArticle</a:t>
            </a:r>
            <a:r>
              <a:rPr lang="fr-FR" dirty="0" smtClean="0">
                <a:latin typeface="Arial Rounded MT Bold" pitchFamily="34" charset="0"/>
              </a:rPr>
              <a:t> </a:t>
            </a:r>
            <a:br>
              <a:rPr lang="fr-FR" dirty="0" smtClean="0">
                <a:latin typeface="Arial Rounded MT Bold" pitchFamily="34" charset="0"/>
              </a:rPr>
            </a:br>
            <a:r>
              <a:rPr lang="fr-FR" dirty="0" smtClean="0">
                <a:latin typeface="Arial Rounded MT Bold" pitchFamily="34" charset="0"/>
              </a:rPr>
              <a:t>= dotation plus faible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044935" y="2065275"/>
            <a:ext cx="3310758" cy="220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Chez </a:t>
            </a:r>
            <a:r>
              <a:rPr lang="fr-FR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SportArticle</a:t>
            </a:r>
            <a:r>
              <a:rPr lang="fr-FR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:</a:t>
            </a:r>
            <a:endParaRPr lang="fr-FR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100 tubes de volants pour la vente aux particuliers</a:t>
            </a: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40 tubes de volants </a:t>
            </a:r>
            <a:r>
              <a:rPr lang="fr-FR" dirty="0" err="1" smtClean="0">
                <a:latin typeface="+mj-lt"/>
              </a:rPr>
              <a:t>Titanium</a:t>
            </a:r>
            <a:r>
              <a:rPr lang="fr-FR" dirty="0" smtClean="0">
                <a:latin typeface="+mj-lt"/>
              </a:rPr>
              <a:t> (élite) </a:t>
            </a:r>
            <a:endParaRPr lang="fr-FR" dirty="0"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20262" y="2522483"/>
            <a:ext cx="4351283" cy="201798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Chez </a:t>
            </a:r>
            <a:r>
              <a:rPr lang="fr-FR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SportArticle</a:t>
            </a:r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:</a:t>
            </a:r>
          </a:p>
          <a:p>
            <a:pPr algn="ctr"/>
            <a:r>
              <a:rPr lang="fr-FR" dirty="0" smtClean="0">
                <a:latin typeface="+mj-lt"/>
              </a:rPr>
              <a:t>300 tubes </a:t>
            </a:r>
            <a:r>
              <a:rPr lang="fr-FR" dirty="0" err="1" smtClean="0">
                <a:latin typeface="+mj-lt"/>
              </a:rPr>
              <a:t>wilson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200 tubes de volants hybrides</a:t>
            </a:r>
          </a:p>
          <a:p>
            <a:pPr algn="ctr"/>
            <a:r>
              <a:rPr lang="fr-FR" dirty="0" smtClean="0">
                <a:latin typeface="+mj-lt"/>
              </a:rPr>
              <a:t>40 tubes de </a:t>
            </a:r>
            <a:r>
              <a:rPr lang="fr-FR" dirty="0" err="1" smtClean="0">
                <a:latin typeface="+mj-lt"/>
              </a:rPr>
              <a:t>Titanium</a:t>
            </a:r>
            <a:r>
              <a:rPr lang="fr-FR" dirty="0" smtClean="0">
                <a:latin typeface="+mj-lt"/>
              </a:rPr>
              <a:t> (élite)</a:t>
            </a:r>
          </a:p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2191406" y="1813034"/>
            <a:ext cx="1277008" cy="6621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+mj-lt"/>
              </a:rPr>
              <a:t>2018</a:t>
            </a:r>
            <a:endParaRPr lang="fr-FR" sz="2000" dirty="0">
              <a:latin typeface="+mj-lt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195817" y="1340056"/>
            <a:ext cx="1245507" cy="67791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+mj-lt"/>
              </a:rPr>
              <a:t>2021</a:t>
            </a:r>
            <a:endParaRPr lang="fr-FR" sz="2000" dirty="0">
              <a:latin typeface="+mj-lt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107996" y="4382808"/>
            <a:ext cx="3279228" cy="1371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+mj-lt"/>
              </a:rPr>
              <a:t>400 tubes de volants importés directement de chine </a:t>
            </a:r>
          </a:p>
          <a:p>
            <a:pPr algn="ctr"/>
            <a:r>
              <a:rPr lang="fr-FR" dirty="0" smtClean="0">
                <a:latin typeface="+mj-lt"/>
              </a:rPr>
              <a:t>prix de revient : 8 € le tube)</a:t>
            </a:r>
            <a:endParaRPr lang="fr-FR" dirty="0"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 rot="21226190">
            <a:off x="238187" y="4068268"/>
            <a:ext cx="1986456" cy="7498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8 000 €</a:t>
            </a:r>
            <a:endParaRPr lang="fr-FR" sz="2800" b="1" dirty="0"/>
          </a:p>
        </p:txBody>
      </p:sp>
      <p:sp>
        <p:nvSpPr>
          <p:cNvPr id="18" name="Ellipse 17"/>
          <p:cNvSpPr/>
          <p:nvPr/>
        </p:nvSpPr>
        <p:spPr>
          <a:xfrm rot="655847">
            <a:off x="7846938" y="2961090"/>
            <a:ext cx="1698883" cy="7409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2 500 €</a:t>
            </a:r>
            <a:endParaRPr lang="fr-FR" sz="2400" b="1" dirty="0"/>
          </a:p>
        </p:txBody>
      </p:sp>
      <p:sp>
        <p:nvSpPr>
          <p:cNvPr id="19" name="Ellipse 18"/>
          <p:cNvSpPr/>
          <p:nvPr/>
        </p:nvSpPr>
        <p:spPr>
          <a:xfrm rot="1033376">
            <a:off x="8183076" y="4844197"/>
            <a:ext cx="1786607" cy="7725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2 800 €</a:t>
            </a:r>
            <a:endParaRPr lang="fr-FR" sz="2400" b="1" dirty="0"/>
          </a:p>
        </p:txBody>
      </p:sp>
      <p:sp>
        <p:nvSpPr>
          <p:cNvPr id="21" name="Explosion 1 20"/>
          <p:cNvSpPr/>
          <p:nvPr/>
        </p:nvSpPr>
        <p:spPr>
          <a:xfrm rot="686159">
            <a:off x="9133720" y="2989267"/>
            <a:ext cx="3045053" cy="2581460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+mj-lt"/>
              </a:rPr>
              <a:t>2 500 € d’</a:t>
            </a:r>
            <a:r>
              <a:rPr lang="fr-FR" sz="2400" dirty="0" err="1" smtClean="0">
                <a:latin typeface="+mj-lt"/>
              </a:rPr>
              <a:t>éco-nomie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962" y="349359"/>
            <a:ext cx="8547512" cy="407385"/>
          </a:xfrm>
        </p:spPr>
        <p:txBody>
          <a:bodyPr/>
          <a:lstStyle/>
          <a:p>
            <a:r>
              <a:rPr lang="fr-FR" dirty="0" smtClean="0"/>
              <a:t>Partenariat avec école d’Ostéopathie</a:t>
            </a:r>
            <a:endParaRPr lang="fr-FR" dirty="0"/>
          </a:p>
        </p:txBody>
      </p:sp>
      <p:pic>
        <p:nvPicPr>
          <p:cNvPr id="4" name="Image 3" descr="partenariat osteo COB ec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9328">
            <a:off x="8073618" y="1087820"/>
            <a:ext cx="3744668" cy="5249917"/>
          </a:xfrm>
          <a:prstGeom prst="rect">
            <a:avLst/>
          </a:prstGeom>
        </p:spPr>
      </p:pic>
      <p:pic>
        <p:nvPicPr>
          <p:cNvPr id="5" name="Image 4" descr="partenariat oste COB B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6411">
            <a:off x="577324" y="1612983"/>
            <a:ext cx="6905746" cy="388448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Partenariat pour lunettes de sport</a:t>
            </a:r>
            <a:endParaRPr lang="fr-FR" dirty="0"/>
          </a:p>
        </p:txBody>
      </p:sp>
      <p:pic>
        <p:nvPicPr>
          <p:cNvPr id="3" name="Image 2" descr="flyer 2 lun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3829">
            <a:off x="444503" y="993227"/>
            <a:ext cx="3651294" cy="5108028"/>
          </a:xfrm>
          <a:prstGeom prst="rect">
            <a:avLst/>
          </a:prstGeom>
        </p:spPr>
      </p:pic>
      <p:pic>
        <p:nvPicPr>
          <p:cNvPr id="4" name="Image 3" descr="flyer 1 lun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042" y="834812"/>
            <a:ext cx="2492268" cy="5380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flyer 3 lunet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0323">
            <a:off x="7658549" y="914399"/>
            <a:ext cx="4075418" cy="565982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à tous nos sponsors…</a:t>
            </a:r>
            <a:endParaRPr lang="fr-FR" dirty="0"/>
          </a:p>
        </p:txBody>
      </p:sp>
      <p:pic>
        <p:nvPicPr>
          <p:cNvPr id="3" name="Image 2" descr="bordeaux bl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31" y="1081546"/>
            <a:ext cx="2096814" cy="2054021"/>
          </a:xfrm>
          <a:prstGeom prst="rect">
            <a:avLst/>
          </a:prstGeom>
        </p:spPr>
      </p:pic>
      <p:pic>
        <p:nvPicPr>
          <p:cNvPr id="4" name="Image 3" descr="D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4134">
            <a:off x="8111523" y="3432614"/>
            <a:ext cx="3000375" cy="781050"/>
          </a:xfrm>
          <a:prstGeom prst="rect">
            <a:avLst/>
          </a:prstGeom>
        </p:spPr>
      </p:pic>
      <p:pic>
        <p:nvPicPr>
          <p:cNvPr id="5" name="Image 4" descr="logo alt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9184">
            <a:off x="781033" y="3857609"/>
            <a:ext cx="2481892" cy="1398132"/>
          </a:xfrm>
          <a:prstGeom prst="rect">
            <a:avLst/>
          </a:prstGeom>
        </p:spPr>
      </p:pic>
      <p:pic>
        <p:nvPicPr>
          <p:cNvPr id="7" name="Image 6" descr="zieg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5427">
            <a:off x="7758912" y="1506316"/>
            <a:ext cx="4254227" cy="1347239"/>
          </a:xfrm>
          <a:prstGeom prst="rect">
            <a:avLst/>
          </a:prstGeom>
        </p:spPr>
      </p:pic>
      <p:pic>
        <p:nvPicPr>
          <p:cNvPr id="8" name="Image 7" descr="logo eiff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38756">
            <a:off x="3433926" y="1329723"/>
            <a:ext cx="3905250" cy="1171575"/>
          </a:xfrm>
          <a:prstGeom prst="rect">
            <a:avLst/>
          </a:prstGeom>
        </p:spPr>
      </p:pic>
      <p:pic>
        <p:nvPicPr>
          <p:cNvPr id="9" name="Image 8" descr="logo schnei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89460">
            <a:off x="6849789" y="4701256"/>
            <a:ext cx="4769397" cy="1002576"/>
          </a:xfrm>
          <a:prstGeom prst="rect">
            <a:avLst/>
          </a:prstGeom>
        </p:spPr>
      </p:pic>
      <p:pic>
        <p:nvPicPr>
          <p:cNvPr id="10" name="Image 9" descr="logo rex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61149">
            <a:off x="3919866" y="2824819"/>
            <a:ext cx="3343275" cy="1019175"/>
          </a:xfrm>
          <a:prstGeom prst="rect">
            <a:avLst/>
          </a:prstGeom>
        </p:spPr>
      </p:pic>
      <p:pic>
        <p:nvPicPr>
          <p:cNvPr id="11" name="Image 10" descr="logo HLC spons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05096">
            <a:off x="4218590" y="4843502"/>
            <a:ext cx="2261038" cy="879544"/>
          </a:xfrm>
          <a:prstGeom prst="rect">
            <a:avLst/>
          </a:prstGeom>
        </p:spPr>
      </p:pic>
      <p:pic>
        <p:nvPicPr>
          <p:cNvPr id="12" name="Image 11" descr="archiele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37466">
            <a:off x="378044" y="5786227"/>
            <a:ext cx="3137666" cy="8691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à tous nos sponsors…</a:t>
            </a:r>
            <a:endParaRPr lang="fr-FR" dirty="0"/>
          </a:p>
        </p:txBody>
      </p:sp>
      <p:pic>
        <p:nvPicPr>
          <p:cNvPr id="3" name="Image 2" descr="bordeaux ble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731" y="1081546"/>
            <a:ext cx="2096814" cy="2054021"/>
          </a:xfrm>
          <a:prstGeom prst="rect">
            <a:avLst/>
          </a:prstGeom>
        </p:spPr>
      </p:pic>
      <p:pic>
        <p:nvPicPr>
          <p:cNvPr id="4" name="Image 3" descr="D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4134">
            <a:off x="8111523" y="3432614"/>
            <a:ext cx="3000375" cy="781050"/>
          </a:xfrm>
          <a:prstGeom prst="rect">
            <a:avLst/>
          </a:prstGeom>
        </p:spPr>
      </p:pic>
      <p:pic>
        <p:nvPicPr>
          <p:cNvPr id="5" name="Image 4" descr="logo alt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9184">
            <a:off x="781033" y="3857609"/>
            <a:ext cx="2481892" cy="1398132"/>
          </a:xfrm>
          <a:prstGeom prst="rect">
            <a:avLst/>
          </a:prstGeom>
        </p:spPr>
      </p:pic>
      <p:pic>
        <p:nvPicPr>
          <p:cNvPr id="7" name="Image 6" descr="zieg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5427">
            <a:off x="7758912" y="1506316"/>
            <a:ext cx="4254227" cy="1347239"/>
          </a:xfrm>
          <a:prstGeom prst="rect">
            <a:avLst/>
          </a:prstGeom>
        </p:spPr>
      </p:pic>
      <p:pic>
        <p:nvPicPr>
          <p:cNvPr id="8" name="Image 7" descr="logo eiff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38756">
            <a:off x="3433926" y="1329723"/>
            <a:ext cx="3905250" cy="1171575"/>
          </a:xfrm>
          <a:prstGeom prst="rect">
            <a:avLst/>
          </a:prstGeom>
        </p:spPr>
      </p:pic>
      <p:pic>
        <p:nvPicPr>
          <p:cNvPr id="9" name="Image 8" descr="logo schnei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89460">
            <a:off x="6849789" y="4701256"/>
            <a:ext cx="4769397" cy="1002576"/>
          </a:xfrm>
          <a:prstGeom prst="rect">
            <a:avLst/>
          </a:prstGeom>
        </p:spPr>
      </p:pic>
      <p:pic>
        <p:nvPicPr>
          <p:cNvPr id="10" name="Image 9" descr="logo rex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361149">
            <a:off x="3919866" y="2824819"/>
            <a:ext cx="3343275" cy="1019175"/>
          </a:xfrm>
          <a:prstGeom prst="rect">
            <a:avLst/>
          </a:prstGeom>
        </p:spPr>
      </p:pic>
      <p:pic>
        <p:nvPicPr>
          <p:cNvPr id="11" name="Image 10" descr="logo HLC sponso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05096">
            <a:off x="4218590" y="4843502"/>
            <a:ext cx="2261038" cy="879544"/>
          </a:xfrm>
          <a:prstGeom prst="rect">
            <a:avLst/>
          </a:prstGeom>
        </p:spPr>
      </p:pic>
      <p:pic>
        <p:nvPicPr>
          <p:cNvPr id="12" name="Image 11" descr="archiele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37466">
            <a:off x="378044" y="5786227"/>
            <a:ext cx="3137666" cy="8691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02221" y="2522483"/>
            <a:ext cx="729943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</a:rPr>
              <a:t>Et surtout à Jean et à Pierre pour leur investissement dans la recherche de sponsors</a:t>
            </a:r>
            <a:endParaRPr lang="fr-FR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1006475"/>
          </a:xfrm>
        </p:spPr>
        <p:txBody>
          <a:bodyPr/>
          <a:lstStyle/>
          <a:p>
            <a:r>
              <a:rPr lang="en-US" altLang="zh-CN" dirty="0" err="1" smtClean="0"/>
              <a:t>Renouvellement</a:t>
            </a:r>
            <a:r>
              <a:rPr lang="en-US" altLang="zh-CN" dirty="0" smtClean="0"/>
              <a:t> du bureau</a:t>
            </a:r>
            <a:br>
              <a:rPr lang="en-US" altLang="zh-CN" dirty="0" smtClean="0"/>
            </a:br>
            <a:r>
              <a:rPr lang="en-US" altLang="zh-CN" dirty="0" smtClean="0"/>
              <a:t>Du </a:t>
            </a:r>
            <a:r>
              <a:rPr lang="en-US" altLang="zh-CN" dirty="0" err="1" smtClean="0"/>
              <a:t>comité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directeur</a:t>
            </a:r>
            <a:endParaRPr lang="zh-CN" altLang="en-US" dirty="0">
              <a:ea typeface="+mn-ea"/>
              <a:cs typeface="+mn-ea"/>
            </a:endParaRP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print"/>
          <a:srcRect r="21151" b="60526"/>
          <a:stretch>
            <a:fillRect/>
          </a:stretch>
        </p:blipFill>
        <p:spPr bwMode="auto">
          <a:xfrm>
            <a:off x="2993945" y="1527274"/>
            <a:ext cx="60396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1494" y="2945853"/>
            <a:ext cx="9505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08909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30"/>
      </p14:showEvt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雷锋PPT网 www.lfppt.com"/>
          <p:cNvSpPr txBox="1"/>
          <p:nvPr/>
        </p:nvSpPr>
        <p:spPr>
          <a:xfrm>
            <a:off x="7647465" y="2071344"/>
            <a:ext cx="401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4800" b="1" dirty="0" smtClean="0">
                <a:solidFill>
                  <a:srgbClr val="C21D2D"/>
                </a:solidFill>
                <a:latin typeface="+mj-ea"/>
                <a:ea typeface="+mj-ea"/>
              </a:rPr>
              <a:t>Questions </a:t>
            </a:r>
            <a:r>
              <a:rPr lang="en-US" altLang="zh-CN" sz="4800" b="1" dirty="0" err="1" smtClean="0">
                <a:solidFill>
                  <a:srgbClr val="C21D2D"/>
                </a:solidFill>
                <a:latin typeface="+mj-ea"/>
                <a:ea typeface="+mj-ea"/>
              </a:rPr>
              <a:t>diverses</a:t>
            </a:r>
            <a:endParaRPr lang="en-US" altLang="zh-CN" sz="4800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438259" y="1707318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4"/>
          <p:cNvGrpSpPr/>
          <p:nvPr/>
        </p:nvGrpSpPr>
        <p:grpSpPr>
          <a:xfrm>
            <a:off x="5422036" y="1803333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35C4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6181" y="2088486"/>
            <a:ext cx="1203795" cy="1025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7" b="1" dirty="0" smtClean="0">
                <a:solidFill>
                  <a:srgbClr val="C21D2D"/>
                </a:solidFill>
                <a:latin typeface="+mj-ea"/>
                <a:ea typeface="+mj-ea"/>
              </a:rPr>
              <a:t>05</a:t>
            </a:r>
            <a:endParaRPr lang="zh-CN" altLang="en-US" sz="6667" b="1" dirty="0">
              <a:solidFill>
                <a:srgbClr val="C21D2D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289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H="1">
            <a:off x="4936917" y="3795872"/>
            <a:ext cx="23620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7"/>
          <p:cNvGrpSpPr/>
          <p:nvPr/>
        </p:nvGrpSpPr>
        <p:grpSpPr>
          <a:xfrm rot="5400000">
            <a:off x="642968" y="1652586"/>
            <a:ext cx="4284539" cy="4283978"/>
            <a:chOff x="2965298" y="2181091"/>
            <a:chExt cx="3213404" cy="32134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1" name="Group 140"/>
          <p:cNvGrpSpPr/>
          <p:nvPr/>
        </p:nvGrpSpPr>
        <p:grpSpPr>
          <a:xfrm>
            <a:off x="1645266" y="2506297"/>
            <a:ext cx="2576211" cy="2576552"/>
            <a:chOff x="964883" y="1937330"/>
            <a:chExt cx="1932410" cy="1932414"/>
          </a:xfrm>
        </p:grpSpPr>
        <p:sp>
          <p:nvSpPr>
            <p:cNvPr id="89" name="Chord 88"/>
            <p:cNvSpPr/>
            <p:nvPr/>
          </p:nvSpPr>
          <p:spPr>
            <a:xfrm rot="5400000">
              <a:off x="964881" y="1937332"/>
              <a:ext cx="1932414" cy="1932410"/>
            </a:xfrm>
            <a:prstGeom prst="chord">
              <a:avLst>
                <a:gd name="adj1" fmla="val 507123"/>
                <a:gd name="adj2" fmla="val 2155198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5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6627" y="2198272"/>
              <a:ext cx="138566" cy="750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138" name="Straight Connector 137"/>
          <p:cNvCxnSpPr/>
          <p:nvPr/>
        </p:nvCxnSpPr>
        <p:spPr>
          <a:xfrm flipH="1">
            <a:off x="3698843" y="165230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8843" y="583524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4560015" y="3477648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52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latin typeface="+mn-ea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999670" y="5501385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52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latin typeface="+mn-ea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999670" y="1395367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52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latin typeface="+mn-ea"/>
            </a:endParaRPr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7795781" y="2510709"/>
            <a:ext cx="337195" cy="343513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n-ea"/>
            </a:endParaRPr>
          </a:p>
        </p:txBody>
      </p: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7781378" y="4580342"/>
            <a:ext cx="351597" cy="35164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05850" y="5645160"/>
            <a:ext cx="310533" cy="302731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4" name="Freeform 104"/>
            <p:cNvSpPr>
              <a:spLocks/>
            </p:cNvSpPr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8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483"/>
            <a:ext cx="10515600" cy="993227"/>
          </a:xfrm>
        </p:spPr>
        <p:txBody>
          <a:bodyPr/>
          <a:lstStyle/>
          <a:p>
            <a:r>
              <a:rPr lang="en-US" altLang="zh-CN" dirty="0" err="1" smtClean="0"/>
              <a:t>Fonctionnement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été</a:t>
            </a:r>
            <a:r>
              <a:rPr lang="en-US" altLang="zh-CN" dirty="0" smtClean="0"/>
              <a:t> 2021</a:t>
            </a:r>
            <a:br>
              <a:rPr lang="en-US" altLang="zh-CN" dirty="0" smtClean="0"/>
            </a:br>
            <a:r>
              <a:rPr lang="en-US" altLang="zh-CN" dirty="0" smtClean="0"/>
              <a:t>Du 5 </a:t>
            </a:r>
            <a:r>
              <a:rPr lang="en-US" altLang="zh-CN" dirty="0" err="1" smtClean="0"/>
              <a:t>juillet</a:t>
            </a:r>
            <a:r>
              <a:rPr lang="en-US" altLang="zh-CN" dirty="0" smtClean="0"/>
              <a:t> au 1er </a:t>
            </a:r>
            <a:r>
              <a:rPr lang="en-US" altLang="zh-CN" dirty="0" err="1" smtClean="0"/>
              <a:t>septembre</a:t>
            </a:r>
            <a:endParaRPr lang="zh-CN" altLang="en-US" dirty="0"/>
          </a:p>
        </p:txBody>
      </p:sp>
      <p:grpSp>
        <p:nvGrpSpPr>
          <p:cNvPr id="74" name="组合 52"/>
          <p:cNvGrpSpPr/>
          <p:nvPr/>
        </p:nvGrpSpPr>
        <p:grpSpPr>
          <a:xfrm>
            <a:off x="2140778" y="2865177"/>
            <a:ext cx="1627185" cy="1817186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88" name="Freeform 106"/>
            <p:cNvSpPr>
              <a:spLocks/>
            </p:cNvSpPr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90" name="Freeform 107"/>
            <p:cNvSpPr>
              <a:spLocks/>
            </p:cNvSpPr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91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93" name="ZoneTexte 92"/>
          <p:cNvSpPr txBox="1"/>
          <p:nvPr/>
        </p:nvSpPr>
        <p:spPr>
          <a:xfrm>
            <a:off x="2301765" y="3657600"/>
            <a:ext cx="127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JuilletAoût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au 93"/>
          <p:cNvGraphicFramePr>
            <a:graphicFrameLocks noGrp="1"/>
          </p:cNvGraphicFramePr>
          <p:nvPr/>
        </p:nvGraphicFramePr>
        <p:xfrm>
          <a:off x="7535918" y="1334520"/>
          <a:ext cx="3755696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9614"/>
                <a:gridCol w="882869"/>
                <a:gridCol w="123321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JEU LIBRE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Lundi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18h-21h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Mercredi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18h-21h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Samedi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9h-12h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8" name="Tableau 97"/>
          <p:cNvGraphicFramePr>
            <a:graphicFrameLocks noGrp="1"/>
          </p:cNvGraphicFramePr>
          <p:nvPr/>
        </p:nvGraphicFramePr>
        <p:xfrm>
          <a:off x="7577958" y="3236893"/>
          <a:ext cx="3755696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9614"/>
                <a:gridCol w="882869"/>
                <a:gridCol w="123321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Haut</a:t>
                      </a:r>
                      <a:r>
                        <a:rPr lang="fr-FR" baseline="0" dirty="0" smtClean="0"/>
                        <a:t> niveau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Mercredi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19h-21h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Vendredi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19h-21h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au 98"/>
          <p:cNvGraphicFramePr>
            <a:graphicFrameLocks noGrp="1"/>
          </p:cNvGraphicFramePr>
          <p:nvPr/>
        </p:nvGraphicFramePr>
        <p:xfrm>
          <a:off x="7514897" y="4655789"/>
          <a:ext cx="378897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8027"/>
                <a:gridCol w="819807"/>
                <a:gridCol w="167114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Stages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Mardi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17h30-20h30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Jeudi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17h30-20h30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Vendredi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17h30-19h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90932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7795781" y="2510709"/>
            <a:ext cx="337195" cy="343513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n-ea"/>
            </a:endParaRPr>
          </a:p>
        </p:txBody>
      </p: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7781378" y="4580342"/>
            <a:ext cx="351597" cy="35164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n-ea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7805850" y="5645160"/>
            <a:ext cx="310533" cy="302731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4" name="Freeform 104"/>
            <p:cNvSpPr>
              <a:spLocks/>
            </p:cNvSpPr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8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483"/>
            <a:ext cx="10515600" cy="993227"/>
          </a:xfrm>
        </p:spPr>
        <p:txBody>
          <a:bodyPr/>
          <a:lstStyle/>
          <a:p>
            <a:r>
              <a:rPr lang="en-US" altLang="zh-CN" dirty="0" err="1" smtClean="0"/>
              <a:t>Ouverture</a:t>
            </a:r>
            <a:r>
              <a:rPr lang="en-US" altLang="zh-CN" dirty="0" smtClean="0"/>
              <a:t> des </a:t>
            </a:r>
            <a:r>
              <a:rPr lang="en-US" altLang="zh-CN" dirty="0" err="1" smtClean="0"/>
              <a:t>salles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Du 5 </a:t>
            </a:r>
            <a:r>
              <a:rPr lang="en-US" altLang="zh-CN" dirty="0" err="1" smtClean="0"/>
              <a:t>juillet</a:t>
            </a:r>
            <a:r>
              <a:rPr lang="en-US" altLang="zh-CN" dirty="0" smtClean="0"/>
              <a:t> au 1er </a:t>
            </a:r>
            <a:r>
              <a:rPr lang="en-US" altLang="zh-CN" dirty="0" err="1" smtClean="0"/>
              <a:t>septembre</a:t>
            </a:r>
            <a:endParaRPr lang="zh-CN" altLang="en-US" dirty="0"/>
          </a:p>
        </p:txBody>
      </p:sp>
      <p:grpSp>
        <p:nvGrpSpPr>
          <p:cNvPr id="6" name="组合 52"/>
          <p:cNvGrpSpPr/>
          <p:nvPr/>
        </p:nvGrpSpPr>
        <p:grpSpPr>
          <a:xfrm>
            <a:off x="2140778" y="2865177"/>
            <a:ext cx="1627185" cy="1817186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88" name="Freeform 106"/>
            <p:cNvSpPr>
              <a:spLocks/>
            </p:cNvSpPr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90" name="Freeform 107"/>
            <p:cNvSpPr>
              <a:spLocks/>
            </p:cNvSpPr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91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</p:grpSp>
      <p:graphicFrame>
        <p:nvGraphicFramePr>
          <p:cNvPr id="94" name="Tableau 93"/>
          <p:cNvGraphicFramePr>
            <a:graphicFrameLocks noGrp="1"/>
          </p:cNvGraphicFramePr>
          <p:nvPr/>
        </p:nvGraphicFramePr>
        <p:xfrm>
          <a:off x="504497" y="1697127"/>
          <a:ext cx="2872827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55834"/>
                <a:gridCol w="151699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Lundi 18h-21h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12</a:t>
                      </a:r>
                      <a:r>
                        <a:rPr lang="fr-FR" b="1" baseline="0" dirty="0" smtClean="0"/>
                        <a:t>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Laurence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Laurence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26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Pierre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16 aout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23 aout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30 aout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8" name="Tableau 97"/>
          <p:cNvGraphicFramePr>
            <a:graphicFrameLocks noGrp="1"/>
          </p:cNvGraphicFramePr>
          <p:nvPr/>
        </p:nvGraphicFramePr>
        <p:xfrm>
          <a:off x="4030717" y="1707638"/>
          <a:ext cx="3284484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4152"/>
                <a:gridCol w="18603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Mercredi 18h-21h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14 juillet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fermé</a:t>
                      </a:r>
                      <a:endParaRPr lang="fr-FR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21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Roger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28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Pierre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18</a:t>
                      </a:r>
                      <a:r>
                        <a:rPr lang="fr-FR" b="1" baseline="0" dirty="0" smtClean="0"/>
                        <a:t> août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25 août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au 98"/>
          <p:cNvGraphicFramePr>
            <a:graphicFrameLocks noGrp="1"/>
          </p:cNvGraphicFramePr>
          <p:nvPr/>
        </p:nvGraphicFramePr>
        <p:xfrm>
          <a:off x="7877504" y="1691870"/>
          <a:ext cx="2969172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8027"/>
                <a:gridCol w="167114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Samedi 9h-12h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</a:t>
                      </a:r>
                      <a:r>
                        <a:rPr lang="fr-FR" b="1" baseline="0" dirty="0" smtClean="0"/>
                        <a:t>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Alain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17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23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31</a:t>
                      </a:r>
                      <a:r>
                        <a:rPr lang="fr-FR" b="1" baseline="0" dirty="0" smtClean="0"/>
                        <a:t> juillet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Pierre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21 août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28 août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90932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 de la crise sanitaire…</a:t>
            </a:r>
            <a:endParaRPr lang="fr-FR" dirty="0"/>
          </a:p>
        </p:txBody>
      </p:sp>
      <p:graphicFrame>
        <p:nvGraphicFramePr>
          <p:cNvPr id="3" name="Graphique 2"/>
          <p:cNvGraphicFramePr/>
          <p:nvPr/>
        </p:nvGraphicFramePr>
        <p:xfrm>
          <a:off x="2603500" y="1346200"/>
          <a:ext cx="57785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/>
          <p:nvPr/>
        </p:nvGraphicFramePr>
        <p:xfrm>
          <a:off x="2907424" y="1340069"/>
          <a:ext cx="6210300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H="1">
            <a:off x="4936917" y="3795872"/>
            <a:ext cx="23620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7"/>
          <p:cNvGrpSpPr/>
          <p:nvPr/>
        </p:nvGrpSpPr>
        <p:grpSpPr>
          <a:xfrm rot="5400000">
            <a:off x="642968" y="1652586"/>
            <a:ext cx="4284539" cy="4283978"/>
            <a:chOff x="2965298" y="2181091"/>
            <a:chExt cx="3213404" cy="32134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Group 140"/>
          <p:cNvGrpSpPr/>
          <p:nvPr/>
        </p:nvGrpSpPr>
        <p:grpSpPr>
          <a:xfrm>
            <a:off x="1645266" y="2506297"/>
            <a:ext cx="2576211" cy="2576552"/>
            <a:chOff x="964883" y="1937330"/>
            <a:chExt cx="1932410" cy="1932414"/>
          </a:xfrm>
        </p:grpSpPr>
        <p:sp>
          <p:nvSpPr>
            <p:cNvPr id="89" name="Chord 88"/>
            <p:cNvSpPr/>
            <p:nvPr/>
          </p:nvSpPr>
          <p:spPr>
            <a:xfrm rot="5400000">
              <a:off x="964881" y="1937332"/>
              <a:ext cx="1932414" cy="1932410"/>
            </a:xfrm>
            <a:prstGeom prst="chord">
              <a:avLst>
                <a:gd name="adj1" fmla="val 507123"/>
                <a:gd name="adj2" fmla="val 2155198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5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6627" y="2198272"/>
              <a:ext cx="138566" cy="750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138" name="Straight Connector 137"/>
          <p:cNvCxnSpPr/>
          <p:nvPr/>
        </p:nvCxnSpPr>
        <p:spPr>
          <a:xfrm flipH="1">
            <a:off x="3698843" y="165230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8843" y="583524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4560015" y="3477648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52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latin typeface="+mn-ea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999670" y="5501385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52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900" dirty="0">
              <a:latin typeface="+mn-ea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999670" y="1395367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52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latin typeface="+mn-ea"/>
            </a:endParaRPr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7795781" y="2510709"/>
            <a:ext cx="337195" cy="343513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n-ea"/>
            </a:endParaRPr>
          </a:p>
        </p:txBody>
      </p: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7781378" y="4580342"/>
            <a:ext cx="351597" cy="35164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+mn-ea"/>
            </a:endParaRPr>
          </a:p>
        </p:txBody>
      </p:sp>
      <p:grpSp>
        <p:nvGrpSpPr>
          <p:cNvPr id="5" name="组合 52"/>
          <p:cNvGrpSpPr/>
          <p:nvPr/>
        </p:nvGrpSpPr>
        <p:grpSpPr>
          <a:xfrm>
            <a:off x="7805850" y="5645160"/>
            <a:ext cx="310533" cy="302731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4" name="Freeform 104"/>
            <p:cNvSpPr>
              <a:spLocks/>
            </p:cNvSpPr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5" name="Freeform 105"/>
            <p:cNvSpPr>
              <a:spLocks/>
            </p:cNvSpPr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8" name="Freeform 106"/>
            <p:cNvSpPr>
              <a:spLocks/>
            </p:cNvSpPr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79" name="Freeform 107"/>
            <p:cNvSpPr>
              <a:spLocks/>
            </p:cNvSpPr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8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6483"/>
            <a:ext cx="10515600" cy="993227"/>
          </a:xfrm>
        </p:spPr>
        <p:txBody>
          <a:bodyPr/>
          <a:lstStyle/>
          <a:p>
            <a:r>
              <a:rPr lang="en-US" altLang="zh-CN" dirty="0" err="1" smtClean="0"/>
              <a:t>Fonctionnement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été</a:t>
            </a:r>
            <a:r>
              <a:rPr lang="en-US" altLang="zh-CN" dirty="0" smtClean="0"/>
              <a:t> 2021</a:t>
            </a:r>
            <a:br>
              <a:rPr lang="en-US" altLang="zh-CN" dirty="0" smtClean="0"/>
            </a:br>
            <a:r>
              <a:rPr lang="en-US" altLang="zh-CN" dirty="0" smtClean="0"/>
              <a:t>Du 5 </a:t>
            </a:r>
            <a:r>
              <a:rPr lang="en-US" altLang="zh-CN" dirty="0" err="1" smtClean="0"/>
              <a:t>juillet</a:t>
            </a:r>
            <a:r>
              <a:rPr lang="en-US" altLang="zh-CN" dirty="0" smtClean="0"/>
              <a:t> au 1er </a:t>
            </a:r>
            <a:r>
              <a:rPr lang="en-US" altLang="zh-CN" dirty="0" err="1" smtClean="0"/>
              <a:t>septembre</a:t>
            </a:r>
            <a:endParaRPr lang="zh-CN" altLang="en-US" dirty="0"/>
          </a:p>
        </p:txBody>
      </p:sp>
      <p:grpSp>
        <p:nvGrpSpPr>
          <p:cNvPr id="6" name="组合 52"/>
          <p:cNvGrpSpPr/>
          <p:nvPr/>
        </p:nvGrpSpPr>
        <p:grpSpPr>
          <a:xfrm>
            <a:off x="2140778" y="2865177"/>
            <a:ext cx="1627185" cy="1817186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88" name="Freeform 106"/>
            <p:cNvSpPr>
              <a:spLocks/>
            </p:cNvSpPr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90" name="Freeform 107"/>
            <p:cNvSpPr>
              <a:spLocks/>
            </p:cNvSpPr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91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93" name="ZoneTexte 92"/>
          <p:cNvSpPr txBox="1"/>
          <p:nvPr/>
        </p:nvSpPr>
        <p:spPr>
          <a:xfrm>
            <a:off x="2301765" y="3657600"/>
            <a:ext cx="127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JuilletAoût</a:t>
            </a:r>
            <a:endParaRPr lang="fr-FR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94" name="Tableau 93"/>
          <p:cNvGraphicFramePr>
            <a:graphicFrameLocks noGrp="1"/>
          </p:cNvGraphicFramePr>
          <p:nvPr/>
        </p:nvGraphicFramePr>
        <p:xfrm>
          <a:off x="7535918" y="1334520"/>
          <a:ext cx="3755696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9614"/>
                <a:gridCol w="882869"/>
                <a:gridCol w="123321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JEU LIBRE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Lundi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18h-21h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Mercredi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18h-21h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Samedi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9h-12h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8" name="Tableau 97"/>
          <p:cNvGraphicFramePr>
            <a:graphicFrameLocks noGrp="1"/>
          </p:cNvGraphicFramePr>
          <p:nvPr/>
        </p:nvGraphicFramePr>
        <p:xfrm>
          <a:off x="7577958" y="3236893"/>
          <a:ext cx="3755696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9614"/>
                <a:gridCol w="882869"/>
                <a:gridCol w="123321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Haut</a:t>
                      </a:r>
                      <a:r>
                        <a:rPr lang="fr-FR" baseline="0" dirty="0" smtClean="0"/>
                        <a:t> niveau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Mercredi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19h-21h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Vendredi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19h-21h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au 98"/>
          <p:cNvGraphicFramePr>
            <a:graphicFrameLocks noGrp="1"/>
          </p:cNvGraphicFramePr>
          <p:nvPr/>
        </p:nvGraphicFramePr>
        <p:xfrm>
          <a:off x="7514897" y="4655789"/>
          <a:ext cx="3788979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8027"/>
                <a:gridCol w="819807"/>
                <a:gridCol w="167114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Stages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Mardi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17h30-20h30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Jeudi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17h30-20h30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Vendredi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GP3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17h30-19h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AutoShape 8"/>
          <p:cNvSpPr>
            <a:spLocks noChangeArrowheads="1"/>
          </p:cNvSpPr>
          <p:nvPr/>
        </p:nvSpPr>
        <p:spPr bwMode="ltGray">
          <a:xfrm rot="21089115">
            <a:off x="3433865" y="1425800"/>
            <a:ext cx="3533363" cy="155602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Arrêt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des </a:t>
            </a: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activités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à 21 h</a:t>
            </a: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dans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les </a:t>
            </a: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gymnases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</a:p>
          <a:p>
            <a:pPr lvl="0" algn="ctr" eaLnBrk="0" hangingPunct="0">
              <a:defRPr/>
            </a:pP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durant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l’été</a:t>
            </a: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ltGray">
          <a:xfrm rot="396579">
            <a:off x="3469984" y="3855240"/>
            <a:ext cx="3286673" cy="2476839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Protocole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sanitaire</a:t>
            </a:r>
            <a:endParaRPr lang="en-US" altLang="zh-CN" b="1" kern="0" dirty="0" smtClean="0">
              <a:solidFill>
                <a:sysClr val="window" lastClr="FFFFFF"/>
              </a:solidFill>
              <a:latin typeface="+mn-ea"/>
              <a:cs typeface="+mn-ea"/>
            </a:endParaRP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à respecter : </a:t>
            </a:r>
          </a:p>
          <a:p>
            <a:pPr lvl="0" algn="ctr" eaLnBrk="0" hangingPunct="0">
              <a:buFontTx/>
              <a:buChar char="-"/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Masques </a:t>
            </a: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durant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</a:p>
          <a:p>
            <a:pPr lvl="0" algn="ctr" eaLnBrk="0" hangingPunct="0"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les pauses</a:t>
            </a:r>
          </a:p>
          <a:p>
            <a:pPr lvl="0" algn="ctr" eaLnBrk="0" hangingPunct="0">
              <a:buFontTx/>
              <a:buChar char="-"/>
              <a:defRPr/>
            </a:pPr>
            <a:r>
              <a:rPr lang="en-US" altLang="zh-CN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Registre</a:t>
            </a:r>
            <a:endParaRPr lang="en-US" altLang="zh-CN" b="1" kern="0" dirty="0" smtClean="0">
              <a:solidFill>
                <a:sysClr val="window" lastClr="FFFFFF"/>
              </a:solidFill>
              <a:latin typeface="+mn-ea"/>
              <a:cs typeface="+mn-ea"/>
            </a:endParaRPr>
          </a:p>
          <a:p>
            <a:pPr lvl="0" algn="ctr" eaLnBrk="0" hangingPunct="0">
              <a:buFontTx/>
              <a:buChar char="-"/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Gel…</a:t>
            </a: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09328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43501"/>
            <a:ext cx="10515600" cy="407385"/>
          </a:xfrm>
        </p:spPr>
        <p:txBody>
          <a:bodyPr/>
          <a:lstStyle/>
          <a:p>
            <a:r>
              <a:rPr lang="fr-FR" dirty="0" smtClean="0"/>
              <a:t>Des stages pour intensifier la pratique</a:t>
            </a:r>
            <a:endParaRPr lang="fr-FR" dirty="0"/>
          </a:p>
        </p:txBody>
      </p:sp>
      <p:grpSp>
        <p:nvGrpSpPr>
          <p:cNvPr id="3" name="组合 4"/>
          <p:cNvGrpSpPr/>
          <p:nvPr/>
        </p:nvGrpSpPr>
        <p:grpSpPr>
          <a:xfrm>
            <a:off x="1118452" y="1799501"/>
            <a:ext cx="3002805" cy="754147"/>
            <a:chOff x="1041602" y="1642319"/>
            <a:chExt cx="3003196" cy="754147"/>
          </a:xfrm>
        </p:grpSpPr>
        <p:sp>
          <p:nvSpPr>
            <p:cNvPr id="4" name="圆角矩形 5"/>
            <p:cNvSpPr/>
            <p:nvPr/>
          </p:nvSpPr>
          <p:spPr bwMode="auto">
            <a:xfrm>
              <a:off x="1425679" y="1732306"/>
              <a:ext cx="2619119" cy="57606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b="1" dirty="0" smtClean="0">
                  <a:latin typeface="+mn-ea"/>
                  <a:cs typeface="+mn-ea"/>
                </a:rPr>
                <a:t>Stages </a:t>
              </a:r>
              <a:r>
                <a:rPr lang="en-US" altLang="zh-CN" b="1" dirty="0" err="1" smtClean="0">
                  <a:latin typeface="+mn-ea"/>
                  <a:cs typeface="+mn-ea"/>
                </a:rPr>
                <a:t>enfants</a:t>
              </a:r>
              <a:endParaRPr lang="zh-CN" altLang="en-US" b="1" dirty="0">
                <a:latin typeface="+mn-ea"/>
                <a:cs typeface="+mn-ea"/>
              </a:endParaRPr>
            </a:p>
          </p:txBody>
        </p:sp>
        <p:grpSp>
          <p:nvGrpSpPr>
            <p:cNvPr id="5" name="组合 6"/>
            <p:cNvGrpSpPr/>
            <p:nvPr/>
          </p:nvGrpSpPr>
          <p:grpSpPr>
            <a:xfrm>
              <a:off x="1041602" y="1642319"/>
              <a:ext cx="754211" cy="754147"/>
              <a:chOff x="1650964" y="3527072"/>
              <a:chExt cx="2664095" cy="2663868"/>
            </a:xfrm>
          </p:grpSpPr>
          <p:grpSp>
            <p:nvGrpSpPr>
              <p:cNvPr id="6" name="组合 7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12" name="泪滴形 13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13" name="泪滴形 14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14" name="泪滴形 15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15" name="泪滴形 16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7" name="组合 8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8" name="椭圆 9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9" name="组合 10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10" name="燕尾形 11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11" name="五边形 12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grpSp>
        <p:nvGrpSpPr>
          <p:cNvPr id="16" name="组合 17"/>
          <p:cNvGrpSpPr/>
          <p:nvPr/>
        </p:nvGrpSpPr>
        <p:grpSpPr>
          <a:xfrm>
            <a:off x="6334081" y="1724285"/>
            <a:ext cx="2982215" cy="754147"/>
            <a:chOff x="4506142" y="1637588"/>
            <a:chExt cx="2982603" cy="754147"/>
          </a:xfrm>
        </p:grpSpPr>
        <p:sp>
          <p:nvSpPr>
            <p:cNvPr id="17" name="圆角矩形 18"/>
            <p:cNvSpPr/>
            <p:nvPr/>
          </p:nvSpPr>
          <p:spPr bwMode="auto">
            <a:xfrm>
              <a:off x="4869626" y="1717842"/>
              <a:ext cx="2619119" cy="57606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b="1" dirty="0" smtClean="0">
                  <a:latin typeface="+mn-ea"/>
                  <a:cs typeface="+mn-ea"/>
                </a:rPr>
                <a:t>Stages </a:t>
              </a:r>
              <a:r>
                <a:rPr lang="en-US" altLang="zh-CN" b="1" dirty="0" err="1" smtClean="0">
                  <a:latin typeface="+mn-ea"/>
                  <a:cs typeface="+mn-ea"/>
                </a:rPr>
                <a:t>adultes</a:t>
              </a:r>
              <a:endParaRPr lang="zh-CN" altLang="en-US" b="1" dirty="0">
                <a:latin typeface="+mn-ea"/>
                <a:cs typeface="+mn-ea"/>
              </a:endParaRPr>
            </a:p>
          </p:txBody>
        </p:sp>
        <p:grpSp>
          <p:nvGrpSpPr>
            <p:cNvPr id="18" name="组合 19"/>
            <p:cNvGrpSpPr/>
            <p:nvPr/>
          </p:nvGrpSpPr>
          <p:grpSpPr>
            <a:xfrm>
              <a:off x="4506142" y="1637588"/>
              <a:ext cx="754211" cy="754147"/>
              <a:chOff x="1650964" y="3527072"/>
              <a:chExt cx="2664095" cy="2663868"/>
            </a:xfrm>
          </p:grpSpPr>
          <p:grpSp>
            <p:nvGrpSpPr>
              <p:cNvPr id="19" name="组合 20"/>
              <p:cNvGrpSpPr/>
              <p:nvPr/>
            </p:nvGrpSpPr>
            <p:grpSpPr>
              <a:xfrm rot="5400000">
                <a:off x="1651078" y="3526958"/>
                <a:ext cx="2663868" cy="2664095"/>
                <a:chOff x="1651078" y="3526958"/>
                <a:chExt cx="2663868" cy="2664095"/>
              </a:xfrm>
            </p:grpSpPr>
            <p:sp>
              <p:nvSpPr>
                <p:cNvPr id="25" name="泪滴形 26"/>
                <p:cNvSpPr/>
                <p:nvPr/>
              </p:nvSpPr>
              <p:spPr bwMode="auto">
                <a:xfrm rot="2625972">
                  <a:off x="1651078" y="353387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6" name="泪滴形 27"/>
                <p:cNvSpPr/>
                <p:nvPr/>
              </p:nvSpPr>
              <p:spPr bwMode="auto">
                <a:xfrm rot="8025972">
                  <a:off x="1651079" y="3530416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7" name="泪滴形 28"/>
                <p:cNvSpPr/>
                <p:nvPr/>
              </p:nvSpPr>
              <p:spPr bwMode="auto">
                <a:xfrm rot="13425972">
                  <a:off x="1651078" y="3526960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8" name="泪滴形 29"/>
                <p:cNvSpPr/>
                <p:nvPr/>
              </p:nvSpPr>
              <p:spPr bwMode="auto">
                <a:xfrm rot="18825972">
                  <a:off x="1657763" y="3526958"/>
                  <a:ext cx="2657183" cy="2657183"/>
                </a:xfrm>
                <a:prstGeom prst="teardrop">
                  <a:avLst>
                    <a:gd name="adj" fmla="val 84503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  <p:grpSp>
            <p:nvGrpSpPr>
              <p:cNvPr id="20" name="组合 21"/>
              <p:cNvGrpSpPr/>
              <p:nvPr/>
            </p:nvGrpSpPr>
            <p:grpSpPr>
              <a:xfrm>
                <a:off x="1821626" y="3702087"/>
                <a:ext cx="2315860" cy="2320521"/>
                <a:chOff x="6948048" y="3722249"/>
                <a:chExt cx="2315860" cy="2320521"/>
              </a:xfrm>
            </p:grpSpPr>
            <p:sp>
              <p:nvSpPr>
                <p:cNvPr id="21" name="椭圆 22"/>
                <p:cNvSpPr/>
                <p:nvPr/>
              </p:nvSpPr>
              <p:spPr bwMode="auto">
                <a:xfrm>
                  <a:off x="6948048" y="3722249"/>
                  <a:ext cx="2315860" cy="2320521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grpSp>
              <p:nvGrpSpPr>
                <p:cNvPr id="22" name="组合 23"/>
                <p:cNvGrpSpPr/>
                <p:nvPr/>
              </p:nvGrpSpPr>
              <p:grpSpPr>
                <a:xfrm>
                  <a:off x="7466369" y="4394410"/>
                  <a:ext cx="1266804" cy="936104"/>
                  <a:chOff x="5757045" y="1582609"/>
                  <a:chExt cx="1266804" cy="936104"/>
                </a:xfrm>
              </p:grpSpPr>
              <p:sp>
                <p:nvSpPr>
                  <p:cNvPr id="23" name="燕尾形 24"/>
                  <p:cNvSpPr/>
                  <p:nvPr/>
                </p:nvSpPr>
                <p:spPr bwMode="auto">
                  <a:xfrm>
                    <a:off x="6303769" y="1582609"/>
                    <a:ext cx="720080" cy="936104"/>
                  </a:xfrm>
                  <a:prstGeom prst="chevron">
                    <a:avLst>
                      <a:gd name="adj" fmla="val 62094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  <p:sp>
                <p:nvSpPr>
                  <p:cNvPr id="24" name="五边形 25"/>
                  <p:cNvSpPr/>
                  <p:nvPr/>
                </p:nvSpPr>
                <p:spPr bwMode="auto">
                  <a:xfrm>
                    <a:off x="5757045" y="1930943"/>
                    <a:ext cx="907608" cy="249112"/>
                  </a:xfrm>
                  <a:prstGeom prst="homePlat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flatTx/>
                  </a:bodyPr>
                  <a:lstStyle/>
                  <a:p>
                    <a:pPr algn="ctr"/>
                    <a:endParaRPr lang="zh-CN" altLang="en-US">
                      <a:cs typeface="+mn-ea"/>
                    </a:endParaRPr>
                  </a:p>
                </p:txBody>
              </p:sp>
            </p:grpSp>
          </p:grpSp>
        </p:grpSp>
      </p:grpSp>
      <p:sp>
        <p:nvSpPr>
          <p:cNvPr id="55" name="文本框 82"/>
          <p:cNvSpPr txBox="1"/>
          <p:nvPr/>
        </p:nvSpPr>
        <p:spPr>
          <a:xfrm>
            <a:off x="1882888" y="2597470"/>
            <a:ext cx="4186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5 au 9 juillet		5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12 au 16 juillet	3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16 au 20 aout	3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23 au 27 aout	3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Mardi 17h30-19h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Jeudi 17h30-19h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Vendredi 17h30-19h</a:t>
            </a:r>
          </a:p>
        </p:txBody>
      </p:sp>
      <p:sp>
        <p:nvSpPr>
          <p:cNvPr id="56" name="文本框 83"/>
          <p:cNvSpPr txBox="1"/>
          <p:nvPr/>
        </p:nvSpPr>
        <p:spPr>
          <a:xfrm>
            <a:off x="7073481" y="2597470"/>
            <a:ext cx="4403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5 au 9 juillet		10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12 au 16 juillet	11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16 au 20 aout	11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Du 23 au 27 aout	10 inscrits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Mardi 19h-20h30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Jeudi 19h-20h30</a:t>
            </a:r>
          </a:p>
          <a:p>
            <a:pPr marL="285750" indent="-285750"/>
            <a:r>
              <a:rPr lang="fr-FR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	+ jeu libre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ltGray">
          <a:xfrm>
            <a:off x="2424071" y="1757672"/>
            <a:ext cx="2057132" cy="52705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altLang="zh-CN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ltGray">
          <a:xfrm>
            <a:off x="930167" y="1700808"/>
            <a:ext cx="3479038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0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Entrainements</a:t>
            </a:r>
            <a:r>
              <a:rPr lang="en-US" altLang="zh-CN" sz="20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haut </a:t>
            </a:r>
            <a:r>
              <a:rPr lang="en-US" altLang="zh-CN" sz="20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niveau</a:t>
            </a:r>
            <a:endParaRPr lang="en-US" altLang="zh-CN" sz="2000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ltGray">
          <a:xfrm>
            <a:off x="5052580" y="1700808"/>
            <a:ext cx="3035130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sz="24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Portes</a:t>
            </a:r>
            <a:r>
              <a:rPr lang="en-US" altLang="zh-CN" sz="24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  <a:r>
              <a:rPr lang="en-US" altLang="zh-CN" sz="24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ouvertes</a:t>
            </a:r>
            <a:endParaRPr lang="en-US" altLang="zh-CN" sz="2400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8739121" y="1716574"/>
            <a:ext cx="2801237" cy="5270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sz="24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Reprise pour </a:t>
            </a:r>
            <a:r>
              <a:rPr lang="en-US" altLang="zh-CN" sz="24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tous</a:t>
            </a:r>
            <a:endParaRPr lang="en-US" altLang="zh-CN" sz="2400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95429" y="2375476"/>
            <a:ext cx="3039578" cy="1108703"/>
          </a:xfrm>
          <a:prstGeom prst="roundRect">
            <a:avLst>
              <a:gd name="adj" fmla="val 720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61950" indent="-36195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800" b="1" dirty="0" err="1" smtClean="0">
                <a:latin typeface="+mn-ea"/>
                <a:cs typeface="+mn-ea"/>
              </a:rPr>
              <a:t>Samedi</a:t>
            </a:r>
            <a:r>
              <a:rPr lang="en-US" altLang="zh-CN" sz="2800" b="1" dirty="0" smtClean="0">
                <a:latin typeface="+mn-ea"/>
                <a:cs typeface="+mn-ea"/>
              </a:rPr>
              <a:t> 11 </a:t>
            </a:r>
            <a:r>
              <a:rPr lang="en-US" altLang="zh-CN" sz="2800" b="1" dirty="0" err="1" smtClean="0">
                <a:latin typeface="+mn-ea"/>
                <a:cs typeface="+mn-ea"/>
              </a:rPr>
              <a:t>septembre</a:t>
            </a:r>
            <a:endParaRPr lang="en-US" altLang="zh-CN" sz="2800" b="1" dirty="0">
              <a:latin typeface="+mn-ea"/>
              <a:cs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844454" y="2359712"/>
            <a:ext cx="2695902" cy="1156000"/>
          </a:xfrm>
          <a:prstGeom prst="roundRect">
            <a:avLst>
              <a:gd name="adj" fmla="val 720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68288" indent="-2682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fr-FR" altLang="zh-CN" sz="2800" b="1" dirty="0" smtClean="0">
                <a:latin typeface="+mn-ea"/>
                <a:cs typeface="+mn-ea"/>
              </a:rPr>
              <a:t>Lundi 13 septembre</a:t>
            </a:r>
            <a:endParaRPr lang="en-US" altLang="zh-CN" sz="2800" b="1" dirty="0"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30166" y="2375476"/>
            <a:ext cx="3498075" cy="1092938"/>
          </a:xfrm>
          <a:prstGeom prst="roundRect">
            <a:avLst>
              <a:gd name="adj" fmla="val 72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1950" indent="-361950" algn="ctr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2800" b="1" dirty="0" err="1" smtClean="0">
                <a:latin typeface="+mn-ea"/>
                <a:cs typeface="+mn-ea"/>
              </a:rPr>
              <a:t>Mercredi</a:t>
            </a:r>
            <a:r>
              <a:rPr lang="en-US" altLang="zh-CN" sz="2800" b="1" dirty="0" smtClean="0">
                <a:latin typeface="+mn-ea"/>
                <a:cs typeface="+mn-ea"/>
              </a:rPr>
              <a:t> 18 </a:t>
            </a:r>
            <a:r>
              <a:rPr lang="en-US" altLang="zh-CN" sz="2800" b="1" dirty="0" err="1" smtClean="0">
                <a:latin typeface="+mn-ea"/>
                <a:cs typeface="+mn-ea"/>
              </a:rPr>
              <a:t>août</a:t>
            </a:r>
            <a:endParaRPr lang="en-US" altLang="zh-CN" sz="2800" b="1" dirty="0"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41434"/>
            <a:ext cx="10515600" cy="725213"/>
          </a:xfrm>
        </p:spPr>
        <p:txBody>
          <a:bodyPr/>
          <a:lstStyle/>
          <a:p>
            <a:r>
              <a:rPr lang="en-US" altLang="zh-CN" dirty="0" smtClean="0">
                <a:ea typeface="+mn-ea"/>
                <a:cs typeface="+mn-ea"/>
              </a:rPr>
              <a:t>Reprise - </a:t>
            </a:r>
            <a:r>
              <a:rPr lang="en-US" altLang="zh-CN" dirty="0" err="1" smtClean="0">
                <a:ea typeface="+mn-ea"/>
                <a:cs typeface="+mn-ea"/>
              </a:rPr>
              <a:t>Rentrée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ltGray">
          <a:xfrm rot="21149634">
            <a:off x="4134814" y="4303984"/>
            <a:ext cx="3905598" cy="146619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 eaLnBrk="0" hangingPunct="0">
              <a:defRPr/>
            </a:pPr>
            <a:r>
              <a:rPr lang="en-US" altLang="zh-CN" sz="24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Fin des </a:t>
            </a:r>
            <a:r>
              <a:rPr lang="en-US" altLang="zh-CN" sz="24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horaires</a:t>
            </a:r>
            <a:r>
              <a:rPr lang="en-US" altLang="zh-CN" sz="24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  <a:r>
              <a:rPr lang="en-US" altLang="zh-CN" sz="24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d’été</a:t>
            </a:r>
            <a:r>
              <a:rPr lang="en-US" altLang="zh-CN" sz="24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 </a:t>
            </a:r>
          </a:p>
          <a:p>
            <a:pPr lvl="0" algn="ctr" eaLnBrk="0" hangingPunct="0">
              <a:defRPr/>
            </a:pPr>
            <a:r>
              <a:rPr lang="en-US" altLang="zh-CN" sz="2400" b="1" kern="0" dirty="0" smtClean="0">
                <a:solidFill>
                  <a:sysClr val="window" lastClr="FFFFFF"/>
                </a:solidFill>
                <a:latin typeface="+mn-ea"/>
                <a:cs typeface="+mn-ea"/>
              </a:rPr>
              <a:t>le 1er </a:t>
            </a:r>
            <a:r>
              <a:rPr lang="en-US" altLang="zh-CN" sz="2400" b="1" kern="0" dirty="0" err="1" smtClean="0">
                <a:solidFill>
                  <a:sysClr val="window" lastClr="FFFFFF"/>
                </a:solidFill>
                <a:latin typeface="+mn-ea"/>
                <a:cs typeface="+mn-ea"/>
              </a:rPr>
              <a:t>septembre</a:t>
            </a:r>
            <a:endParaRPr lang="en-US" altLang="zh-CN" sz="2400" b="1" kern="0" dirty="0">
              <a:solidFill>
                <a:sysClr val="window" lastClr="FFFFFF"/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5061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changement dans les horaires…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91822" y="1610427"/>
            <a:ext cx="294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Jeu libre du mercredi au GP2 de 20 h à 22 h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7795156" y="1626355"/>
            <a:ext cx="3832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Entrainement de Rahim le jeudi au GP3 de 19 h à 21 h</a:t>
            </a:r>
            <a:endParaRPr lang="fr-FR" sz="2800" dirty="0"/>
          </a:p>
        </p:txBody>
      </p:sp>
      <p:sp>
        <p:nvSpPr>
          <p:cNvPr id="5" name="Double flèche horizontale 4"/>
          <p:cNvSpPr/>
          <p:nvPr/>
        </p:nvSpPr>
        <p:spPr>
          <a:xfrm>
            <a:off x="4121632" y="1801499"/>
            <a:ext cx="3534771" cy="10235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99806" y="165137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Permutation</a:t>
            </a:r>
            <a:endParaRPr lang="fr-FR" i="1" dirty="0"/>
          </a:p>
        </p:txBody>
      </p:sp>
      <p:sp>
        <p:nvSpPr>
          <p:cNvPr id="7" name="Rectangle 6"/>
          <p:cNvSpPr/>
          <p:nvPr/>
        </p:nvSpPr>
        <p:spPr>
          <a:xfrm rot="21121543">
            <a:off x="443681" y="1058671"/>
            <a:ext cx="25955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2020-21</a:t>
            </a:r>
            <a:endParaRPr lang="fr-F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322600">
            <a:off x="578986" y="3774314"/>
            <a:ext cx="110189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partir du 1</a:t>
            </a:r>
            <a:r>
              <a:rPr lang="fr-FR" sz="4000" b="1" cap="none" spc="0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</a:t>
            </a:r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septembre 2021 :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67804" y="4765335"/>
            <a:ext cx="294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Jeu libre le jeudi au GP3 de 19 h à 22 h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828439" y="4726672"/>
            <a:ext cx="3832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Entrainement de Rahim le mercredi au GP2 de 20 h à 22 h</a:t>
            </a:r>
            <a:endParaRPr lang="fr-FR" sz="2800" dirty="0"/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/>
          <p:cNvSpPr/>
          <p:nvPr/>
        </p:nvSpPr>
        <p:spPr>
          <a:xfrm>
            <a:off x="723693" y="3315612"/>
            <a:ext cx="2243581" cy="774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35" name="Rectangle 8"/>
          <p:cNvSpPr/>
          <p:nvPr/>
        </p:nvSpPr>
        <p:spPr>
          <a:xfrm>
            <a:off x="3322578" y="3331378"/>
            <a:ext cx="2194273" cy="774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36" name="Rectangle 9"/>
          <p:cNvSpPr/>
          <p:nvPr/>
        </p:nvSpPr>
        <p:spPr>
          <a:xfrm>
            <a:off x="5989498" y="3343350"/>
            <a:ext cx="2191147" cy="812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37" name="Rectangle 10"/>
          <p:cNvSpPr/>
          <p:nvPr/>
        </p:nvSpPr>
        <p:spPr>
          <a:xfrm>
            <a:off x="8701865" y="3343312"/>
            <a:ext cx="2194276" cy="853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727" y="2695408"/>
            <a:ext cx="22090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altLang="zh-CN" dirty="0" smtClean="0">
                <a:solidFill>
                  <a:schemeClr val="accent2"/>
                </a:solidFill>
                <a:latin typeface="+mn-ea"/>
                <a:cs typeface="+mn-ea"/>
              </a:rPr>
              <a:t>Equipe 1 </a:t>
            </a:r>
          </a:p>
          <a:p>
            <a:pPr algn="ctr"/>
            <a:r>
              <a:rPr lang="fr-FR" altLang="zh-CN" dirty="0" smtClean="0">
                <a:solidFill>
                  <a:schemeClr val="accent2"/>
                </a:solidFill>
                <a:latin typeface="+mn-ea"/>
                <a:cs typeface="+mn-ea"/>
              </a:rPr>
              <a:t>Nationale 1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85639" y="2696207"/>
            <a:ext cx="21942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accent3"/>
                </a:solidFill>
                <a:latin typeface="+mn-ea"/>
                <a:cs typeface="+mn-ea"/>
              </a:rPr>
              <a:t>Equipe</a:t>
            </a:r>
            <a:r>
              <a:rPr lang="en-US" altLang="zh-CN" dirty="0" smtClean="0">
                <a:solidFill>
                  <a:schemeClr val="accent3"/>
                </a:solidFill>
                <a:latin typeface="+mn-ea"/>
                <a:cs typeface="+mn-ea"/>
              </a:rPr>
              <a:t> 2</a:t>
            </a:r>
          </a:p>
          <a:p>
            <a:pPr algn="ctr"/>
            <a:r>
              <a:rPr lang="en-US" altLang="zh-CN" dirty="0" err="1" smtClean="0">
                <a:solidFill>
                  <a:schemeClr val="accent3"/>
                </a:solidFill>
                <a:latin typeface="+mn-ea"/>
                <a:cs typeface="+mn-ea"/>
              </a:rPr>
              <a:t>Régionale</a:t>
            </a:r>
            <a:r>
              <a:rPr lang="en-US" altLang="zh-CN" dirty="0" smtClean="0">
                <a:solidFill>
                  <a:schemeClr val="accent3"/>
                </a:solidFill>
                <a:latin typeface="+mn-ea"/>
                <a:cs typeface="+mn-ea"/>
              </a:rPr>
              <a:t> 3</a:t>
            </a:r>
            <a:endParaRPr lang="zh-CN" altLang="en-US" dirty="0">
              <a:solidFill>
                <a:schemeClr val="accent3"/>
              </a:solidFill>
              <a:latin typeface="+mn-ea"/>
              <a:cs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9431" y="2736848"/>
            <a:ext cx="20698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Equipe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 3</a:t>
            </a:r>
          </a:p>
          <a:p>
            <a:pPr algn="ctr"/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Départementale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 2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64928" y="2847685"/>
            <a:ext cx="219427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altLang="zh-CN" dirty="0" smtClean="0">
                <a:solidFill>
                  <a:schemeClr val="accent5"/>
                </a:solidFill>
                <a:latin typeface="+mn-ea"/>
                <a:cs typeface="+mn-ea"/>
              </a:rPr>
              <a:t>Equipe 4</a:t>
            </a:r>
          </a:p>
          <a:p>
            <a:pPr algn="ctr"/>
            <a:r>
              <a:rPr lang="fr-FR" altLang="zh-CN" sz="1600" dirty="0" smtClean="0">
                <a:solidFill>
                  <a:schemeClr val="accent5"/>
                </a:solidFill>
                <a:latin typeface="+mn-ea"/>
                <a:cs typeface="+mn-ea"/>
              </a:rPr>
              <a:t>District 1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2" name="图片占位符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879" y="1068426"/>
            <a:ext cx="1251544" cy="1564430"/>
          </a:xfrm>
          <a:prstGeom prst="rect">
            <a:avLst/>
          </a:prstGeom>
        </p:spPr>
      </p:pic>
      <p:pic>
        <p:nvPicPr>
          <p:cNvPr id="43" name="图片占位符 6"/>
          <p:cNvPicPr>
            <a:picLocks noChangeAspect="1"/>
          </p:cNvPicPr>
          <p:nvPr/>
        </p:nvPicPr>
        <p:blipFill>
          <a:blip r:embed="rId4" cstate="print"/>
          <a:srcRect t="20590" b="13309"/>
          <a:stretch>
            <a:fillRect/>
          </a:stretch>
        </p:blipFill>
        <p:spPr>
          <a:xfrm>
            <a:off x="3401403" y="1245490"/>
            <a:ext cx="2194274" cy="1450427"/>
          </a:xfrm>
          <a:prstGeom prst="rect">
            <a:avLst/>
          </a:prstGeom>
        </p:spPr>
      </p:pic>
      <p:pic>
        <p:nvPicPr>
          <p:cNvPr id="44" name="图片占位符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9429" y="1272915"/>
            <a:ext cx="1975226" cy="1481419"/>
          </a:xfrm>
          <a:prstGeom prst="rect">
            <a:avLst/>
          </a:prstGeom>
        </p:spPr>
      </p:pic>
      <p:pic>
        <p:nvPicPr>
          <p:cNvPr id="45" name="图片占位符 28"/>
          <p:cNvPicPr>
            <a:picLocks noChangeAspect="1"/>
          </p:cNvPicPr>
          <p:nvPr/>
        </p:nvPicPr>
        <p:blipFill>
          <a:blip r:embed="rId6" cstate="print"/>
          <a:srcRect l="7936" t="14619" r="6565"/>
          <a:stretch>
            <a:fillRect/>
          </a:stretch>
        </p:blipFill>
        <p:spPr>
          <a:xfrm>
            <a:off x="8686455" y="1261255"/>
            <a:ext cx="2128697" cy="15943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435" y="239001"/>
            <a:ext cx="10515600" cy="927647"/>
          </a:xfrm>
        </p:spPr>
        <p:txBody>
          <a:bodyPr/>
          <a:lstStyle/>
          <a:p>
            <a:r>
              <a:rPr lang="en-US" altLang="zh-CN" dirty="0" smtClean="0"/>
              <a:t>Les </a:t>
            </a:r>
            <a:r>
              <a:rPr lang="en-US" altLang="zh-CN" dirty="0" err="1" smtClean="0"/>
              <a:t>équipes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d’interclub</a:t>
            </a:r>
            <a:r>
              <a:rPr lang="en-US" altLang="zh-CN" dirty="0" smtClean="0"/>
              <a:t> : </a:t>
            </a:r>
            <a:br>
              <a:rPr lang="en-US" altLang="zh-CN" dirty="0" smtClean="0"/>
            </a:br>
            <a:r>
              <a:rPr lang="en-US" altLang="zh-CN" dirty="0" err="1" smtClean="0"/>
              <a:t>redémarrage</a:t>
            </a:r>
            <a:r>
              <a:rPr lang="en-US" altLang="zh-CN" dirty="0" smtClean="0"/>
              <a:t> en </a:t>
            </a:r>
            <a:r>
              <a:rPr lang="en-US" altLang="zh-CN" dirty="0" err="1" smtClean="0"/>
              <a:t>octobre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72" name="Rectangle 7"/>
          <p:cNvSpPr/>
          <p:nvPr/>
        </p:nvSpPr>
        <p:spPr>
          <a:xfrm>
            <a:off x="781500" y="5974729"/>
            <a:ext cx="2243581" cy="774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74" name="Rectangle 8"/>
          <p:cNvSpPr/>
          <p:nvPr/>
        </p:nvSpPr>
        <p:spPr>
          <a:xfrm>
            <a:off x="3380385" y="5990495"/>
            <a:ext cx="2194273" cy="774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76" name="Rectangle 9"/>
          <p:cNvSpPr/>
          <p:nvPr/>
        </p:nvSpPr>
        <p:spPr>
          <a:xfrm>
            <a:off x="6047305" y="5991834"/>
            <a:ext cx="2191147" cy="8122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86" name="Rectangle 10"/>
          <p:cNvSpPr/>
          <p:nvPr/>
        </p:nvSpPr>
        <p:spPr>
          <a:xfrm>
            <a:off x="8759672" y="5986663"/>
            <a:ext cx="2194276" cy="8534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1" tIns="60939" rIns="121881" bIns="60939" rtlCol="0" anchor="ctr"/>
          <a:lstStyle/>
          <a:p>
            <a:pPr algn="ctr"/>
            <a:endParaRPr lang="en-US">
              <a:latin typeface="+mn-ea"/>
              <a:cs typeface="+mn-ea"/>
            </a:endParaRPr>
          </a:p>
        </p:txBody>
      </p:sp>
      <p:sp>
        <p:nvSpPr>
          <p:cNvPr id="88" name="TextBox 37"/>
          <p:cNvSpPr txBox="1"/>
          <p:nvPr/>
        </p:nvSpPr>
        <p:spPr>
          <a:xfrm>
            <a:off x="784534" y="5354525"/>
            <a:ext cx="220901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altLang="zh-CN" dirty="0" smtClean="0">
                <a:solidFill>
                  <a:schemeClr val="accent2"/>
                </a:solidFill>
                <a:latin typeface="+mn-ea"/>
                <a:cs typeface="+mn-ea"/>
              </a:rPr>
              <a:t>Equipe 5</a:t>
            </a:r>
          </a:p>
          <a:p>
            <a:pPr algn="ctr"/>
            <a:r>
              <a:rPr lang="fr-FR" sz="1600" dirty="0" smtClean="0">
                <a:solidFill>
                  <a:schemeClr val="accent2"/>
                </a:solidFill>
                <a:latin typeface="+mn-ea"/>
                <a:cs typeface="+mn-ea"/>
              </a:rPr>
              <a:t>District 2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0" name="TextBox 38"/>
          <p:cNvSpPr txBox="1"/>
          <p:nvPr/>
        </p:nvSpPr>
        <p:spPr>
          <a:xfrm>
            <a:off x="3443446" y="5355324"/>
            <a:ext cx="21942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accent3"/>
                </a:solidFill>
                <a:latin typeface="+mn-ea"/>
                <a:cs typeface="+mn-ea"/>
              </a:rPr>
              <a:t>Equipe</a:t>
            </a:r>
            <a:r>
              <a:rPr lang="en-US" altLang="zh-CN" dirty="0" smtClean="0">
                <a:solidFill>
                  <a:schemeClr val="accent3"/>
                </a:solidFill>
                <a:latin typeface="+mn-ea"/>
                <a:cs typeface="+mn-ea"/>
              </a:rPr>
              <a:t> </a:t>
            </a:r>
            <a:r>
              <a:rPr lang="en-US" altLang="zh-CN" dirty="0" err="1" smtClean="0">
                <a:solidFill>
                  <a:schemeClr val="accent3"/>
                </a:solidFill>
                <a:latin typeface="+mn-ea"/>
                <a:cs typeface="+mn-ea"/>
              </a:rPr>
              <a:t>fille</a:t>
            </a:r>
            <a:endParaRPr lang="en-US" altLang="zh-CN" dirty="0" smtClean="0">
              <a:solidFill>
                <a:schemeClr val="accent3"/>
              </a:solidFill>
              <a:latin typeface="+mn-ea"/>
              <a:cs typeface="+mn-ea"/>
            </a:endParaRPr>
          </a:p>
          <a:p>
            <a:pPr algn="ctr"/>
            <a:r>
              <a:rPr lang="en-US" altLang="zh-CN" dirty="0" smtClean="0">
                <a:solidFill>
                  <a:schemeClr val="accent3"/>
                </a:solidFill>
                <a:latin typeface="+mn-ea"/>
                <a:cs typeface="+mn-ea"/>
              </a:rPr>
              <a:t>D1</a:t>
            </a:r>
            <a:endParaRPr lang="zh-CN" altLang="en-US" dirty="0">
              <a:solidFill>
                <a:schemeClr val="accent3"/>
              </a:solidFill>
              <a:latin typeface="+mn-ea"/>
              <a:cs typeface="+mn-ea"/>
            </a:endParaRPr>
          </a:p>
        </p:txBody>
      </p:sp>
      <p:sp>
        <p:nvSpPr>
          <p:cNvPr id="100" name="TextBox 39"/>
          <p:cNvSpPr txBox="1"/>
          <p:nvPr/>
        </p:nvSpPr>
        <p:spPr>
          <a:xfrm>
            <a:off x="6107238" y="5395965"/>
            <a:ext cx="20698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Equipe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 </a:t>
            </a:r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homme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  <a:p>
            <a:pPr algn="ctr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rPr>
              <a:t>D1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2" name="TextBox 40"/>
          <p:cNvSpPr txBox="1"/>
          <p:nvPr/>
        </p:nvSpPr>
        <p:spPr>
          <a:xfrm>
            <a:off x="8718698" y="5506802"/>
            <a:ext cx="22983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altLang="zh-CN" dirty="0" smtClean="0">
                <a:solidFill>
                  <a:schemeClr val="accent5"/>
                </a:solidFill>
                <a:latin typeface="+mn-ea"/>
                <a:cs typeface="+mn-ea"/>
              </a:rPr>
              <a:t>Equipe Vétéran</a:t>
            </a:r>
          </a:p>
          <a:p>
            <a:pPr algn="ctr"/>
            <a:r>
              <a:rPr lang="fr-FR" altLang="zh-CN" dirty="0" smtClean="0">
                <a:solidFill>
                  <a:schemeClr val="accent5"/>
                </a:solidFill>
                <a:latin typeface="+mn-ea"/>
                <a:cs typeface="+mn-ea"/>
              </a:rPr>
              <a:t>D2</a:t>
            </a:r>
          </a:p>
        </p:txBody>
      </p:sp>
      <p:pic>
        <p:nvPicPr>
          <p:cNvPr id="104" name="图片占位符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190" y="3856526"/>
            <a:ext cx="2186976" cy="1456466"/>
          </a:xfrm>
          <a:prstGeom prst="rect">
            <a:avLst/>
          </a:prstGeom>
        </p:spPr>
      </p:pic>
      <p:pic>
        <p:nvPicPr>
          <p:cNvPr id="114" name="图片占位符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9396" y="3904607"/>
            <a:ext cx="1933902" cy="1450427"/>
          </a:xfrm>
          <a:prstGeom prst="rect">
            <a:avLst/>
          </a:prstGeom>
        </p:spPr>
      </p:pic>
      <p:pic>
        <p:nvPicPr>
          <p:cNvPr id="115" name="图片占位符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7236" y="3950396"/>
            <a:ext cx="1975226" cy="1444690"/>
          </a:xfrm>
          <a:prstGeom prst="rect">
            <a:avLst/>
          </a:prstGeom>
        </p:spPr>
      </p:pic>
      <p:pic>
        <p:nvPicPr>
          <p:cNvPr id="116" name="图片占位符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11458" y="3920372"/>
            <a:ext cx="1594304" cy="15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8909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72" grpId="0" animBg="1"/>
      <p:bldP spid="74" grpId="0" animBg="1"/>
      <p:bldP spid="76" grpId="0" animBg="1"/>
      <p:bldP spid="86" grpId="0" animBg="1"/>
      <p:bldP spid="88" grpId="0"/>
      <p:bldP spid="90" grpId="0"/>
      <p:bldP spid="100" grpId="0"/>
      <p:bldP spid="102" grpId="0"/>
    </p:bldLst>
  </p:timing>
  <p:extLst mod="1">
    <p:ext uri="{E180D4A7-C9FB-4DFB-919C-405C955672EB}">
      <p14:showEvtLst xmlns:p14="http://schemas.microsoft.com/office/powerpoint/2010/main" xmlns="">
        <p14:playEvt time="0" objId="30"/>
      </p14:showEvt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85034" y="1087821"/>
            <a:ext cx="4524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Questions diverses ??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雷锋PPT网 www.lfppt.com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8566" y="2657114"/>
            <a:ext cx="11125706" cy="9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r"/>
            <a:r>
              <a:rPr lang="en-US" altLang="zh-CN" sz="6000" b="1" dirty="0" smtClean="0">
                <a:solidFill>
                  <a:srgbClr val="C21B2C"/>
                </a:solidFill>
                <a:latin typeface="+mn-ea"/>
                <a:ea typeface="+mn-ea"/>
              </a:rPr>
              <a:t>A </a:t>
            </a:r>
            <a:r>
              <a:rPr lang="en-US" altLang="zh-CN" sz="6000" b="1" dirty="0" err="1" smtClean="0">
                <a:solidFill>
                  <a:srgbClr val="C21B2C"/>
                </a:solidFill>
                <a:latin typeface="+mn-ea"/>
                <a:ea typeface="+mn-ea"/>
              </a:rPr>
              <a:t>l’apéro</a:t>
            </a:r>
            <a:r>
              <a:rPr lang="en-US" altLang="zh-CN" sz="6000" b="1" dirty="0" smtClean="0">
                <a:solidFill>
                  <a:srgbClr val="C21B2C"/>
                </a:solidFill>
                <a:latin typeface="+mn-ea"/>
                <a:ea typeface="+mn-ea"/>
              </a:rPr>
              <a:t> !</a:t>
            </a:r>
            <a:endParaRPr lang="zh-CN" altLang="en-US" sz="6000" b="1" dirty="0">
              <a:solidFill>
                <a:srgbClr val="C21B2C"/>
              </a:solidFill>
              <a:latin typeface="+mn-ea"/>
              <a:ea typeface="+mn-ea"/>
            </a:endParaRPr>
          </a:p>
        </p:txBody>
      </p:sp>
      <p:sp>
        <p:nvSpPr>
          <p:cNvPr id="5" name="PA_矩形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15451" y="1675753"/>
            <a:ext cx="5723055" cy="5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r"/>
            <a:r>
              <a:rPr lang="en-US" altLang="zh-CN" sz="3600" dirty="0" smtClean="0">
                <a:solidFill>
                  <a:srgbClr val="C21B2C"/>
                </a:solidFill>
                <a:latin typeface="+mn-ea"/>
              </a:rPr>
              <a:t>Et</a:t>
            </a:r>
            <a:r>
              <a:rPr lang="en-US" altLang="zh-CN" sz="2400" dirty="0" smtClean="0">
                <a:solidFill>
                  <a:srgbClr val="C21B2C"/>
                </a:solidFill>
                <a:latin typeface="+mn-ea"/>
              </a:rPr>
              <a:t> </a:t>
            </a:r>
            <a:r>
              <a:rPr lang="en-US" altLang="zh-CN" sz="3600" dirty="0" err="1" smtClean="0">
                <a:solidFill>
                  <a:srgbClr val="C21B2C"/>
                </a:solidFill>
                <a:latin typeface="+mn-ea"/>
              </a:rPr>
              <a:t>maintenant</a:t>
            </a:r>
            <a:r>
              <a:rPr lang="fr-FR" altLang="zh-CN" sz="2400" b="0" dirty="0" smtClean="0">
                <a:solidFill>
                  <a:srgbClr val="C21B2C"/>
                </a:solidFill>
                <a:latin typeface="+mn-ea"/>
                <a:ea typeface="+mn-ea"/>
              </a:rPr>
              <a:t>…</a:t>
            </a:r>
            <a:endParaRPr lang="en-US" altLang="zh-CN" sz="2400" dirty="0" smtClean="0">
              <a:solidFill>
                <a:srgbClr val="C21B2C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875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907941"/>
          </a:xfrm>
        </p:spPr>
        <p:txBody>
          <a:bodyPr/>
          <a:lstStyle/>
          <a:p>
            <a:r>
              <a:rPr lang="fr-FR" dirty="0" smtClean="0"/>
              <a:t>Impact de la crise sur le taux de renouvellement</a:t>
            </a:r>
            <a:endParaRPr lang="fr-FR" dirty="0"/>
          </a:p>
        </p:txBody>
      </p:sp>
      <p:sp>
        <p:nvSpPr>
          <p:cNvPr id="1026" name="AutoShape 2" descr="data:image/png;base64,iVBORw0KGgoAAAANSUhEUgAAAyAAAAGQCAYAAABWJQQ0AAAgAElEQVR4XuydCXicVfX/z7nvTNKmWyahdJUd2QTUsgudFBUFQRYNIIpibSaUWsm0iKgI/FhEWTKB/lqamQoqKNCKuAF/FSETkE3QH7K4IHsXoDSTLjTbvPf8nxuSmqZpMjPnfWfuTM48j49A3nPuPZ/zve/M910R5CMEhIAQEAJCQAgIASEgBISAEMgTAczTODKMEBACQkAICAEhIASEgBAQAkIAxICICISAEBACQkAICAEhIASEgBDIGwExIHlDLQMJASEgBISAEBACQkAICAEhIAZENCAEhIAQEAJCQAgIASEgBIRA3giIAckb6uIbaL8PffkQF2m/fM/8P8/dvirfYw433utlM2rzPZ/du9dYwyC8qCrv9RPBxtZY2x/85H7O73YLAXSF/BxjqNw/P/ntV/I9pm3jXUGkZjy67iP5nlfdcdOfyfeYMt7QBDac+MUD882m+oGfvZjvMWU8ISAEhiYgBkSUsVMCxoBopGfzi4gue+m5O67K75jDj/ZG2XTzpXVA/uZEz+3Wve6Q/I03/EjhRVV1QBTP53wI8FP5MCCoe75CABV5q03B739+8rpR/yPYGJCZj729HJCq88UeAe//2jFTf5Sv8WSc4Qm8dcLZlxLQtHxxQlKPTv3jnXfmazwZRwgIgeEJiAERhVhrQC644ILx6XT6wkAgcNOyZcu2nH/++R9xXfesRCJxST7bVmgDUldXdyEiLu6vmYjqE4nEA/liUGgDMrh+RFzjOM7py5Yte6ufwbx58/YMBALdy5cvXzOQywUXXDDVdd15zc3NVw/mZc6A9BmQA4hgq988EWErKPhlvwEx+nZd96dEdJgZGxGfBoBLm5ub83KUtp8NIt7nuu5HEonErV4ymDt37vTy8vIxt9xyyw5nfPoNCBJ8jJA2eDnuTnIRIv50oAEZpKu3iej6RCJhzjxSHuYD9fX1lyqlfqO1/uxQ+uTMoba2tqy6uvrDy5cvf6o/jxnPcZwVA9cNZwxubJ8BOR4A89B/QiR1z0ADMtr6P2/evKMcx4kh4reXL1/ewu2fxAsBLgExIFyCJRxf6DMgCxcunNjV1XVZeXn5lUuWLNkUiUSORMSvNTc3R6LR6NiOjo6qsWPHtsVisY5IJDKpu7sbKyoqxqxfv75t8uTJVeXl5RtXr17dPW7cuAmIGBwzZkx6zJgxnV1dXZPWr1+/ftWqVa4Zw3Xdiv5/H6qdFhiQywDghUQicc/A+c2fPz/U2dkZuO22296tra0NhkKhsYFAYKzjOL0/prds2VJu/haJRCYOxcZwq62tdSZPnjzZxBjGQ9VfaAMy4AdUnIh+FI/HnxzYf9PjqqqqbxPRU/F4/I/z58+vdF13TCqV2lBdXT2ZiBqam5u/OZwBAQJfz0ogwm4EgAMNyGB9n3/++R8jonOam5sXmB+QoVCoety4ce39+g4EAi4AjO/X6lBrIJVKbTF1Gs2XlZVRPB7v7anRgPnnhQsXTujXe3V19VTDhoh+QURHJRKJmwauh/48O1s7w83xxRdffPeDH/zgF4nIaW9v/4lZawP5DzQggPCon7tRAtgVgKp2YkCeMHo677zzKoPB4DJj9FOp1DsD14Qxin3zM+zbVq1a1T0c+1AoNN70av369d1mWxNv/tnkGNjT+vr665VSd2mtzzb6HIrnMOt2WH1UVlbujYiLxo0bFzX6MWOb8dLpdHN5efmWoTQ03L4SAJyd7V+MYRu8H+3T9jizBg2Dofq7zYAQPgoI2i8NIEE1IU3biQEp1v5vt982338D9w+D+9+nLbOPfKa9vf2BqVOnjuvfDwy3zidPnjw2nU47AFDR3d2dQsQJ48eP7+r/rhj4HdSvg66urmH77lefJW/xERADUnw9y9uMLTEgNyPiI0TUQUT7KKX2JKLLASAGAL8HgM+Yo8bmyxYA3tVaj0dEc23xrwBgttb6O47jNGutzY/305RSrwHAOq21+UH0V0Q8CRH/AQC7tbW1XTzUl6UlBmSd4zj3K6XMD5v1oVBoISLOAOg9cr/Vdd2k4zjXaK1/g4hfAoAkIk4koj8jYs1QbHp6er5RVlZ2peGgtTZH4ZsTicRjgwVmmwEx/RvYfyK62hhTIvo7AGxWSh2ltf43AByMiNci4vm2GpDOzs6rA4HAUiLaorU+k6j3h3ICAK4DgIeIqCYQCFyqtf6e1rrT9NH8GEDEm4ZYA19GxCbTvz5j0YWIP0mn0+Q4zvla68eUUif2691sS0QL+g0IALwxcD30/f2nQ62dkeaIiGYdmiPbFaY/8Xh8uzNMNhiQSCQSJaKXHMf5m9Z6TwBYPNSaQMTZRDQLEf+CiIcEAoEre3p6rh20/9mOPQC0aq0rEfEu00vHce52XbdhUE/n9xsQIloyVM+HWreu637PcZxLh9OHUurXRHRxIBCYv2zZsjf7DMhtw2kIEW8GgMt30u/fIeL3h9q/ENGmgbohol8DwCmIuBoAPlpRUVHXb4IG7lsKbUCKtf9DaVQpVTewt4P7v2DBguqenp7riMh8161GxI8P2g/sbJ2/h4gf0lq/ioifAoC7AWCO0bLjOCcP+g4y+5fTR+p73n7AyEDWExADYn2LCjfBQhuQSCTyQwC4OI8Elsbj8a8PHq+QBiQSiRwMAOaHdT4+XfF4fIztBoSIZgJAMJFI3FVXV2d+UB9IRGlEfKKjo+P5ioqK4wDgUK310Yh4Sd9ZM1vPgJgffY8DwAnmLNf06dOvXLNmzalKqZOJ6I+IeAQRvYKIewHAUkTcasyF1vqJwQwQcepAA6K1fggR9zDmRinVTkSfBYCX+n6AfAEAjFn5dL8BMT80hvj7GWY8APi64YuIb/SPn+EcYfCZO6OvQhuQSCRyDgD8LB+LarSPgYjnNjc33zGYQyENSF1d3WcR0Rgl+fhEQGt96IoVK/L13eVTFZLWTwJiQPykW+S5C21A6uvrv0xEn0dEc4lIByLuQ0QfB4BniMgcYW1BxKOIqBIAJgPAfYhYpbX+ICLeDwDnIuKfiehjAHA7EZ2klPo3EbX1nTlRAPAkALwDALsqpV5Zvnz5Dj9KCm1AiMic4TFHMc1czdHtMYhojria+0A6Tf1KKXRdd5/+ugexMDf67sAGAJ4zZwn6/jaOiHQ8Hu89gj7wY9sZEPNDW2sdSiQSP66vr/88EZlLiRzzAxkAzA+LvzmO82Q6nTZnxZotNyC9lxi+9dZbnaFQyByh/pHjOBP6zvaZy3OmmKPgiGjOeG07uwEAjw7BYM++MyNGIxf29PRcVVZW9n1z+Yzrut92HMecRfllIBB4JZ1O76WUWmvODg0wIHsM9Xdz9qjvevknlFKr+wzJoyPNsc8k2WpAagfsD/6DiMcDwDSt9eOIaPYXZr30rgkiOtTsNwBgTd/+6BWtdXDg/oeIdu1be4a9Oav6U6NFk9P0CgDGGt0SkTnDOMmcqQMAY57790//GOrvO1m35gi2mdt2ucy2fevWnBU2/2z+//YBa/ncQdv8Y9B+dLq5em+ofSUiPj5wvzpoXmbfu20/6jjOOtd1zWU7ps7PK6USy5cvN2f1tvsU2oAAwOl93wfF1v8d9tsAYPQ7bP8H6N3oe1u/ACDVdwBkh+9IItow6DuzdxtENFcSHDvwOwgR1xFR2YC+X7J8+fKHivxnkEzfRwJiQHyEW+ypC21AdnYPSFdX18VlZWXmaPB6IjrAcZz5Wuv55gea1npm//Xsg6+xHvwjynXdexzHudgcYTZHk1Op1DctvgRru3tA6urqzkTEU4wBAYB/aq3NpVZHmuv4Td0DWSilZg7FBhGXaq2jANBjjrC7rnvdihUrzI94qw1Id3f3vwb333XdT5lLzYjoeWPIEDEAAAci4kUA8CVbL8EaeI9TfX39oUR0peu633AcxxiH1xDxAKXURf367jOgDV1dXdcMweBE86PXnA1SSr3T3Nz81bq6OnP/UIV5cEPfTajb9K6Uig28BIuInhy4Hvr/PpQB6R9/uDkCwB+01t9ExPnxePzlgaIq9BkQM5f+/YG5ByQSiZgnof1YKbVMa336wDVh1pUxt+Xl5f8w/TIPxUin0z8YuP9xXXcH9n33rH2/q6vrc2Y806/BvPovwRqO5+B9muM4t6bTaXMJ1k71QUTm7PGdiHhLc3PzL834/fuFnWkIEa8AgDOG6vfA+4QG718G6wYAfoKI15t7svpM1YLBl+CZORTSgBRz/4fabzuO87lBl1/u0P9+vWutMdN1rrU2ZnfbgYeB2iCi3Qd9B/3R3OQ+Ut+L/XeRzN87AmJAvGNZcpkKbUBsAVrIMyA2MLDlDIjXLAY+BQsAXvc6/8B8aO6FGHQTup/j2Z57u6dgKfqnr/MlVEPdhO7rmJJ8RAL/fQoWmPsS/P5MGXwTut8DSn4hIASGJyAGRBSyUwJiQN5HIwaktN8Dogl2z8duYPBjePMxpq1jbHsPCND+eZrjDo/hzdO4MsxOCPQaEKK8ve8IQd0r7wEROQoBewiIAbGnF9bNpM+AmFP9efzQc/a9iHDayjwC6B1qt+51Z+Z7zJ2N13sGROtP5nM+hGpFPl5ECOn0rHzWBQFKyYsI378J/QOPvT0vr+wRXHkRYV6JDzvYuk+eVZvv2Uz7493mPS/yEQJCwAICYkAsaIJMQQgIASEgBISAEBACQkAIjBYCYkBGS6elTiEgBISAEBACQkAICAEhYAEBTw1IfX29eR7/NYhIfS+f+mskEvkMEV1kXiaXSqWunjBhwi6BQODyvhduLY7H429YwEGmIASEgBAQAkJACAgBISAERg2B2trassrKykuCwWB82bJlb9fV1Z1lHl0PAL+Ix+PxuXPnTvPrN7tnBiQSiQQBwLzN1TyrfiMRXdX3DP5zUqnUtyorK01RLwCAef763YjY2feGYvMYUBo13ZZChYAQEAJCQAgIASEgBIRAAQnMmzdvilKq0bzTyXGcM7TWVUT0xfb29u+GQqHL+94tc5pfv9k9MyADGfY9z36+UuohrfVhAGDesPunzZs3/2TChAnXKaWM2+oc+Az8AvZAhhYCQkAICAEhIASEgBAQAqOGwNy5cycEAgGFiOZlx02u6x6FiDPi8fjNdXV1n1NKjSWi4/36ze65AYlEIgcT0Q8CgcDCdDr9EaXUydOmTatbs2ZNg1LKvEn2CAC4ory8nIYxIOV9b7ZePWqU4H2h5k20YwFgi/epR0VG4cdrs/Dj8TPRwpDHUPgJPx4BXrToj8dP9oF54tf/clFjQMxLmROJxF0DDIh5UuRIv9lzmqmnBsS8aVcptSgYDM5funTphrq6uhMR8bB4PH5VXV3d2eYNvY7jHEtEjUqpTq3198aNG3dxLBbrGDR7Y0BmAsB2b8/NqcLRG2R2fuMAYNPoRcCqXPix8PX+eBb9CUMeAV60aFD48QjwokV/PH79BkS+R3LnmJEG+w0IEe1GRMfG4/HrI5HIfK31647jnJDBb/acZuiZAYlEIhUAsBIRu7XWm5VSL7mum3Ac5wda606l1EwiWgAAewNAAxG9BwCrEonEvUPMXAxITu3cLigj4fGHKdkMwo/XWuHH4ydfvsKPT4CXQdaw8OMR4EeLBnkMM+LXb0C01ikiulkp1UVEE8vLyxd0dXWZMyAj/WbPaZaeGZCcRt95kBgQPtCMhMcfpmQzCD9ea4Ufj58YEOHHJ8DLIGtY+PEI8KNFgzyGVvMTA8Jrrs3RVgvPZnB9cxN+vCYJPx4/MSDCj0+Al0HWsPDjEeBHiwZ5DK3mJwaE11ybo60Wns3gxIB40h3RHx+jMOQxFH7Cj0eAFy364/GTgzAlzk8MCL/BtmaQnR+vM8JP+PEI8KNFgzyGwk/48QjwokV/PH5iQEqcnxgQfoNtzSA7P15nhJ/w4xHgR4sGeQyFn/DjEeBFi/54/MSAlDg/MSD8BtuaQXZ+vM4IP+HHI8CPFg3yGAo/4ccjwIsW/fH4iQEpcX5iQPgNtjWD7Px4nRF+wo9HgB8tGuQxFH7Cj0eAFy364/ETA1Li/MSA8BtsawbZ+fE6I/yEH48AP1o0yGMo/IQfjwAvWvTH4ycGpMT5iQHhN9jWDLLz43VG+Ak/HgF+tGiQx1D4CT8eAV606I/HTwxIifMTA8JvsK0ZZOfH64zwE348Avxo0SCPofATfjwCvGjRH4+fGJAS5ycGhN9gWzPIzo/XGeEn/HgE+NGiQR5D4Sf8eAR40aI/Hj8xICXOTwwIv8G2ZpCdH68zwk/48Qjwo0WDPIbCT/jxCPCiRX88fmJASpyfGBB+g23NIDs/XmeEn/DjEeBHiwZ5DIWf8OMR4EWL/nj8xICUOD8xIPwG25pBdn68zgg/4ccjwI8WDfIYCj/hxyPAixb98fiJASlxfmJA+A22NYPs/HidEX7Cj0eAHy0a5DEUfsKPR4AXLfrj8RMDUuL8xIDwG2xrBtn58Toj/IQfjwA/WjTIYyj8hB+PAC9a9MfjJwakxPmJAeE32NYMsvPjdUb4CT8eAX60aJDHUPgJPx4BXrToj8dPDEiJ8xMDwm+wrRlk58frjPATfjwC/GjRII+h8BN+PAK8aNEfj58YkBLnJwaE32BbM8jOj9cZ4Sf8eAT40aJBHkPhJ/x4BHjRoj8ePzEgJc5PDAi/wbZmkJ0frzPCT/jxCPCjRYM8hsJP+PEI8KJFfzx+YkBKnJ8YEH6Dbc0gOz9eZ4Sf8OMR4EeLBnkMhZ/w4xHgRYv+ePzEgJQ4PzEg/AbbmkF2frzOCD/hxyPAjxYN8hgKP+HHI8CLFv3x+IkBKXF+YkD4DbY1g+z8eJ0RfsKPR4AfLRrkMRR+wo9HgBct+uPxEwNS4vzEgPAbbGsG2fnxOiP8hB+PAD9aNMhjKPyEH48AL1r0x+MnBqTE+YkB4TfY1gyy8+N1RvgJPx4BfrRokMdQ+Ak/HgFetOiPx08MSInzEwPCb7CtGWTnx+uM8BN+PAL8aNEgj6HwE348Arxo0R+PnxiQEucnBoTfYFszyM6P1xnhJ/x4BPjRokEeQ+En/HgEeNGiPx4/MSAlzk8MCL/BtmaQnR+vM8JP+PEI8KNFgzyGwk/48QjwokV/PH5iQEqcnxgQfoNtzSA7P15nhJ/w4xHgR4sGeQyFn/DjEeBFi/54/MSAlDg/MSD8BtuaQXZ+vM4IP+HHI8CPFg3yGAo/4ccjwIsW/fH4iQHxmd+CBQuqe3p6vg8AExHxqubm5n/U1dWdhYhfA4BfxOPxOAAQfxpDZxAD4hfZwueVnR+vB8JP+PEI8KNFgzyGwk/48QjwokV/PH5iQHzmF4lELgeAx7u7u58qKyu7moh+DgCfbW9v/24oFDJ/uy8ejz/Jn4YYEL8Y2ppXdn68zgg/4ccjwI8WDfIYCj/hxyPAixb98fiJAfGZXyQSiQHArQDwT0RcSkR/BwAVj8dvrqur+5wZPpFI3MOfhhgQvxjamld2frzOCD/hxyPAjxYN8hgKP+HHI8CLFv3x+IkB8ZnfvHnzjlJK/QAA1gDAbgBwNxG9m0gk7hIDAvAyn/+ozSA7P17rhZ/w4xHgR4sGeQyFn/DjEeBFe6K/jy+YUO0GnYOHnYrjvAWu+1ZLU3s7b8rWRXvC0Lqq8jehYfnNnz9/P6XUuz09PR1EdKNS6rdEdFA8Hr8+EonMJ6LXEonEA35NV+4B8Yts4fPKwuX1QPgJPx4BfrRokMdQ+Ak/HgFedE76q4lO3AdIHUsKPgaERwPAQVlMoxMA3ur9H8JbRPAWEL2tlPp/LY1tT2SRx5ZNc2Joy+QtmMew/Orq6o5RSl0IAFsB4K9E9CMiulkp1UVEE8vLyxcsWbJkk191iAHxi2zh88rC5fVA+Ak/HgF+tGiQx1D4CT8eAV50xvqbvajys0DwWQQ8agjDYUzFCOaBpgPgNACYMMyUzdmR/4eAD4LCP7fcuOGfvPLyEp0xw7zMpvgGsZqfGJDiE1SmM7ZaeJkWUcDthB8PvvDj8TPRwpDHUPgJPx4BXvSI+psdrToTgcwjT08YMNQ/AOBvAPi0BvzzI7ENT2U6jY9dvMsETMO0gE5PJwenkcbpaM6gIM0Ggr0H5fk/QHiECB91g+qBP1/37uZMx8njdiMyzONcinEoq/mJASlGSWU2Z6uFl1kJBd1K+PHwCz8ePzEgwo9PgJdB1rBP/GZHK7+CiHOBYHbfEE8A4q2k3Adbb9j4Km/YoaNnXzRpT0irYwDhWAQ4btCZljVE8CtH6Xsfbtz4Jz/GzzGnaDBHcH1hVvMTA8Jrrs3RVgvPZnDFsHCFXxEQ4E9R1jCPofATfjwCvOgd9Df7wqqzEPViQDy8L/XDiHBrS2PqDt5Q2UfXLK7eXxMdA5pOQITTAKD8/Sz0FCD+ClHda8FlWrKGs2/twAir+YkB4TXX5mirhWczODEgnnRH9MfHKAx5DIWf8OMR4EVvp7+ahsrzCPG2vpT3a8RbH2ls8+0dC9lM/djopL0cdE4DTaebMyT/jcV7CfWvWie23wFXgM4mp0fbyhrmgbSanxgQXnNtjrZaeDaDEwPiSXdEf3yMwpDHUPgJPx4BXvQ2/YUbQvMBYZlJh0jRlsb2Jl5q/6JrFoeOJdcYETRnRfbqG+n/EOBHMGnSipYrXjM3xefrI2uYR9pqfmJAeM21Odpq4dkMTgyIJ90R/fExCkMeQ+En/HgEco9WALArAOwy69zKuooq/IZSAKToc603tv8y97T5izxxIZR3BKtOI6IvAsApfSP/AxBXBIP0owd/mNqYh9nIGuZBtpqfGBBec22Otlp4NoMTA+JJd0R/fIzCkMdQ+Ak/HoHco83jcGce/uVJNweC8AlChDET6PCW2Manc09ZuMiaRaGTiSCyzYhg70uif9Sjen702A1b3vFxZrKGeXCt5icGhNdcm6OtFp7N4MSAeNId0R8fozDkMRR+wo9HIPfoyYd9ZeLNwTI826R487GtR65+oceYj0LcR5F7FYMidzAiAKvNy+taK9uv9OkeEVnDvO5ZzU8MCK+5NkdbLTybwYkB8aQ7oj8+RmHIYyj8hB+PQI7RR88NLUi7+n8DZQAvPbT1sHdf7nkbAFbnmM66sCGMyCMI6sqW2IYHPZ6srGEeUKv5eWpA6uvrDySiaxCRiOjqeDz+V8Nu3rx5s5RSZ8Xj8Yvnzp07PRAIXE5EVYi4OB6PvzEEX/M4uJkAvaf55JMbAauFl1tJeY0Sfjzcwo/Hz0QLQx5D4Sf8eARyiD5ucdWBStML6U6AjW+mL37+d5vNk6/MW8jTOaSzOmROtPJUDepSADqsd6IE12LlpCs9vFFd1jBPAVbz88yARCKRIAAsAQDzdIeNRHRVMBhs2Lp1a6CsrKwJEbubm5sjkUjkWiK6GxE7EfH85ubmaK9st/+IAeGJTn68CD8+AV4Gq3d8vNLyFi0MeaiFn/DjEcghOhytfAsApxDAz1tjqfkAsCmHNEUTcsoV0ys2beq4FAi+/b4HgSeJ4KpHmlL3eVCErGEeRKv5eWZABjKqr68/lIjmp1Kpb4RCoQgivgUAR5aVlV3V1dXVpJS6JBgMdnZ1dV1WXl5+5ZIlSwYvUDEgPNGJARF+fAK8DFbv+Hil5S1aGPJQCz/hxyOQZXQ4Gvo9AJwAAH9PxlIfBYBxpW5A+hGFF1XOAcLvAcCc3v9G1BgsxyuZT8uSNZylBgdtbjU/zw1IJBI5mIh+EAgEFqbT6amI+FGl1L1E1NBnQP4HAK4oLy8nMSA8ZY0QbbXwfK3cm+TCj8dR+PH4yUEE4ccnwMsgazgLfrMXha5HgosAoKMb3JmPxzaZx9SOGgOyzYg0hL5NAJciQgUA/B+RXtzatPGhLFAO3FQ0mCO4vjCr+XlqQObNm3eUUmpRMBicv3Tp0g319fWnaq3PAIAKRDT3h5ynlPoiETUqpTq11t8bN27cxbFYrGMQYzkDwhOd/HgRfnwCvAxW7/h4peUtWhjyUAs/4ccjkGF0uKHyXED86fsH/uFLrU2pn43me7hqopMOM/eGIMCpANBDBNHWptTSDHGKAckB1E5CrN4HemZAIpGIcbsrzb0eWuvNSqmXKioqbjTm4vzzz59hzoA0Nzd/MxKJmNNzDUT0HgCsSiQS9w4BTgwIX4BWC49fnu8ZhB8PsfDj8ZODCMKPT4CXQdZwBvzev+lcP2Tu+wCE65KNqW8Vw9HnDEpjbxJeFLoZCBaaRIiwtKUx9fUsk4oGswQ2aHOr+XlmQHiMdogWA8IHarXw+OX5nkH48RALPx4/MSDCj0+Al0HWcAb8/nvfB/4yGWv73IAQ4QcAsxeFvoUEP3ifCz6UjLV9PAOs/ZsIwyxgDbGp1fzEgPCaa3O01cKzGZwcvfKkO6I/PkZhyGMo/IQfj8AI0QPu+/h7N7hzHo9tahMDsiO0mobK0wjRXJZWAQhru8k9eBCrnZGWNcxTsNX8xIDwmmtztNXCsxmcGBBPuiP642MUhjyGwk/48QgME10Trfo0AT1gbjpHopNamtpbBm0u+hsApKahspIQ/wIA+5j/rAmOfaQp9ecRGiQMeQq2mp8YEF5zbY62Wng2gxMD4kl3RH98jMKQx1D4CT8egWGiw4tCSSCYDYiLk41tjUNsKvobAkp4UeheIDjN/AkdOLjlhtTzw2AWhjwFW81PDAivuTZHWy08m8GJAfGkO6I/PkZhyGMo/IQfj8BOomuioUsI4FoA+EMylvrUTjYT/e0EzOyGyisQ8fLeMyEKD3rkxrYXhaEvUrVag2JAfOm5FUmtFp4VhIafhPDjNUn48fiZaGHIYyj8hB+PwBDRx10UOkS58AgATCRN4dab2lvlx3P2mDM0IbKGs0c7MMJqfmJAeM21Odpq4dkMTs6AeNId0R8fozDkMRR+wo9HYIjocDR0JwCcjQTXtDSlLh1mANHfCPQHmJD3tMIjhjgTIgx5CraanxgQXnNtjrZaeDaDEwPiSXdEfzP/XrsAACAASURBVHyMwpDHUPgJPx6BQdGzF1V+GQl/Akh/6abx4cdjqwe/RLlojj57CoaRLBwNXQMA3wGAV7XCkweZEFnDDLa2n0UXA8Jrrs3RsnB53RF+wo9HgB8tGuQxFH7Cj0dgQPRxC8dPVoGgudxqfwV02sOx9l+PkFz0lyH9mkWh/yWCBQDwglZ45gATIgwzZLiTzazmJwaE11ybo60Wns3g5AyIJ90R/fExCkMeQ+En/HgEBkSHo5WNABgFgGXJWMr8WB7pI/obidCAv89eFLoDCb4IAA8kY6mT5Hs4C3g739RqDYoB8aTHViaxWnhWEtt+UsKP1yThx+NnooUhj6HwE348An3RNdHqTxDoPwLBy2Vlzuw/Xvfu2gwSi/4ygNS/yZELqyaOCeoHgfBwALwyGWszT8kShlkwHGJTq/mJAeE11+Zoq4VnMzg58uJJd0R/fIzCkMdQ+Ak/HoG+6HC06k8AdDwAzU3G2m/LMKnoL0NQ/ZuFL6z6JCj6Q9+/fzYZS90PAOMAYFOWqWTz9wlYrUExIKUrU6uFVwTYhR+vScKPx8/6Lw9+eb5nEA3yEAs/AKhpqLqIkK4HgLuSsdQXskAq/LKA1b9pTbTyUgK8ytwP0t2hPvX48g2bxYDkAFIMSM7QygFgJgC8nHMGCZSdH08Dwk/48Qjwo0WDPIbCT/ixCHzsG6HdAgF4EgjK0IVwy83DvrV78Fiivxzph6Oh36S74JSuzXrV07dvNJdivQkAW3JMN5rDrNagnAEpXWlaLbwiwC78eE0Sfjx+cgZE+PEJ8DKM+jUcXhT6IRBcPOCehGyIjnp+2cAauO3R51d+JN0BfwiU0S5b2twrn7tny08B4HUASOeac5TGDavB8847rzIYDF6LiLsrpa5bvnx5sq6u7ixE/BoA/CIej8cBgPxiJwbEL7KFzys7P14PhJ/w4xHgR4sGeQyFn/DLmcBxi6sOVJqeAsD3MAizWq5rW51lMtFflsAGbF5xyOcnNIwLqWuIoG3d37tqX3+q81EA6M495aiMHFaDkUjkG0T0Tjqd/lMwGDRnmm4notPb29u/GwqFzL/fF4/Hn/SLnBgQv8gWPq/s/Hg9EH7Cj0eAHy0a5DEUfsIvZwLhaGgpAFwAAN9PxlLfzSGR6C8HaH0hAQDY44ivTGxyyvAzXVvpjr/+bNNX5QxI1kCH1eC8efNmKaUWENFLSinHdd1/KqWmx+Pxm+vq6j5nRkskEvdkPWqGAWJAMgRVhJvJzo/XNOEn/HgE+NGiQR5D4Sf8ciJwXLT6CAXaHPltQ6JZLU3tr+WQSPSXA7QBIRMO+OSET1Tu4fzSKUcIBGhOS1N7Cy/lqIse6QxIPQCUK6We0VrXIeKDWut0IpG4SwyI3ITOWS2y8+PQs/zxdbzS8hIt+uNjFoY8hsJP+OVEILwo9BMg+DIgXJdsTH0rpyTyHZIjtu3CnGMXVt7kBHABEPwm2ZQ61YukoyjHsPvA+vr6JgBY2tzc/FIkElkCAI8DwIx4PH59JBKZT0SvJRKJB/ziJWdA/CJb+Lzy5cvrgfATfjwC/GjRII+h8BN+WROYs2jSxzWpB82jX8l1D2u9edNLWSd5P0D0lyO4AWHOh04f/8Hq3YN/AISZiHBuS2PqDn7aUZNhpEuwjnIc52IiegUAgt3d3ZcHg8EblFJdRDSxvLx8wZIlS3x7B4sYkNLVoez8eL0VfsKPR4AfLRrkMRR+wi9rAuFo1S8B6HRAakw2ti/OOsF/A0R/DHh9ob0Mw9GqrwFQIwD8tSKdOuaBJdDFTz0qMlitQTEgpatBq4VXBNiFH69Jwo/HT46gCj8+AV6GUbeG50QrT9WAvwKADiI1q7Vpwz8YCEcdPwarnYVuYxiOhh4DgKMR4NstsdQPfBirFFNarUExIKUoufdrslp4RYBd+PGaJPx4/GQNCz8+AV6GUbeGww2VfwDETwLgzclY24U8fPIdzOS33T4wvKiqFohWAsB6J6CPfuj6jfKi6pEBW72GxYCM3MBi3cJq4RUBVOHHa5Lw4/ETAyL8+AR4GUbVGq5ZFPoSEdwOAD0EMKs1lnqOh08MCJPfDvvAcEPlSkCsBYBlyVhqgQf5Sz2F1WtYDEjpys9q4RUBduHHa5Lw4/ETAyL8+AR4GUbVGu6/xMfDH7ejih9PajuN3o5huKHqaEAyl2IBkjyWNwPmVmtQDEgGHSzSTawWXhEwFX68Jgk/Hj8xIMKPT4CXYdSs4ZqGyvMI8TYAIEKa1drY/jceut7oUcPPA1Y7S7EDw3C0shEAo/JY3oyoW61BMSAZ9bAoN7JaeEVAVPjxmiT8ePzkB4zw4xPgZRg1azgcDd0HACcB4Y+TTW3mjdtefEYNPy9g7STHDgxrLq6aSd30uDyWNyPqVmtQDEhGPSzKjawWXhEQFX68Jgk/Hj8xIMKPT4CXYVSs4fDi6sNB66d6URGclGxKefXitVHBjyexEaOHZBiOVkXlsbwjsrP+O0QMSEY9LMqNZOfHa5vwE348Avxo0SCPofATfiMSCEdD1wHAN81boJOx1DEjBmS+gegvc1Y723KnDOWxvBnBtVqDYkAy6mFRbmS18IqAqPDjNUn48fhZf/SKX57vGUSDPMQlz++Ei6aM63K7nweAPRAp2tLY3sRDtl10yfPzkFX2BkQey5sJfqs1KAYkkxYW5zZWC68IkAo/XpOEH4+fGBDhxyfAy1Dya3jAzedtmpwPPdL07joeMjEgHvIbcR8oj+UdkbbVa1gMyIj9K9oNrBZeEVAVfrwmCT8evxG/fPnpSz6DaJDX4pLn13/zOQEsb42l5vNw7RBd8vw85jVUumEZymN5R+yA1RoUAzJi/4p2A6uFVwRUhR+vScKPx08MiPDjE+BlKOk1vN3N50jHJxvbH+bhEgPiMb+M9oHyWN5hqVu9hsWA+LBiLElptfAsYTTcNIQfr0nCj8cvoy9f/hAlnUE0yGtvSfMbcPP5w8lY6ngeqiGjS5qfD7yyPgNiAnofy5umJ4FgOiGd2trY/ps8za0YhrFag2JAikFCuc3RauHlVlJeo4QfD7fw4/ETAyL8+AR4GUp2DW938znA/JZYajkPlRgQH/hlvA+c3VB5BSJeDgD3J2Opz/g0l2JMa/UaFgNSjJLKbM5WCy+zEgq6lfDj4Rd+PH4Zf/nyhynZDKJBXmtLlt+2m88R1naTe/DjsU1tPFRiQHzgl/E+8LiGXaYp5T5tzoIA0BnJWPu9Ps2n2NJavYbFgBSbnDKfr9XCy7yMgm0p/HjohR+PX8ZfvvxhSjaDaJDX2pLlt+3mc8Km1qa2KA/TTqNLlp9PvIZKmzHD/rMghPD71sbUp/M4R5uHyphfIYoQA1II6vkZ02rh5QcBaxThx8IHwo/HTwyI8OMT4GUoyTW8/ZvP8ZhkU9vjPExiQHzil9U+cOBZECSsbWlq+4WP8yqW1FavYTEgxSKj7OdptfCyLyfvEcKPh1z48fhl9eXLH6okM4gGeW0tSX4Dbj5/IBlLncRDNGx0SfLzkddQqbNi+N97QejBZKz9k3meq43DZcUv3wWIAck38fyNZ7Xw8och55GEX87oegOFH4+fMBR+fAK8DCW5hsPRqn8D0L6I9NWWxvYf8xCJAfGRX9b7wIFnQQjwrNZY20qf52d7eqvXsBgQ2+WT+/ysFl7uZeUtUvjxUAs/Hr+sv3z5w5VcBtEgr6Ulxy+8uOqToOkPBNDWA+6+Pt183k+95Pjx5JRTdNYMBzwRy6/HK+dUSIGCsuaXz3mKAckn7fyOZbXw8osip9GEX07YtgUJPx4/MSDCj0+Al6Hk1nBNtPIGAlxMCD9rbUx9iYdnxOiS4zdixd5vkDXD7Z6IpeCc5I2pO72fVtFkzJpfPisTA5JP2vkdy2rh5RdFTqMJv5ywiQHhYdsuWjTIgyn8hN92BMINoecA4UNE8KXWptTPeHhGjBb9jYhoxA1yYth/FgQBki2xVM2Io5TuBjnxyxcOMSD5Ip3/cawWXv5xZD2i8Msamfx45iHbIVo0yAMq/ITfNgKzL6ycjQqTebr8yowr+uPpL2eG2z0RC+HclsbUHfypFGUGqzUoBqQoNZXRpK0WXkYVFHYj4cfjL/x4/HL+8uUPWzIZRIO8VpYUv3A0dA0AfCdPl1/J+uVprz86Zw1uuxeE4NFkU+o4b6ZTdFly5pePSj01IPX19QcS0TWISER0dSqVer6qqurrWutTlFJ/amtru27ChAm7BAKBy4moChEXx+PxN4YotBwAZgLAy/mAUKJjWC28ImAu/HhNEn48fvIDRvjxCfAylNQant0QehoRZuXp8itZvzztsQ3I9k/EovNaY+0/8WZKRZXF6jXsmQGJRCJBAFgCAE0AsJGIrkJE8wi0cDwevzQSiTQg4itEdBQR3Y2InYh4fnNzs3kLKQ1qqRgQvsatFh6/PN8zCD8eYuHH4yc/YIQfnwAvQ8ms4TkXVh+plX4ij5dfyfrlaY9tQEyCAU/EejwZSx3jzZSKKovVa9gzAzKwJfX19YcS0XwAWBiPx3sAACORyPWu6z7oOM6ZSqlLgsFgZ1dX12Xl5eVXLlmyZJMYEM9FbbXwPK/W+4TCj8dU+PH4yQ8Y4ccnwMtQMms4vCj0bSD4PgDclYylvsDDknF0yfDLuGLvN2Qx3O4sCOHXWpvabvV+ilZnZPHzuzLPDUgkEjmYiH4QCAQW3nLLLa/U1taWhUKhywBgCwDcAgBXmP+Vl5eTGBBf22u18Hyt3Jvkwo/HUfjx+IkBEX58ArwMJbOGw9HKPwLgJ0jD+a03pZp5WDKOLhl+GVfs/YZshgPejv5UMtZ+pPdTtDojm5+f1XlqQObNm3eUUmpRMBicv3Tp0g195qMRAB6Lx+O9z2Kur6+PEVGjUqpTa/29cePGXRyLxToGFSmXYPG7brXw+OX5nkH48RALPx4/MSDCj0+Al6Ek1vDxiyt3dzW+AgDKRWe/Rxvf/TcPS8bRJcEv42r92ZDNcLsnYhHWtTS1rfBnqlZmZfPzsyrPDEgkEqkAgJWI2K213qyUegkR/6G1/i4RPWeKUEotIaIJANBARO8BwKpEInHvEAWKAeF33Wrh8cvzPYPw4yEWfjx+YkCEH58AL0NJrOFwtPKrAHgrAvy5JZY6lockq+iS4JdVxd5v7AnD/54FwaeTsbbDvZ+mtRmH5VdXV3cBAPSeFULEDtd1b1BKHYaIXwOAX8Tj8fgQ92h7VqxnBsSzGb2fSAwIH6gnC5c/jaLNIPx4rRN+PH5iQIQfnwAvQ0ms4XA0dDsAfAkJrmlpSl3KQ5JVdEnwy6pi7zf2hGHvWRBM/w0ApxDAF1tjqZ97P1UrM2bEr66u7hil1Mmu696FiOe0t7d/NxQKXQ4A98Xj8Sf9qkwMiF9kC583I+EVfprWzkD48Voj/Hj8xIAIPz4BXoaiX8MnLoTyrcHQK0AwXaH+xMONG//EQ5JVdNHzy6pafzb2jGFNtPIGAlwMAL9LxlKn+DNd67KOyM9cvURENzuOc7XrurMQcUY8Hr+5rq7uc6aaRCJxj19ViQHxi2zh844ovMJP0eoZCD9ee4Qfj58YEOHHJ8DLUPRrOLw4dCJouB8A3tx1dWrPVavA5SHJKrro+WVVrT8be8awpqHyw4T4NzNNRXDsw02pP/szZauyjsivrq7uRETcd4DpCCYSibvEgMiLCDlKHlF4nOSjIFb48Zos/Hj8xIAIPz4BXoaiX8OzF4WuR4KLgOCnyabUV3g4so4uen5ZV+x9gKcMw9HQzwDgHABYloylFng/XesyjsgvEolcBwD3mEut6uvrjyaiY+Px+PWRSGQ+Eb2WSCQe8KsqOQPiF9nC5x1ReIWfotUzEH689gg/Hj8xIMKPT4CXoejXcDgaegYAPgpAc5Ox9tt4OLKOLnp+WVfsfYCnDMMNoRMB4X5ASGEPHtKypG2191O2KuOw/C644ILxPT09SxHxkng8vq7/ciylVBcRTSwvL18wxHv6PCtQDIhnKK1L5OnCta46/yck/HiMhR+PnxgQ4ccnwMtQ1Gv4uAtDhygFzxoESLRnS1P7azwcWUcXNb+sq/UnwHOG4WjoIQCYAwTfSjalzNH/Uv54zs9LWGJAvKRpVy6rhWcXqiFnI/x4TRJ+PH5iQIQfnwAvQ1Gv4dkNoQWI8L9A0JpsSoV5KHKKLmp+OVXsfZDnDGcvqpqLRD8CgP9LxlIf8X7KVmX0nJ+X1YkB8ZKmXbmsFp5dqMSA+NAP0R8fqjDkMRR+o5hfzaLQXURwFiBelWxsu4yHIqdo0V9O2LYL8pxh7eVQ9s6mkDkztj9pPLv1pra7+dO0NoPn/LysVAyIlzTtymW18OxCJQbEh36I/vhQhSGPofAbpfxmRSA4fnzoNfP4XQT1yZbYhgd5KHKKFv3lhM1fA2Kyz14U+i4SXA0Ev0k2pU7lT9PaDFZrUAyItbphT8xq4bGr8z+B8OMxFn48fiZaGPIYCr9Rym92w6TjEdWfgGDtlq2pPZ6JQw8PRU7Ror+csPlvQI5fXLm7S/gsEExCxKNbGtue4E/VygxWa1AMiJWa8WRSVgvPkwr9TSL8eHyFH4+fGBDhxyfAy1C0a3h2Q+UViGje5HxXMpb6Ag9DztFFyy/nir0P9I1hzaLQ/xLBAkBYkmxMfcP7qVuR0Td+XlQnBsQLinbmsFp4diLz/8hLEdTt1RRFf3ySwpDHUPiNUn7haNWfAOh4BJjfEkst52HIOVr0lzO6bYG+MaxZVHUUET0OAO9qcg55pOnddfzpWpfBN35eVCoGxAuKduawWnh2IhMD4mFfRH98mMKQx1D4jUJ+xzXsMk2h+zoABHUaD3pkSduLPAw5R4v+ckbnvwExI4SjVfcA0BkEeFFrrO1G/nSty2C1BsWAWKcXzyZktfA8q9K/RMKPx1b48fiZaGHIYyj8RiG/2RdWnYWK7gLAp5OxtsN5CFjRoj8Wvt5gXxnObqg8AxHvAYC/JmOpWfzpWpfBV37casWAcAnaG2+18OzFlp8jL0VQP3eKoj8uQZ+/fPnTsz6DaJDXoqLkt+3afqLGZFP7Yh4CVnRR8mNV7H2w7wzD0ZC5DOsoJKxtaWr7hfclFDSj7/w41YkB4dCzO9Zq4dmNzv8jL0VQP3eKoj8uQTEgXIKiQR7BouQXjva+4+EQQjq1tbH9NzwErOii5Meq2Ptg3xlue2El4L3JWNsZ3pdQ0Iy+8+NUJwaEQ8/uWKuFZzc6MSAe9Ef0x4coDHkMhd8o4zcnWnWQBnoeADYi0R4tTe3tPASsaNEfC19+voc/EQlN6hkHxrTuDkodkbxxw1/407Ymg9UaFANijU48n4jVwvO8Wu8TCj8eU+HH42eihSGPofAbZfzCi6rqgCiOAPe1xFIn88pnR4v+2Ajzsw+saQhdTQjfJcKm1qa2KH/a1mSwWoNiQKzRiecTsVp4nlfrfULhx2Mq/Hj8xIAIPz4BXoaiW8PhhqrbAOk8IPhOsil1La98dnTR8WNX7H2CvDCsWVy9v9b6WQBsV6rnoJYbN7/rfSkFyZgXfrlWJgYkV3L2x1ktPPvx5efISxFwyHWKor9cyf03ThjyGAq/UcYv3BD6DyDsDQCzk7HUI7zy2dGiPzbC/H0Ph6OhnwLAuUhY19LUtoI/dSsyWK1BMSBWaMSXSVgtPF8q9jap8OPxFH48fnIGRPjxCfAyFNUarmmo/DAh/g0A1icbU1MAgXjls6OLih+7Wn8S5I1h+MKqWlC0kgDuay385Xte0cwbv1wmLAYkF2rFEWO18IoAofDjNUn48fiJARF+fAK8DEW1hsOLQvOBYBkArEzGUmfxSvckuqj4eVKx90nyxvDEhVC+NRD6JwDsQQCHtMZSz3lfTt4z5o1fLpWJAcmFWnHEWC28IkAo/HhNEn48fmJAhB+fAC9DUa3h2Q2huxDhLCL4emtTaimvdE+ii4qfJxV7nySvDMMNoZsBYSEQXZZsar/K+3LynjGv/LKtTgxItsSKZ3urhVcEGIUfr0nCj8dPDIjw4xPgZSiqNRyOhtYDwC4K6cMPN7abx6oW+lNU/AoNayfj55VhTbT6EwT6jyX0ZvS88stWQ2JAsiVWPNtbLbwiwCj8eE0Sfjx+YkCEH58AL0PRrOGa6KTDCNRfgGBtsik1g1e2Z9FFw8+zir1PlHeG4UWhvwLBRwjwU62xtj94X1JeM+adXzbViQHJhlZxbWu18IoApfDjNUn48fiJARF+fAK8DEWzhmsaqi4ipOsJ4Wetjakv8cr2LLpo+HlWsfeJ8s4wHK36HwC6DAhuSTalLvC+pLxmzDu/bKoTA5INreLa1mrhFQFK4cdrkvDj8RMDIvz4BHgZimYNh6OhBwDg0wQ4rzXW9iNe2Z5FFw0/zyr2PlHeGc5ZPGmW1uppQFhb0YMHPLCkbZP3ZeUtY975ZVOZGJBsaBXXtlYLrwhQCj9ek4Qfj58YEOHHJ8DLUDRrOBwN9QBAwAW996Oxja/wyvYsumj4eVax94kKwjAcDT0EAHMI6Sutje3m/SDF+ikIv0xhiQHJlFTxbWe18IoAp/DjNUn48fiJARF+fAK8DEWxhmsaKmsI8WEAeD0ZS+3BK9nT6KLg52nF3icrCMOaRZUNRBgDwHuTsbYzvC8rbxkLwi/T6sSAZEqq+LazWnhFgFP48Zok/Hj8xIAIPz4BXoaiWMPhaOg7AHANANyejKW+zCvZ0+ii4Odpxd4nKwjD4xdO2tsNKPNOEEdp54CHb3r3X96XlpeMBeGXaWViQDIlVXzbWS28IsAp/HhNEn48fmJAhB+fAC9DUazh2dHQ7xDgM0RQ39qUivNK9jS6KPh5WrH3yQrGMBytugeAziCES1obUz/0vrS8ZCwYv0yqEwOSCaXi3MZq4RUBUuHHa5Lw4/ETAyL8+AR4GYpiDYcXhdqAIKQAP/RwrO0FXsmeRhcFP08r9j5ZwRjWNFSeR4i3AcATyVjqaO9Ly0vGgvHLpDoxIJlQKs5trBZeESAVfrwmCT8ePzEgwo9PgJfB+jU8u6H6AET9IgC0J2OpEK9cz6Ot5+d5xd4nLBjDo6MTq8rAMZdhTUaiOS1N7S3el+d7xoLxy6QyMSCZUCrObawWXhEgFX68Jgk/Hj8xIMKPT4CXwfo1XNNQNY+QEgRwX2ssdTKvXM+jrefnecXeJywow3BD5Y8AcS4C3tQSa2vwvjzfMxaU30jViQEZiVDx/t1q4RUBVuHHa5Lw4/ETAyL8+AR4Gaxfw+Fo1a0A9FUg+E6yKXUtr1zPo63n53nF3icsKMM50cpTNeCvzBPWumHcAY/HVnd4X6KvGQvKb6TKxICMRKh4/2618IoAq/DjNUn48fiJARF+fAK8DNav4XA0ZC6R2Q8AZidjqUd45XoebT0/zyv2PmFhGRJgOFr1L0DaFwjOSTal7vS+RF8zDsuvtra2LBQKXUpExyHiDfF4/P66urqzEPFrAPCLeDxuHupAfs3QWgOy60Gw/zHfmYEVk5zXf37yGym/AHDy1q4EB+BAp3NsewB1t1OlxzuaehyCtEMVY5yg7kp36bL0GHdrenPXmHRorynp+Kxn0oD+NXRAPYVduBywdsQKP14fhB+PnxgQ4ccnwMtg9Rr++IIJ1emywLumxDmTUs4VV4Dmlet5tNX8PK/Wn4QFZ1gTrbyBABcDwMpkLHWWP2X6lnVYfnV1dXUAsBUR7wWAb2itWxDxtPb29u+GQqHLAeC+eDz+pF+zs9aATD4weOChnw/tNXEm6ImTKx5Waovbs9HRjjvWLeuudqeve8a94gqg2pWgjAkYN3mrcrs7nGCnq7Qe7zhj02qTTjuwxXUAyp3gODcQxECg23WDAXQCPa4bdFAHXK2CCimge/9fBxSqAAA5ROQAKEcrk58cIHKQlCIgB81/6/17bh8C1YW9TYcO14UODMBWTEOHWwZbsYc6yjRuTQWp47enrN2a2wi9UQVfuIy52xAq/HhdEH48frKGhR+fAC+D1Ws4HA2dAgC/AYDHk7HUMbxSfYm2mp8vFXuftOAMZy+unI0akwTQrUEf8Ghs4yvel+lbxmH5RSKRRgAwl5UdppS61nXdakScEY/Hb66rq/ucmVUikbjHr9lZa0DGTSn74DGLJ5w4vkpNr5iMbxI4m/2CkHNeRBdcdFHptDb/DOZ/uve/KQfTrtZBY2gIKYAuBQgxYMwOAWTOHaFDa9XhOLRJobu2c2tw7aozV7dlMOeCL9wM5mjzJsKP1x3hx+MnBkT48QnwMli9hmdHQ9ciwCWEcENrY+qbvFJ9ibaany8Ve5/UCobhaOWTAHgEACxIxlLLvC/Tt4wjGZDbzdmPsrKyB7u7u28ioj8T0ZZEInHXqDcgR0TGHx7aO7hPeaXzknLAnA1wiNAhTYHeN1QiISHq3h/+GjSgdvv/nTRoB7SLfcZAk05rUmmldI8mTDtK97ik0kHH6UmTmy5znJ4eSqd73nPSAF0ujHdcUAF3XEdAm7MvAVXmdr9bpssOrnZTrzyjV50Jbq6SWXj/PuUbdHdFgHRFGqDC7aGKQADGaoAKBVBh/h9dqACly4Ycg1QnAK1F0Gu1o96585S1vaehB32CADAeAKy8fC1XdnmMs2LHl8d6vR5K+PGJCkMeQ+FXwvzCi0JJIJiNRKe3NLWbG4Vt+4j++B2xgmE4WnkZAP4PAN6bjLWdwS8rbxlGMiA3IOI9zc3NT5izIUT0MCLuF4/Hr49EIvOJ6LVEIvFANrO94IILprquey8RzRgYh4i/bW5uXrDdf8smcR63LZ90CBx0dN0uMx3Hef6+C94uplNenmEy95hMKN+logNUBaDaBcCZAkBTkGjCwEEIYCugWqvT6XcqxuDbt530Vg8AVAPAGAB4GwCGMiiezbNEE1mx4ytitsKP3zxhyGMo/EqYXzgaSpsDkajSk1tu3Gzjd5zochSEHAAAIABJREFUj6c/E20FwzmLJ83SWj0NAJtQpfe2VG9D0R6W3/nnn/8R13WvRsS15l4QALiMiG5USnUR0cTy8vIFS5Ys2ZRrG+vq6i5ExCfKy8v/0dnZ+dVEInFTURiQXXaB3U+49+D1Pz/uOTmCP6j7tSsnjw86alcMBnYloClANKV/E7eDnDef7R4bJFq3YbW7acOzHW+te67neQDoylVEozTOih1fEbMXfvzmCUMeQ+FXovzmXFh9pFb6CQD4VzKW2p9Xpm/Roj8+WmsYhqOhVgA4DgG+0BJL3cUvLS8ZCskPI5HI/5gb2YvOgADATAB4OS8tKvJBTrx/n/Iq6JiMHbRr50Z3etu/evZ3qtBJd1MZdiJN+kDguYqp+FJ3t/vGqjPXbynycvM1/UIu3HzV6Oc4wo9PVxjyGAq/EuUXjlZFAagRkG5NNrabR4ba+BH98btiDcOaaOgSArgWkFYkG9vN06OK4VMQfpFIZBIiXk9EexLRnYj4GBFdkEgkvlEUZ0DEgOSsbQVjYPc9jho7JbS72nPcjDFVMw8tc9UYc48MukTwBvTAm1vK4Q3mU7ZynmCRBBZk4RYJm0ymKfwyoTT8NsKQx1D4lSi/cLTqlwB0OgDNTcbab+OV6Vu06I+P1hqGs6OhgxHg7wDwWnJSam+w77HPQ9HOOz9zD0g6nf45Ef1Qa/0Xx3GuB4CPIGKkubnZXMa27ZP505j4QsomQ7kYkGxw7bCt4VcFAGMBYPU5902bRi7tocjZg0CbvwER9igH30j3wJtjNwbf+PFXX+tkjVh6wXlfuCWGUPjxGyoMeQyFX4nyC0dD6wFgF3LdD7bevOklXpm+RYv++GitYjg7WvUgAn0cFJ6QvLHtj/zyfM+Qd361tbXO+PHjq4LB4EnmdRaO4/x++fLla4aq1FMDUl9ffyARXYOIRERXx+Pxvw1+q+LcuXOnBQKBy4moChEXx+PxN4aYmBgQvi53EF7tYzPHjmlz99Ca9iDCD/QPgaC6NOqXUQVfsPWlj3wcWWfI+8LNeoZ2Bwg/fn+EIY+h8CtBfrMbqg9A1C8C0NvJWPtUXom+Rov++HitYhhuqFoESDcCwnXJxtS3+OX5niHv/M4777zKsrKyFYiYJKKDAMA8NOnbQ/3W98yARCIR89jXJQDQBAAbiegqREwQ0ekD36oIAKcR0d2I2ImI5zc3N0eHeNW7GBC+LocV3pcfnFGd7tR7kHb2QHLNE7MAAdMuqRfc7q4X5F4RO56+wZdBwTLkfcdXsEr9G1gY8tgKvxLkN3tRqB4JlhPQPa2x9s/zSvQ1WvTHx2sVwzkX7rKfVu4/CeGZ1sbUYfzyfM+Qd37myVpa648BwF+I6CgA+Dcitg31RnXPDMhAjPX19YcS0Xyl1ENa66n9b1VUSo0louOVUpcEg8HOrq6uy8rLy68c4jFfYkD4usxYeOfcM213cJyDAF1z4795S+JWF/AFt6vyhVVnvtjNn0pRZsiYX1FW5/+khR+fsTDkMRR+JcivZlHoDiL4IgE1tMbat3usJ6/c/0abR+CPDcyo7EJV6UC6cvi8ynVBba4o79lEY8ds/vGcbZcz79r3OPwNAGBeHmweGyyf7AhYt4bD0ZB5L8anEfThLbGN293TkF1pedk67/wWLlw4sbu727ys8VEi+iQA9AQCgYZly5a9Nbhizw1IJBI5mIh+EAgEFqbT6Y8AQLD/rYp9BmQWAFxRXl5OYkB8FWDWwjvntzP3pbQ+CBWZHScg4ca0dl+4+4y3zWN8R9sna36jDdAI9Qo/viCEIY+h8CtBfuFo6HUA2E0pfdjDN258hlciwJf+3+7TMN1dmSZVqcit1KAqB79rK5sxzP2VW9do9+3nO8pchM0dbfj2mw+3v77xbXg1mzyybS8B69ZwuCF0MSD8EAC+m4ylvm95nwrCr7a2tqy6unpyOp2eunHjxudWrVo15IFsTw3IvHnzjlJKLQoGg/OXLl26ob6+/mgiOrb/rYpa69cdxzmBiBqVUp1a6++NGzfu4lgs1jGoiXIGhK/qnIX3hd9MPQjAOQhJ9x75QYL1aa1euPuMNf/mT6toMuTMr2gq9Heiwo/PVxjyGAq/EuNX01C5ByGaH/IdyViqIpfyau+fOjnY5cxAx51GoKYDkdHJEB/cREDtRE5KkbvTsxcasVwFaAK4aiJomgiKnNSr7oTuDrdMpykQKMcu3QmByQcFnyXEVwJjutb87KS2nF/ulkvNRRxj3RoOX1h9OCj9FAEkW2OpGsvZ5p3fV7/61cllZWXNWutdEbHM8CEi8xLCFwaz8syARCIRszNYiYjdWuvNSqmXAoHALd3d3T8c+FbFrq4ucwakgYjeA4BViUTi3iEaKAaEr2qW8CJPzwpuWrPuQwh0EAL07ugVqDXmjMhdp7/1Gn961mdg8bO+Ov8nKPz4jIUhj6HwKzF+4YbKcwHxpwDwh2Qs9alMyzv71x+YjkrvDgQf6D+w1h9LAFuR8C2N1E7BQKq8U7fvdfqa1BUIOtP8A7eL/HZ6xbOtW2Zs+Q/sXT5JV4yfHtwlMF5VTT2ozFyG9f4H8W2F8GaX6lm76jPrd7g0JZdxSzTGyjUcjobM43gP1mk86JElbS9azL7g/CKRyFcA4K/xePw53wyIxw0QA8IH6onwzv39lHFud/AgrfWHFFDATEtr+vdWlX7mN6e+u5k/TWszeMLP2ur8n5jw4zMWhjyGwq/E+IUXVSaAcB4QXZZsar9quPK+8Nvpu2CadgcFu5tH9m4zHITaQVyntX6LAvj6naesfZeHaafRU/ruAWmbFZm+ad8T9a6OUjOAYCYhTdo2H1TtpPH1Mk3/+ekZa8z9IvL5LwEr13A4WnUTAH0DgRpafLoPySMR5J2feQzv5MmTJ2utHfM/AFigtV65YsWKHS6X9OwMiEew+tOIAeED9VR45/xutxDpnoOQ4EAzNULcrB185u7PlOxlWZ7y47ez6DIIP37LhCGPofArMX7haOifALAfIB2fbGx/eHB5tQ9PHl+2sXxPULQ7kZ6+7e+ILmh4HRz1+njQa+KnrN3KQ5NR9E719+Vfzqh2FU4HR0+jNE4Hpd+/VAXw1QC6/7n9s2/L/SLvI7ZyDdc0VJ5GiObqnfuTsdRnMlJDYTbKO7/58+eHXNe9rO9VG+1a61+vWLHCrFUajEAMSGFEkY9RfRFe76lsSB+CALuZIkr4bIgv/PLReEvGEH78RghDHkPhV0L8Trho/K5dbvBtU9KW91Jlz8Shp7+8L/925oy0dvcmwr0RybwS4P0POatJpV9PT3BfXzVn/RYejqyjM9Jf7cqZYwPlsC+guy8S9D4SnzRscALqP13ju18uwLyzLtTHgIwY+jj+kKk/8a3QpJ5ueAUAJjqK9nnoxnbzYAQbPwXhV1dXd7hS6gdEvVfNXBePx+8XA2KjPPybk6/C+9Kvp+9HCg8mratK9GyIr/z8a7s1mYUfvxXCkMdQ+JUQv5qGqs8T0ioAeCIZSx298P59ytu6t+ytHbU3aprWX6omWA+Ir5W5+EaBL2nKWn9f+vXMfQjT+/a/KNg8UQuRXtYQ+M9dp765ltfOoozOmmG+qqyJVv6CAD8HiJFkY1siX+NmOU7e+Z1//vm7aq0vM08JM4/gJaJvI+JKuQcky84V+ea+C8/cqL7lzbWHgALzYIFSOxviO78i19dI0xd+IxEa+e/CcGRGw20h/EqIX/919yoIy6YeV3EHaL13/wNSAFUHgX5V9ajXfva5Nat5ZXsWnbP+eq80wJ59AdW+qEmZGaFSL3d3uH9fdeZb6z2bof2Jcmbod2mzG0ILEOF/AWlVsrH9TL/HyzF/3vnV19fvS0SnmaffmjnX19d/nojezNuLCHMENTBM7gHhQ8yb8M6+d+oeDqojzY11JXQ2JG/8+K22MoPw47dFGPIYCr8S4WdeDLj+yarnSdP+43cPLJu0Z+DZ3h/lSG9qVK+Wv1v22o+/uu0FgLyqvYtm68/ce4m6ex/SzgGAegwRaqX0s22B8X9/4KT/dHk3VWszsRn6Vdlxi6sOVJrMo2U3okrv03LjZr8eZsApIe/8IpGIuQTyBvOunt6HpwJAeXn5uUO8cNy89NrKjxgQflvyKrzalZPHl40tO5K03ttMvQTuDckrP367rcsg/PgtEYY8hubG3vF9b6HmZRqd0QXXX+/N2gF3r64t6tD1f+novcxlyuHl5wXHw4vGePj4BCsvOu4Zv9qVe00qr+g4RLtwgJkYoWp3iJ6949S1//Jiohbn8IyhHzWGo6HHAeAoRDy7pbHtbj/GYOYsGD/zRvR0Ou3ccsstqZ3VIAaE2V2LwwsivHPunfFhUPqI97ngJgfdJ4v0iR4F4WexnrKdmvDLltiO2wvD3Bmax5zuCgBjAeDtmitgw4wjqipQTRine9zxkKZxqGgcEY0HhHGAahySHkOImjRoQNSotcYAuubfzX9X5r872jVHoXu3UfgeunqjUs5GdHs2VY6ZsHFJaR2VLpj+zrr3A3sr5e6FQHsaCWx8peejW95w61HBsy03pj6cuyzyGuk5v7N/Nf0DAcRDNOgZvUYE4A2nvOzZOz79+rq8Vpa/wTxn6OXUa6KhHxDAtwhgeWssNd/L3B7lyjs/8xb0qqqqGAB8VGvtIuJ7RLTI1xcRegSrP42cAeEDzbvw+qf8xftnzNRpfWT/Ez00wF/vOnXd0/yS8pqhYPzyWqV/gwk/PlthmAPDmUfD2PFTxx8xeT9nFyCcHgBn7KT9glsrqrE7h3TZhWjoAHQ2aIANAYQN2lEbfn7yGzs9Aphd8rxvnVf91f5xr0nlnZ17a417A+hQ/0EsRP3ymtbuenLpawDw/WQsZW5uLYaPb/y+8JupBwGoQ5BoggGhCZ93u3v+vurMvD/py+8++MbQi4mHG0InAoJ5wtM/krFU7ysKLPvknV99fb3h8PHm5uYlI7GQMyAjESrev+ddeANRnffwHmO6N3WZMyH7m/9ujtTgluCTP/9i0XwZF5Rf8cpu28yFH7+JwjBDhufdu0dll0rvRkAfoM3u7uv+01NVPhZ60t1Uhl2oK2YGtkya6qxHhC2k8T0XcQuq9BZy4T0MqC3pDvXeqjNXd9auBBXaa5Yqf2ejes3d6ozp6FFl410V7JqoNPU4HWNcFejRyikfq9yenknkqkmIeqIinARIE6nvZa0Dp9173T7QBq1gvUO4XjuBd4rElORFf+fcM213CKi9iMg8Qrf3mnHzfaFd9YpOr3l51ZnghqOhvwHAh3f2/o8MZZLvzXzlZ964vrkHD0VHH9zLDHFzWcB56icnvflyvgv1cTxfGXLnPSsyvWL8uM5XAWhXUOqI5I0b/sLN6XF83vnNnTt3QiAQ+J7W+u5AIPCW1lqnUqkNq1at2uEAkBgQj7ttUbq8C2+o2r/w2+n7o4tHmBvoAOA9Bc6Td5y6+j8WcdrZVKzgVwSchJ9/TRIN7pwtnv2r6TMdhTPM5Sj9Z1v7N3/j6XR6y+rODRv+1ZPq2qDb3/lXt3mBne9nQL54f9VElQ5W95CqVgTVCFhNSOY+lO0+pLBHEa4nxHd0IP1OUNH62z/19nv+SSmnzL7p77z7Jk/tTAdmOgQfIITJZnaocCOl9asUUK8MvLfj4xfuOiWtet4igE2tsdS2N4jnVFF+g3zjN7AMw7K7J3AoYO8b33vPhuw/ae1TV8yBdH7L9WW0vDDkzDzcULkSEGsB4OJkLNX75CeLPnnnF4lEKhDxk0Q0ro9DTzAYfGjp0qUbBnMZ0oCYV6lXVlYei4ivEtEFAPDXRCJhnr+9w5sMfQItl2DxweZdeDubsrmRUDv6cN3/8kJynr3rtNVP8kv0NYM1/Hyt0r/kwo/PVhgOYmieuBcIBPbQ2jXXwPd/wfUe/XVctc4pxze3bpnw5qozXzTfVeYyngoAeAsAOvntyC3DiffvU16teqp0R3oKBmhX0LQrvT+v7U0JwFYkWK8cXJ92Yf2YSWXrfzynoE928kx/kWYIbpoyfSpqnIkOzPzvJVbvv/1ba+eVA55989UrrgA9mEtNNHQ2AdwJAL9LxlKn5NaFgkR5xi+T2X/h1zMPUaAPM2fhSOM76R71l1Vnrl6TSazF2+SVYS4c+h/HSwD3tcZSJ+eSw8eYgvEzPqK6uvoQrXW91nrZihUr/p6RAZk3b94sRJyjlNpARKYAsyO/Ox6Pv+EjqIGpxYDwQRdMeDub+jn3Tpu17Z0hoNagoictfoqJdfz4kshrBuHHxy0M+xie9csZHwwE4INEenrvf0J0AdU6rfU6hPTaO099p/cN2YM+1vL77K93mTBWj91VBfSukKYpqMjcML/Dxxgr1LAeCN/tCeB66Ji4ftWZL/p+JqdvIix+tSsnTy0fWzZFu3oqkJoGSpunkvW1j95Mp+lNne5+c9WZqY3DLZXZ0dASBPi6pUeYh5s6i18uu48v/HrXKQTBw1TfTeqOE3js9pPffD6XXJbE5J1htnXXfCP0IXLgOQDYEhiT3uNP127e4Uh/tjk93D7v/MwZECK6EBFPAoA7uru77/7xj3/cPlRNQ54BiUQiRyKieZnIMYjYTEQniAHxUBL5SZV34WVSVu3Kabs5ZeoIhbqKQHXB+ybEXB5h28dKfrZBGmY+wo/frFHN0Bw13zxt6geRcD8A2KXvl+vbhPCvLQBv/PaUtVtHQFxU/GpXTp1cVgaTtYbJEAjsguRWD/mlTbhRI7Qp1O2EgXanp2djZ7q63QdjkhW/3kfmKpwOjp5GaZw+0HAAqU5CWqddd10mpmNg3eFo1V8A6DBC+mhrY7u5F6RYPlnx87KogQf7yIUX9/v7useGOrvk5Zg+5SoYw2zqmd0QehoRZmnEzz/S2HZPNrE+b5t3fsaAAMB3+h5PfGdPT8/KW2+9dXPGBsQ8RisUCkWIaCsRvYSI+ycSiRVyCZbPUvE2fd6Fl+n0T/nt9IrxhEch6X1MjNlBTlg//cl4/TM9mebIw3bW8stD7V4MIfz4FEclw3N/OmVczyTngwr+P3tvAh9ldf3/f859ZpJAgGTCvrtUxK3WrSpKJmhbW+tai7stKgStRTPB7q2l7dcuipkIfxEm/tSvuGPrrq2tkolbrdvX1gVwQyEsApkhbElmnnv+rzskFkOWmbkzzzyT3Of1yito7jn3nPc5zyTnee69BwcCPERhJFusI4tWpLh/LK/5zWOIlY+NGO6xaLhte4arvRLEsrS7tCJgJ0hEbSm3WrCiNmS0QNLOIi/vWnLaul1EKS2h9gAY1b764TMAqvu2nP7gwQUDyrYO5p3xIXH2DoZtDxEeHsy2NfILBUeiAxltiIPXFQhr/a5dazeozeSp3hIVPy4bxzFeA/CqcDCqCtF8unKafxc/Ou5LNvgEgiyUEI3Csl7Kk8MP9oxxThkmm2z+qtKbQFQNwsJwTeTqZOUcGJczfh1bOQBcYllW7eLFi/d6E7fXGxDVPKS1tfU4tYHEsqx/Jf5AZK4iIqXAqfWEZgmWfmbmLPGSNX3PniFqzaolva/cfY5rzjN3Pb9kOedonOGnD75fMVQnWbVQ/EAheBJYqv4didOQWPKK+8/esDoNnH2On3ortHPixGGxnW2lHo8oYSFLKE6lTNzr5uzEG2dSxwSzKkZ2cRu3qO9dcf3k2ZYRra1xL4QoKCyk4kH7Fsiy/bxC/THbXRw4UQDxGhK8ZhtbG5J4Q9VrSMury84j5vtBfFu4JjqrVwF3Dch5/l3yl5Ej4l5rCkkeQYK2C7ZfzrO+XDlnmExKlV9TegYJehTAv8PByOHJyDg0Jif8Zs6c+WUhxI8AeIQQSxYvXlzflb97FSCVlZVHAvg1M6tfAInmNkT0aiQSCXV1jFaWIJoCRB9sThIvVbMveWz0hDiEehtSuvu4SvHKPWetVespc33lBb9cQ+phfsNPPzj9gqE6OcpuKzxcCJqE3XsO1ZmiH1EBrbjn1Ma1Ghj7Bb8OPqqPhrd5Vyl7rBKL7RIWooQZA0Ao6ijokmW54a22MqsQrI4x9hRSqweW9B1oNZN6HgnaJkHbPJZsliS22SS2ScGRZd9c25Ss/mTHlVeVBYm4CszfC9dGlyYr55Jxrsi/OU99qXBzfNcJHSsOiPmFe87a8K5LGPVmhisY9mbk1yp9JbFifKzeGLpsqaDj/K644ooRtm3/nogeJqIjpEz09Lk9qUaElZWVJcXFxW07duwoFUIkzuQWQtibNm3atGzZspRfofYWuG5+bgqQNMHtIeZ44qVr8vQHhw/yFniPA/F+u3WI92Otba/muKlS3vBLl3uW5Qw/fcB9nmGioRrTEdR+KpSUvMoj4yvvPmdzJjo793l+qaRYojfTDjlAeKhIxlsGUJyKmCnxpqnztaa+ddiOrW2JU8batlvbB4/yfDquXKx1+jPZH/C9rNaSW4L3ee6m6Cep+OuCsa7Kvy8eApM3zYFdxbCnnPJX+R4G4SwiDtTXRGtdkH/KBMf5VVZWqr400wC8wszHCSEamXlNKBTa6+TT7t6AbCai49tPwFJvQFQr9b+HQqHeNv1lirkpQPRJOp54uiZf/PiYI6Xko3froWbExOv3fnft+7p605TPO35p+pktMcNPn2yfZXjJ30aOsGPiCNi7exeoNx6xNvnWsnM3qL0Gmbr6LL9MAepBj3r4qDb+l7Xv/3D8ZJ8Tq4dNstheCeClcDByggM+Z3oK1+XfJU+MPsi2MVU5Khjv3X3W+ucz7XSG9bmOYXf++QNlAYBrCPzn+mD0uxnmkK46x/m17yGvaV9B9R0A/yksLLx64cKFzZ2d6PYULGaeWldXNz9drzXlTAGiCTAXla++yYA6598i62gmqX7xQTLes9us15adu7bLtcqZmLMbHY7fuFn0JReqDT996n2SoXoSy0RHqK7X6phZEN7M0kl4fZKfflolrSGn/CqqymYycR0T5jfURNR68ny7csqvO1jqd6ywaCoYA0jQau+ggoYc95vpKa6uZNiVwf65Q4+BlP8CeOOIIdEJy36T/canSdwQOeOnCpHhw4cXLFq0aHt3dnZZgMyePftgZn4IwEpmbiaiJsuyfnvrrbdGknA4E0NMAaJPMWeJp2v6jDv2KYqVtR3F4EN26xIRi+KvObx5Lm/56fLPkLzhpw+yTzG89KlRw1vbPMeA7HEKDRPe9RTKN7PYAbxP8dNPp5Q15JSfP+BTez4uBvg74WD04ZStz71ATvn15H5ic7rHO1Ud9dzetLBh2bmZ38OTgRC4lmGXRUjAp1ZsfIlZntxQu/W5DPivq6JHfpWVlcOI6Jdqn4YQ4n1mrmHmM4jocgAPhUKhUKqn31566aXDCwoKlkgpv9DbiIieC4VC1+3pUJcFiBowZ86cwg0bNvDQoUNLt2zZEnVwA7qa3hQgummXg7V/+iZ/UcN5D4/f30O2Ov89ccKLZHq7KFLwxp2XOtIdOK8++DLNPgP6VA8D9RZLLd1QTYj26nCcgTn6uoo+k4OXPDH+0HjcPoaIveqBgpT2q2mebJVKzPsMv1SczuDY3PFjkL/ap04+G02tngn1izapbvb5duWOXxKkdu+9LCxXDwSIabsNPH//WevWJCHq5BBXM+wMwl9ddgeYZ4D4unBN9HdOgupmrh75zZ49W221OCoUCv1/Sl7t32Dmi6LR6C98Pt+vATzZ1d6NnvxSx+8OHz58uJRSzf35RUQ7O7/E6G4J1gQANwgh5kop1dOqK7tbw5UlwKYA0QebVzdud+6qngB2iTgKwGQ1hklELea37j5znVobnM2rT/DLBKCKefAMP2G/4gEtbYOklIOk5EE96W16KzZ440cticZx8RYrau+y1x9yyfYV6fQByIT9eawj73Nw+oP7lRQMaD2apdy/PQ4rYq3Wqw4tqcx7fjnO3Zzxq6gqrWCi5QyEG4KRihxzSHf6nPFL1uBEr5nHR01VzT7VCWdS0PNZWg6ZrEmdx7me4Z4GdywbBPBMOBg5JV2nMyjXI79Zs2ZdBuAyImJmDjHzLiHEmFAotGDWrFnnKDvq6upSaqyoGhES0ddVK489/RBCfLJ48eIXv1CUdOWo6oTOzGV1dXVPq5/Pnj17DoBnlyxZ4tTRbaYA0c/AvLpxe3P3vL+MnWRZOBxIHOmmGgR8EmuLv7Xs3Kw9GetT/Hrje8HjY4YReYawLQdZLAexhUGsCg0Wg0CyqDf5PX/etMIusWGLjiM84y3wjD68YLM6WIAEmsAy4vF4m3buPrpTLevkVPT3o7F5nYPqnvV4+ehEHgE7BOg1Bx4c7Jkeec3PBXmeM37+QOl1AP0GjD+EayOqq3I+Xjnjlyqs8x8dfbQAVAsG9a769XvPXv96qjqyND5vGCr/K+YOncxSvqc+7zxt8YnP3rLN8cMbOsWhR34zZ848yOPxbFGrnHw+3y0A/o+Zt9TV1d2fbgGi5k+7D4gS/sEPfjDKtu06Zm5gZg8RHazqEHMKVpZuseyozasbNxkEqguv1xs5DJY4DCwLEp+VbL3lbY69vfR7G3ckoyOFMX2OX4fvl/xtZDG3eEfHWY4QQnVX5hEMdLscs+PsfyLaLmFvI5u63VSm5tjweltJdG1romNz8UjvwMJB3sEjvmz1cIS3iBB4ndcT+/DOb2etoEwh9K4Zmpc5OP3BcQMKB9pHSxsHJUgyfVTABa/defZqtRTPySsv+TkJqJe5csbPHyh7FuCTiHB6fU3kCRcxScWUnPFLxcjPfy/scUIWgBX3nrH+eVDOHw7lFUPF0h/wvQHgCAk+6/lgVDUnzOXV2xKsS9Xf+aFQ6KPKyspbiegFZh4dCoVurKysvJKZV3e8iEjWCa0+IB2TtB+lNdTj8bDDPUCUCeYNSLLR7n5c3t24ybp84RMTfLBj6qzpxLKsRHdfm1fGYq0rl50b2ZqsHrf+8s2Q/V9Qc9Gfx46DF+MgMa7jhLEvDJDxQSZ7AAAgAElEQVTYRRZvJknb40TbPRDbWltbtxeViG1pbBJWR3iOat8Dot5wbJz+INgzYIxPCirz2ChjSWVMdllH/4c9bNnBtvjIYs/qu8/5JBO9ILKB0ymdeXcPX/LYyH1t9hydeFNJZDOLV+87c+2/nQLWaZ6845cjTt1NmxN+JwWGjrUh1f6P1iLYE/4WbM54g0OHOOeEn45vqjGwzYljeouJeE3bYPv5ZdM29fjASWe+JGTzjmF5wLeQgB8CuDEcjPw4CR+zOaRHfldccUWFlLKaiNSbmvXM/CdmvkkI0crMQwoLC6/q6vjcngzW6gOiFKud8WoPCBHdx8xqI8376RiiQdUUIBrw2kXz7sZN1eWLnho7jqU8pKOXADPFGFhpF4kVGejKm9f81FuOth2esV4vjZHSHqt+oezJl0issyVtEnZsU8yWn2WhwZjiN7h9A3q3oVUnnsVHs8+OxfcB8z7ErGQSlzqiVYA+tojW3HX62sZU86MPjM+bHKxYDs/YbWOPZpZfVtwlaEORJ/avHL/Ryht+Ls3VnPArD/guJOAegP8RDka/7lI2yZiVE37JGNbTmO/9ZezQGPFUEjyCWDQVFNjhO07NaH+eVEzMO4YV1WXnMfP9AF4OByNTUnE2C2Md55epPiDqBJtDiEitBZxMRGGzByQL6ZE9lY4nXvZc6VnzhX8ePRGFmNxRiKglQ2RhBbXJlUu/s/GzNO3KO35qH4eM0ViPxx4jpRir+ix0+E6CtrOk9YjR2pgc8smyc99tS5NLsmJp8VM+WMAEtnkiE4Z3TCZIROOS1wJY48KTWpJlkuq4tBimOonu+O89Pm5sLC6PUX+wKF1E4t9tLY2vuuDQgbzgp8s/i/I54VdR5VvMhNkA/TYcbFIn8eTrlRN+mYA1Y/k+Ra3NbVMJvC8DO5kpnKPP3bxjWDGnbJz08CcECGLet742qt7m5erKGb+0+4DMmjXrECHEzwAMVK+RmHk2gGtDodBmhyiaNyD6oHOWePqmp6ehcyGyW4t4X0KsvP/MNetS1Op6ftMfhGUVjBnjhRhjU+ItR+LkKXWxICmYNrAt10vhWZ+G/yni2mu4Nr/pD44r8xRiHIPHC0jl3+6LaCNDflC4pehDh45k1mWRrrw2w3QnTlZONRWEgDqlDixpm4T1rwfOXvNhsvJZHud6fln2X1d9Tvj5Az512M1BQtI3l9/c9DddJ3IonxN+mfT34kdGT5WEg5hJUlyE7/3uWtXnwskrLxn6q31hMMqJcXF9beQeJ4F1mstxfnv2ASEitVfXEkJ8f/HixW935tBTH5AhanBrayu1tbXRnXfe6eQGQlOA6Ges44mnb3JmNHRViDDoY2asSOEpjiv5XfRU2RBpF40B0xiwHPPFPRQiwiTXW2xtoKLY+jT2bmQmALu1ZJTf9L/vVyK27RhPlrWfAKv9JWp35E7Y4sN43P5g2bk5WyKQSWaddWWUYSYNPePRYYOLUXCcekKaqAmF+LBQtv7r9jM3b8vkPJq6XMtP0y+nxB3nN7Wq5EhBQq26WD8wHtn36YVodcrZLMzjOL8s+ICLHht1DDMdkfhQtzwvLT1tzV5/SGZj3nadecnQX+X7PQg/Y2BxQzByZRb59KY65/wqKyu/D+CNUCj0n6QKkBkzZpQWFhbezsyHA/ASUaNlWWcvWrTIqWZApgDpLa16/3nOE693E7M7Yvpjoyd4wPuSbe0LsfvULACbd+9/4MZeihHX8Dv/0fFjgPgYgMZ0/PGd8CSxyZcbBVuN0pLr7zt9nVNvKJMJXNb4nf/ImPEeS+xv2/JLHcvMpORVRQX2ihzvOUiGSypjssYwFSM6j1UFPll0nGoQSqA4WLx6z1lr9/rlojNHhmRdyS9DvjmhxnF+5YHSawhUC8Z94drIhU44mcU5HOeXLV8ueHTclwn2cUq/BN64/8z1r2Vrrk5685JhebXvVGI8CeA/4WAksS8uR5fj/LroA/ItKWXtbbfdttfRzt01IjyWiMYvWbLkoRxBMwWIPnjHE0/f5OxoqHx8zMBtLPcVsPZllmM6ZlFP0AmiEYLWxnbttS/CA0D1L3DyzV/CNPWWg2JFoyHEaLAcLffYmA0WLSyw1mJupCJ7bY7fcvQUsKzn31kP71M6EK37k4cObO81kXgSjzasvOecRrVfJN+vrDNMFdCFT479CuLyq0qObLFOWrFX7zvzs42p6nFovOv4OeR3pqZxnF95oPQhAp0DospwTVNdphzJkR7H+WXTz0RfH0v61ZHtbOPd+76z/oVszteuOy8Zfu0nvpK2NnxKwBCycFj9/IiTb432DIvj/PYsQIjII6U8OBaL/bGrVVRdFiCXXXbZGI/HUy2l/H8ej6dZCGE7fBSvKUD072zHE0/f5OxrmPHk8FGtsmBfoTbX7dHRW21ctyHWeS3xycf/aW584WdbS9oLELWJXb1ZkNmyTp1YFdtJwy0hxjJozOfNFj+fkJolc6NXyLUtLUMbHdhAnglXHcs/tWEyvj12INs8WT2VTxjP+AQ2Vtx7zvpPMuFMjnQ4xrA3/3YX8XQcsfxSovggfvOeMza82ptcjn/uGn455pDu9I7yq5ixTxH71IZdGsm2PalhQbPT+w3S5dSdnKP8Mm18V/oSy5u9ohwsB6iHPQcMagzPm4Z4FufOW4b+gE818v4mAVfWByOLs8ioJ9U55zd79uwLmPmjUCj0SmdDuyxArrrqqqGxWOwktfxq9y8b2sHMfzeNCHOUQulNm/PES89sZ6Qql8C7fezI8TJujbLAI/c8cWnjv9uG2m0y0rwm9lk8LnaWjrUaJx5bsLElLnceMn3TznmUYjHCoBn1+xTu2CQKizw7CtuoYDARDxPAUAgeqj7Mv+A1ibbdS6vEBkltn7n4CbOrPvjmLYfnvcjIycIjDiTG0IRxFj5Ba94WIq64hxM9ZCwcp/rHMGGLB3h16RnrP3XmTtWaxRX8tDzIrbCj/CoCQ7/GkH8H44VwbUT1osj3y1F+TsG64NERI0FeP7EslRCNdmtbOAvHuHe4k7cM/YHS6wD6DYC7w8HIJU7Fp9M8jvNrb2T+MDN3HBzz97a2trlJvQG54oorTpBSTtzTCVOA5Ch19KZ1PPH0zM2ttHrCuzVujaZ4fMza/2s7bMAQDI63cYHlpZi3yIr59rU+31zLEK0E7BTATpuwS31nIinILpRxKhREhRKykIkKCVTY0bW9Ww9JtBGw2VbLqhBfl6cFR2f3cpd/DDrv4dGTLSvRiXv3yWD5WYjkjiEAdcpagTXqSPbs3oDKhHcLtxS+lkcnj+WUX24/0TIyu6P8/IGy3wB8HYh+F65pui4jHuRWiaP8nHRVHQpSuLPFL3cfCLKZYb+Ypd9becvw84Ka8HG4JrKfk/HZY66c8Js5c+aXhRA/AuARQixZvHhxfVf+7/UGxBQgOUqTzE+bk8TLvBs50TimeGTB0JFf9o4YONIqmnj4gNaSA4QFEkNAPATMim3qF4sWVbhIktsZ2OwlucXL9maXnRyUul9dS7gi/877y+iD8rgQyRlDtdSCC+gIkqoZGW2PS3rtge80rspUcjikJ2f8HPIv29M4ys8f8D0HYBqzPLmhdqv6d75fjvJzGpZqItvma/WDMBEk2gTzy3efuW5lhu3IW4bTp8PaOM73GQFlkOKr4Zu35GLJquP8rrjiihG2bf+eiB4moiOklD4At9fV1b3TOTe6PYY3w0mUqjqzByRVYnuPdzzx9E12jQbVwE8t4SkFsKnzRnS1Z4O5aEi8Jeaxhe0pZK9lx6QHBdKSccvj9bJls2z1gHfGmXfugNxZ2Lp5pwsaszkJ2FX5l6eFiOMMpz84bkBBoTySwYfsThbxPnl3vX7PqU3NTiZPhuZynF+G7HaLGsf4nfDDYWM8Xls1bFsXronsC1KnbOf95Ri/XJK6+JExUyTxocoG1YT0njMa/5lBe/KaoT/gexzAacT0o/rapvkZ5JKsKsf5VVZWHqYeJAB4hZmPE0I0MvOapPeAJOtZFseZAkQfruOJp2+yqzQYfnrhcCW/PCtEHGV44ePjDiBbHpnYyC+xy/LitaWnrX9PLw1yKu0ov5x6mp3JHeNXHvBdSMA9DPrfhmDTjOy447hWx/g57lmnCc/7y8hDLUtM2V2E8BqvXfTynWevzsQJknnN0B/w/RzA9SA8Eq6JnJ2DODnOT3VA9/l8NaqXD4DvqKOICwsLr164cOFeD7HMG5AcZIRDUzqeeA755dQ0hp8eaVfzy5NCxBGGFzw+ZpiI0+Es5P4q5KppJ1me1+497dOIXgrkXNoRfjn3MnsGOMbPX1V2B4hnEOGS+prI3dlzyVHNjvFz1KtuJlP9mSwLU1hyiVq2KYT98tIzNn6saVteM/RXlR0P4pfUSopwMDJCk0U64jnjpwqR4cOHFyxatGh7d4abAiSdkOaHTM4SLz/w9Gql4dcroh4H5AU/lxciWWVYsRyeMdHRh5OgwxnsUT1mLI94w+FOx3pZ1rN0Vvll03CX6HaE37fmoHCnx/cBA0M4HvvS8wu3q2WvfeFyhJ+bQE1/0FdSUFQ4hZnGK7uEoNfuPn3dGxo25j1Df6BsI8AjwDQlXNv0sgaLdEQd53fppZcOLygoWCKlHEFEiQbQzHyp2QOSTvjyV8bxxMtfVF1abvjpBTSv+HUuRNQygrjtXfXA2Ws+1MOgJZ01huc9NX5/KxY/vOOUMCZeWWgXvZWhZRNaTmdQOGv8Mmijm1U5wq+i2ncaMx4H87JwbfRcNwNJ0TZH+KVokyPDv7AvRIoPiz38cuj0dTvTmDzvGfqrfQ+DcRaAX4SDkd+nwUBHJOf8Kisrvw/gjVAo9J/Ojpg3IDqhdbdszhPP3Xh6tc7w6xVRjwPykp8qRDwCkzv6wrCkzzxeXtmyc/2qHBwikHGGFz407gB4cADIHpd4QgnaID381r3fzuuGjd0lYsb56d0SeSftCD9/oOxmgK9m0MyGYNP/yztK3RvsCD+38vrCvhAWTSjAP+85tXFtivbmPcPyQOk1BKoF+B/hYPTrKfqvO9xxftOnT7eGDx8+XEppqS8AV0kpH7ztttteNwWIbjjzR97xxMsfNElZavglhanbQXnNT/2hLr08SUAmmikxiSjZWLXNw6seT+9JXjo0M8JQHZcZ88UPkGxPItHeoBHYIYR4++7TG99Kx7A8kckIvzzxNRtmOsLPH/C9C2A/8tKX6m9oSvUP1Gz4nSmdjvDLlLHZ0LPnvpDEAw8hXknxMyfvGVZc7TuULain/7vCwcjAbHDuQafj/K688kqfbdvXMXMZEUWllI/edtttyxPbCztd5g2Iw9ng4HSOJ56DvjkxleGnR7lP8LvksdET4kwHEnjfBA4WLQLy4zho9f1nrVujh6hXaS2GF94zwYeBbQdA0AEAihPmS2wRZK0qKyhatfDUD1p7tSC/B2jxy2/XM2J91vmVX1NaToLCYDwWro2cmRGr3aMk6/zc42r3llz0VNkQGSs6tuMzlKT4UAyM/3PpKRt3JGF/n2Dor/Y1gjGGJfsbbo42JOF3pobkgh/NnDnzSCHEge1OHMDMOyzLumvx4sWf7emYKUAyFWb36clF4rmPQvoWGX7ps1OSfYrf9CeHj/LGPZOYaX8i9raj2SxBHxfJgo+ztHciZYaJHjUt1jibaCwk70fEqqcNICz1ZPn9e09f+75eWPNKOmV+eeVd9o3NOr/yQNnvCPxLtUwjHIwsyr5Ljs6QdX6OeqM52cWPjzlSSj468SBEvVGOyVfuPafXpZ99gmFFte9uZlwE8K/DwehvNVGmIu44vyuuuGKslDII4JF2Qw9j5l2qMWHnfSAZL0BmzJhRWlBQUOXxeOYvWrRoR2VlZSUzn09Ej0YikUWDBw8e5vF4ft3+emZuKBT6tAuapg9IKinW9VjHE0/fZFdpMPz0wtEn+ak/8Nt2YF+Px7MPsxzTgSixl0KKDZLk+gy+GUmK4fQHx5UVFGCsTTyhY8lYh11M4gOW/H4GbdLLCmelk+LnrEl5NVvW+fkDpa8A9FXLI7/03I1bc3ngQzYCk3V+2TA6mzov/PPoiewVxxJL1eQ3mVOy+gRDf6D0UoBuB1AfDkZUkz6nLsf5qT0g6gHksmXL2npzMqMFyOzZsw+QUt4ihGgtKCi4qLW1daJ6shGJRK7y+Xy/klI+LoT4LjM/QEQtRHTFkiVLAl2sDTMFSG+R6/3njide7ybl1QjDTy9cfZ7fBY+OGCnIuy8BE2T7L9QEMhJtzHKDtOVaGW9bs+zcyNY0UKrPwBIAas3wOgCJD3N1dO7wXaN8gi2fl3mYtDEB4CFf0M/WWjCvi8XsxmXnbugrR5qmgbBvvYVLB4CmTFbvYf/csq9D8jN9dPmVQp9VfpqxzZm4eogjd3qO27PvkPC2vHLPqU17NarrKwxPmls60Za0GkA8HIx0vEF3IgauzsGMFiCVlZUl8Xi82OPxVBcWFiZeM7W2tt5ERP9m5iOklL8TQvxKCPFTr9fb0traep0a10WHRFOA6KemqxNP372sazD89BD3K34znhw+qq3NM1YKGivAo/ZEx0wxAeyEoB0S2Kn+LZl2Wur/FVp7rYOOftLmfe+x7eNIkrS8PKJsQoEYX+FtswpECTEP7hwWCYoT0WpqozXWzti6pd9Lam21XnTzQ7pf5WAWQpJVfuUB360EXMFMlzfUNqmnw33tyiq/fId18eNjD5dSHpt4ZsO0XVp4477T163o5FefYegP+D4CsC8RHV9f0/RPh+Lnan4ZLUAU0Dlz5gzpKCw63oBIKW+2LCtg2/a9Qgi10WxeYWEhmwIkqyno6sTLqueZUW746XHst/ymPzhugHcAxjHzeDDGE6R6oJL0tXWDHLhrTbzYGox4vI0LbJt49CRvk1VM8d1KqJnBUWYrUmBh7V2nr21MWnn/GthvczBDYc4av1MCQ8paIN4FyCIRP6j+pm2bM2Szm9RkjZ+bnNSx5aKnxo6TrfLYz0/nY/oo1ibeWHbu2qZ2vX2Gob+69P+B6TJi+lF9bdN8HW4pyDrNj6644oopUspfAFBHvav5NzNzbTQafWzZsmX2nrZntQBpaWlRZx6X1NXV3T5r1qxzAIwUQkxi5hohRIuU8lfFxcU/DgaDuzoBNW9AUsiwboY6nXj6FrtLg+GnFw/Dr52fOgZ3R3F8YIHFA+NFGGgBAynOxRIYKIj2Kk5at8iCDW+1DLOGUCwWlYg3IzL8hAErhw4Vn+13dmNkHkHqhabfSJsc1At11vhVVJXNZOI6EN8erolermema6Wzxs+1HqdhWOUSeHeMHvUVMH2FASKIVnjojXu+vVYdXas+HwcAiKah2lUiFdW+i5mxFIRHwjWRsx0yztEcrKysrALQGIlEHu3YA6L2hJSWlp5IRNOKi4v/tOff+1ktQLZt2yYKCgpuAbCaiA4SQlxr27baF1KljuUCsKyuru7hLgJhChD97HQ08fTNdZ0Gw08vJIZf+vzU5/JwAGq5ldoD8gmArtZHpz9D/5A0OagX56zx8wd8TwH4FhOf2VATfUzPTNdKZ42faz3WMEztqQOsI9SeOqWm6e1Y84rwjo9XP7NLdVBXp/hFNNTnXPSkwNCxNqTyY3M4GFGf705cuc5Bqqys/DoRnSCE+N9bb71VLUP7/Mp4AZIhoqYA0QeZ68TT9yC3Ggw/Pf6Gnx4/Jd1nnv7po0hLg8nBtLB9LpQVfuXVpUcQ0xsAVoaDkcl6JrpaOiv8XO1xBoy76JFRB7c146sb34+NKyxG25YVrR98srztvS2ftKlT0no9WSkDJmRNhb+qbBWIDyAhDqq/aUvn/S7ZmNfxHJw3b55HOTJv3rz4zJkzj7Is6xBmfhTA1R6PJ7ho0aLtHY6aAiQbIXeHTscTzx1uZ8wKw08PpeGnx09JG4Z6DA0/F/L7vPcH4YZwTeQneia6WtrkX5rhOejigaNLSz3TBo33jlf74Hg7moccYDU8NnPTm2mqdIWYP+BbAqCSmGbV1zbd5oBRjufgzJkz1VaLnxLRm0T0VynlAgBfBhAKhUI373nqrSlAHMiAHE3heOLlyM9sTWv46ZE1/PT4mQLE8NMnoKchK/ewP+B7B8DBgnHi8trIi3omulo6K/xc7XHmjFNP0Scc9J1B44ZM9B46sFSUjDysIEJEGywh3r77zLUfZG4q5zRVBHznM3AfiO4M1zRd6sDMOcvByy+//EuWZVUR0YtNTU0Pdt6Arnw3BYgDGZCjKXKWeDnyN9PTGn56RA0/PX6mADH89Anoacj4PVwxt/QslvQwAy82BCMn6pnneumM83O9x5k1sACAalhYfPZtI4sHDBeTAAxTUzDwqfCKt+85tVHtqcib6+RrRoyMi9gGAB+Eg5EDHDDc8RxUzcgLCwuDzKyOHF4qpVRHDv9QCPGXJUuW/MO8AXEg6i6YwvHEc4HPmTTB8NOjafjp8TMFiOGnT0BPQ8bvYX/AdxeAS8D4Sbg2coOeea6Xzjg/13uceQM/ZziPIVY+Nu5QIeShLHmQmkoIa5UN+fZ9p6/Lm2Oc/QHfuwAOIo9ndP2Nm1Qxks3L8RysrKw8lplHxmKxZwoKCn7Use/j8ssvL7Msa1soFIp1OGzegGQz9LnV7Xji5dbdjM9u+OkhNfz0+JkCxPDTJ6CnIaP38AlX+yZ4LKg/voqFtCYvv3nzSj3zXC+dUX6u9zY7Bu7FsPLxMQO3x+WhUohDBdgjASZbvD3Aan379jM3b8uOGZnT6g/41MmwPyCm6fW1TQ9lTnOXmpLKwVmzZl0L4J26urq/zpo16zwiUkdjP6Q2bez5xiIZW6dPn17g8/kqARwmpbzltttu+3d3cqYASYZofo5JKvHy0zVHrDb89DAbfnr8TAFi+OkT0NOQ0Xu4PFB6DYFqwXgsXBtRDYn7+pVRfn0dVjf+dctw+oPjygoH2odIGwclZAm7BNE7nkEF7945bXWLW3lVVJV9l4mXMVFtQ01TIMt29pqDM2fOPE4I8XtmvoWIVjHzRdFo9Bc+n+/XAJ4MhUKvJGtjIBAY0EVfv4T4nDlzChcuXKhOMeMOfaYASZZs/o3rNfHyzyVHLTb89HAbfnr8TAFi+OkT0NOQ0XvYX+0Lg1HOTJc31DbdrmdaXkhnlF9eeJx5I3tlePFfJ462W2OHEnhfNT0TbbPi9O7ATY3vhmbj8+U+mTctPY0n/2zw0HiLZzNAr4WDTcekpyVpqR75qf0aapkUgI+ZOdFnhYjGhkKhBe3Nw1FXV/fnZGebNWvW14jo+0T0IFHiqG0w8/5SygsALK+rq1tmCpBkaeb3uF5v3Px2L+vWG356iA0/PX6mADH89AnoacjYPewP+KYCaFBN2EjED6q/aVverNnXQJgxfho25Lto0gzPf3jUPoI8B4PscYk/fKWIwrLfue/0De+C/vvU3Q1A/AHfW+poWiopGVA/L6tva3riR7NmzboawEvqxLE9uHjr6uruT6cAUTrUEqzS0tJpRHQqgCJmfsa27Wduv/32vZbHmTcgKWbjN64dWbxT2mM9Mj6m/YQGdUpDqVSnNQhRQolTG7gUnDi9ocuLgB1MaGaJZhLYqr4LwlZJ3Gyx+o5mO87NHou3tlmyuaR1+9anF6I1RVOTvnFT1Ntfhht+epE2/PT4mQLE8NMnoKchY/ewP1BaA1AAxLeHa6JqfXl/uDLGrz/A6sbHlBme9/D4/YXHPpgkj27XuZkFvXvf6eucaPyXVKj8gbKbAb6aIL5eH9yiTobK1tUtP7VcaufOnXOllOo0rglE1ARA9Sk5PBQK3VhZWXklM6+uq6t7OlvGmQKknezXfuIradtlj4DHM9wCRkvIscQ0hoExDBpDYFVwqK+SbAWjF73rAbxJhDcJ9CZs8XYvm/hSvnFz5JdbpzX89CJj+OnxMwWI4adPQE9DRu7hoyrHDBxUvEttPp/IxGc21EQf0zMrb6Qzwi9vvM2OoWkz/N6TYye1xeQhgjA8YRrRRrSJd+/97tr3s2Nq8lorqkrPYqKHmfk3DbXReclLpjwyKX4dbzuI6GlmXiCEaGXmIYWFhVctXLiwOeVZkxRwbQEy8diiKROOHnCcGBCvD8/f9nKS/nw+TBUULW1yKMEzDCyHW4KHs6QRRDyCiYaDMQLAiMT33QlamOQcOwBuBGgdCFGAogxEIeVWob5/8atLlTaoWFgYQhIlklCivpPAEOZEcaPeogzh3YVOifqu/htAor19p2urKkqY6f8E4W0Q3ol5xDsv3rBZrXscCmAggEYAO5P0zQz7L4GkblwDrFsChp9+chiGegwNPxfwq6j2XcyMpQBWhoORyXom5ZW0yT/9cGkzvOiRUQcD1sFMskyZIyAaieLvLj1j48f65qWn4cSflvisVtEEQkO4JuJPT0tSUtr8kpolzUGuLUCGfNn7lYOOLf6pt5BHWRaeY6K9NhMJQR5IDJPEwwg0FIxhoMQf3qpZjTdFJqrK+0x9MXg9QTQy8TqSvE4IXmdLz7qCQrnuH3+KqD/6Hb/Krx5yACzPEQAfAcYRRKT+rYqoL14SsR1RXiHAK1u22au2bog/+8lLLWrtbdxxo/N7QlffuHmA1vDTD5JhqMfQ8HMBP3+g7M8AfweEG8I1kZ/omZRX0ib/9MOVEYbTH4RVUDDuYFjyYJacWMWimhlSHO/de876T/TNTF2DP+BTx9MeRiURb/28rP19lhF+qXuXnIRrC5CSCd5DDz5l4GueIoLwpGXmDgBbEl/Mmxn0GQnemPjO/Jlk+kyw+MxbJDfGB5R8luWNQMlFI8VRJwWGjpUkj2DJR4BEojiREvu0NEt42t+X2HHAWyye8Xj4CSL5dH2w+YMUp+mvw1194+ZBUAw//SAZhnoMDb8c8yuvLj2CePdpOIJx4vLayIt6JuWVtMk//XBllOH0Bw8u8BZvPRhxeYjqR6PMIxsklwoAACAASURBVMlr7CK8d/+3NqzWNzd5DeUB30ICfsigUxqCTc8kL5nSyIzyS2nmJAan9Zd9Enp1hxSqAmTStMIrCgdbh5GFBiLqYhkRxQSpAoM2s5BbpE1bvEJskSWDt+RjQaELTckfcemg4a2N/I3CYdZkTyFOJqbjC0sEhPhc+9NgftoUI73SdvWN26v1uR9g+OnHwDDUY2j45Zifv9q3AIw5BDxZH4ycpmdO3kmb/NMPWVYYnv74mIGD43wQBNSSwEQhArbWwhNbce9pGz/SN7t3Df7qsulgfpCAP9UHIz/tXSKtEVnhl5YlXQi5tgCZcEzxiROO857q9eCx5cFoOFMO9xM96hWjT91Y+04p2j7xuAFTmflMgM7qtJfEFCPdJ4Srb9w8yGPDTz9IhqEeQ8Mvh/zUsmGyLPX2Y5BaghUORh/WMyfvpE3+6YcsqwynPzhugFUoJxNhMjEPVuYSiXXEtOLuM9dmdbXIydeMGBkXsQ0gfjVcE/2qPqouNWSVn67Nri1AMAz7VJyLxvpF2K7rZD+VV3tgBgFINJdRlzpCuCXeegoJfAucKEbUXpmO62kCHiuwCpY+M3+jWr7W3y9X37h5EBzDTz9IhqEeQ8Mvh/z8Vb7fg/AzMP89XBv9hp4peSlt8k8/bI4wnPPUlwq3tO46CIInA6wO/QELUnuBV9x7evZOzfIHfO8BmBz3WkNevGHzXn0y9PHBEX7p2uneAgRQzWQ+TNcxI9dz4h38axQMb/adAuCbIJwCxv4JZowPQXwXW7y0Yf7WnJ0S4YL4ufrGdQGf3kww/Hoj1PvPDcPeGfU0wvDLEb+pVcNGC2G/AcYoBp3XEGx6UM+UvJQ2+acfNkcZqj0insLmySCeTCx393Ij2igYK+4+c91KfXe+qMEf8Km+G5USfNbzweijmdYPmAIkHabqSFxTgKRD7r8yyd+4DKqo8n2bib8HountKlQ1vlRY4q7l87e8omdKXkonzy8v3cu60YafPmLDUI+h4Zcjfv6A7+cArmcg3BCMVOiZkbfSJv/0Q5cThhXL4Rm/Y/xk25YHAVItZ1dvRNQpqSsy2dCwvMp3ERHuBmhBONh0jT6uvTTkhF+yfpg3IMmSyr9xaSVe+dVlU4Tg7zHh+wCKdrvND7HE0oab+00DKeV0WvzyL02yZrHhp4/WMNRjaPjlgN8JPx422NNmvwnC/kS4pL4mcreeGXkrbfJPP3Q5ZaiO7/UUjZoM0GTiRIsHsMQWj9ezsmXn4FXLzn23TcfFih+XjeMYrwHj7XBt5DAdXd3I5pRfb/6YAqQ3Qvn7c63Em3bNsAMl2aoI+T4o0QFeLc9qINDSAXbT0qcXojV/0SRluRa/pGbo24MMP/34GoZ6DA2/HPArD5ReQ6BaAC+Hg5EpeibktbTJP/3wuYMhgy55cvRkGcdk7uisDmoWAquowF659JT09836Az611WA/WRQb8fwftm/SR/YFDe7g141TpgDJcLRdpC4jiTd1zqDhllXwfQarQuTQdv9WqOVZMh6re35hxm8YtyDMCD+3OJMDOww/feiGoR5Dw89pfgzyV/veBHA4E13eUNN0u54JeS1t8k8/fK5jeN5fxk4SXj6QJI/e/WBWtJDAKhbWyntP+/TzQ3+Sdd1fVXYHiGcQ0fn1NU0PJCuX5DjX8dvTblOAJBnFPByW0cSbPh3WxrFl36fdhUj57htPbVhHTTgYWZSHfHozOaP8epusD/7c8NMPqmGox9Dwc5hfeaDscgLfxozXG2ojR+tNn/fSJv/0Q+hahhc+MXI/knQgM41P/DnEJC0Pr7Rte9V9Z362MVnXK6pLZzDTHQBC4WBkdrJySY5zLT9lvylAkoxiHg7LWuJVVJWeJQVdQQx1ipa66pk42FDTp/aIZI1fHuZSOiYbfulQ+6KMYajH0PBzmF95wPcCAScQcGV9MLJYb/q8lzb5px9C1zOc/tjoCR6mAwm8b4e7JMSHts2r7j9r3ZreEJwYKNnPglDLsD4IByMH9DY+xZ+7mp8pQFKMZh4Nz3ritT/tCgA4pJ3L3cR8U31t9P/yiFN3pmadXx9g1JMLhp9+gA1DPYaGn4P8yqvLziPm+wH8h0oiR9bPQ1xv+ryXNvmnH8K8YXjxXyeOlq3xyYD8vIggyWvYyyt7667ur/KtAWFc3MbEFxdEPtXH9rkGV/MzBUgGI+0yVY4k3rFzyoYUWrIaRAECVAOfZjCuD9dGbnAZj1TNcYRfqkbl0XjDTz9YhqEeQ8PPQX4V1b6/snorTnxNuCa6QG/qPiFt8k8/jHnH8NKnRg1vidOBkDSZiIVCIEAbbIFV9522biUI3BlLRbXvbmZcRMSX1tdE79THZgoQHYamD4gOvd2yjt64U+eWHSwkrgX40t3T8z+IcX19bbRe35WcaHCUX048zO6khp8+X8NQj6Hh5xC/aVW+b0vCE6pPwpCSAUc9Pm/dTr2p+4S0yT/9MOYtwwufmOAjaR8IxoEMqf6mBRO2yLhceZBv44p50/77hrC8yldJBNWUcGk4GPmePjZTgOgwNAWIDr0cFCAd5vqrfBeA8Is9lmX9fvuOAde/Hsq7X0h5+8GnnzoZ0WD46WM0DPUYGn4O8asIlD7EoHOI6Uf1tU3z9abtM9Im//RDmfcML3t02OCd8B4ogAMBFCskxLSVLFrhGeRdeee01S0Vc4dOZinfA9AYDkZUE+5MXa7mZ5ZgZSrM7tOTs8Q7+WeDh8Z2eX9JxFW7sdBrAvJ/lgejj7oPU7cW5YxfHjHqyVTDTz+QhqEeQ8PPAX7TAqV+CVJvuj8i5qPqa6NRvWn7jLTJP/1Q9hmGM+7Yp6i1LD4JhAOI7URTQxK0neO8MhaLr/zs5dgHAI0U0pq8/ObNK/XRJTS4mp8pQDIUZReqyXni+ef6vgWJXwJINKNixi1e9v7u2ZuTP6Iuh1xzzi+HvmdiasNPn6JhqMfQ8HOAn7/K978gqGUjvwgHI7/Xm7JPSZv80w9nn2T4vSfHTrJtTGKW7U2eRcv6l3d9T7bxyWD8IFwbuVUfnSlA0mVolmClS+6/cq64cSvmwSOjpb8kQT8BowjASiL8T31N5G59F7OqwRX8suphdpUbfvp8DUM9hoZflvlVBEqOZohXAayNWbGjXpq//TO9KfuUtMk//XD2aYYXPjl6IsdpkjrCt+m92LRdG+3zrQIsH3fswOl3fadxiz4+8wYkHYamAEmH2hdlXHXjql9UEvRTAp2jzCTQ/wLx/6kPNn+g72pWNLiKX1Y8zK5Sw0+fr2Gox9DwyzI/f7XvXjAuYObfNNRG5+lN1+ekTf7ph7RfMJz+5PBRLR/im80fx+8ggR1jy4sCDKwU8YL37z7nk/UaGF3NzyzB0oisy0VdmXjtXT9/CuBAZqwThN+5tGGVK/m5POf2NM/w0w+WYajH0PDLIr+K6rLzWPX9YLwdL7CmvHjD5m160/U5aZN/+iHtVwz9AV8EQGnZJM8vB4zxbErgY3xiCblq6RkbP04Dp6v5mQIkjYjmiYhrE69i7uBhkNZPGTR39w1Gf2Eh/6ehJvqmi9i6lp+LGPVkiuGnHyjDUI+h4ZclfhXz9imSzVtfIMZRAF8WDkbv0JuqT0qb/NMPa79i6K/yPQzCWfDix+OnDnyGgQNYyrIERqKNJOX7jSUbVtXvcYRvL4hdzc8UIPo3iFs1uDrxFDR/dek0Bv2EVPMqYDsz/nhSaeQP8+ZBugCq6/m5gJEpQLIbBJODenwNvyzx81eV/gpEv2XgyYZg5DS9afqstMk//dD2K4b+qtI5IFoAxmPh2siZYNDFj42ZxEQHdGxYJ0FbCXi/dVBs1bJpm7abAkQ/yTprMHtA9JnmzY3rry69GkzqtKzhAF4iwh/qayKqqVUur7zhl0tIPcxt+OkHxjDUY2j4ZYHf1Gt8XxYCLwAYzCxPbqjd+pzeNH1W2uSffmj7FcPdDZ35HQDN4WCkZE98lzw2eoItaRKI90v8fynaBPGq1jb5/rJzN+xerrX35Wp+5g2I/g3iVg2uTrzO0Mqrhh5EJFURcqH6GQOLbRt/eHFB5NMcAc4rfjli1NO0hp9+UAxDPYaGXxb4+QO+pQAuBrAoHIxcpTdFn5Y2+acf3n7H0F/tWw/GKGHLo5cv2Pp6Z4SX/GXkCGlZB0jGJCL27v65eF9CrLz/zDXrOo13NT9TgOjfIG7V4OrE6w6a2qQumX5FgKryPyXgDznapJ6X/FyUjIaffjAMQz2Ghl+G+VVUlX2XiZcx6DNP3J7y3MKtH+pN0aelTf7ph7ffMfQHfPeoB7EMurYh2HRTdwgvurtsCBcXHgDgYAgMUONI0mph8YqlZ6zveHDran6mANG/QdyqwdWJ1xO0ijll46TFvyTC7PZxjzPRHxtqml5yEHbe8nOQkXkDkl3YJgf1+Bp+GeR3VCW8g4pLXwDoq2D8JFwbuUFPfZ+XNvmnH+J+x7A8UHY5gW9Ldn/V9AeHD/J6rYNJWAcxpNq+AAnRuHMzf/DY5es2715Qgib9UGRegylAMs/ULRrz/sadWl12jmBWy7K+wmrFI+EPaPH8sX5RrxuvMhGDvOeXCQgaOgw/DXjtooahHkPDL4P8/AHfzwFcD+ZXqTQ6pX4e4nrq+7y0yT/9EPc7hidWD5tksb0SwI5wMDIoWYQXPVU2BPEBB4P5YAZ7Nr3d5tu5Qe745LWWh9e+vKsxWT1OjjMFiJO0nZ2rT9y4x84pG1LkSRQhP2rH9yYD8xuCkXuzjLNP8MsyI/MGJLuATQ7q8TX8MsRvWqDsEAlWG89Liej8+pqmB/RU9wtpk3/6Ye6XDP0B30cA9pWME5+vjbyYCsYZD+9Tun17y1c2fRCbUjAQ9nuP7LzbFCCpEATMKVip8epqdJ+6cf1zy74O9TaEUZ5wlniZZGv+88Et/9JH1aWGPsUvS4xMAZJdsCYH9fgafhniVxEou5PB3wf4oXAwOl1Pbb+RNvmnH+p+ybA8UHobgS7XWOromXDiwMMnHu/d5/kbt9YD2NJVKK666qqhsVjsdwCGEdG8JUuWvDdr1qzziOhyAA+FQqFQ+xIu/Uh2ocG8AckKVlco7ZM3rr+qrBrE1QDGAoirtyHetvj8Z2/Z1uUNphGJPslPg0eqooZfqsT2Hm8Y6jE0/DLAzx8oPRmgvyRaxhJNqa9p+qee2n4jbfJPP9T9kqG/qvQSEN0F4K/hYORbaWJUy7dGA4gC6PKY3tmzZ8+RUv6biD4mot8AuEVK+d1oNPoLn8/3awBPhkKhV9Kcv1cxU4D0iihvB/TZG/eEq30TLIuqCXxNe3RWEtP8+tqm2zIYrT7LL4OMzBuQ7MI0OajH1/DT5efDIP8M39MAjifwTfXB6LV6KvuVtMk//XD3S4Yn/ahkfzsuPgChhYaU+OrnrW5JE6VaTaS+mruTb38Log78aZVSfiKEGBMKhRbMmjXrHCVTV1f35zTn7lXMFCC9IsrbAX3+xp1W5TtBElUD/J32KD1FFt9YPz+qXjnqXn2eny6gXuQNP33AhqEeQ8NPj9/A42aU/MJbIn4uBFZLtqY8X7t5vZ7KfiVt8k8/3P2WoT/gexvAIYLk15bXbH02TZS98gsEAgN27dp1pJRyFhH9Q0oZr6uru98UIIA5YzzNrAPQa+Klr9pdkv4q3wXYXYgcvdsyWsCE+Q01TWs0LO03/DQY9SRq+OmDNQz1GBp+6fMrm3jcwGNHTPbeK4hKvQWY+8KSaE366vqlpMk//bD3W4blAd9CAn4I4uvCNVG1TyOdq0d+s2fPvoCIGhYvXryusrLyFgDqoImxoVDoxsrKyiuZeXVdXZ16A5qVK+NvQGbMmFFaUFBQ5fF45i9atGh7ZWXlt5n5WiJ6PhKJ/M/gwYOHeTyeXzNzGRHNDYVCXXW6NpvQ9cPdr25cdUZ98SBfNTixNGsEgA0AbifYd9QHmz9IA2e/4pcGn95EDL/eCPX+c8Owd0amCNZj1JW0yrtxx8woucnjxTnSxsuv3L5VLccwbz9SY23u39R4dZeLxT0tIdKfwp0aygO+Cwm4B8x/D9dGv5GmlT3m4MyZM4+zLOvHUsptRLRRHbPNzDcJIVqZeUhhYeFVCxcu7Hb5Vpo2fS6W0QJk9uzZB0gpb1HGFxQUXNTS0jKeiGZGIpGflJaWqp317wCYzswPEFELEV2xZMmSQBe77E0BohvZfvQGZE9UJ80p2d/2CLVJ/Qft/38bQHcIkrcvr4m+lQJW88sjBVhdDDX89PgpacNQj6Hhlx4/8ZVzh1w3oITUJlQ0fxab9c6jOx8HoP5AMVfyBEz+Jc+qu5H9lmH5tSX7ki3Ucbwxu0WOfOHWrZE0cPbKb/r06WqMtWzZsrY09GuJZLQAqaysLInH48Uej6e6sLDwty0tLV8nomMBHArg2W3btv3v4MGDbxBC/NTr9ba0trZep8Z1UWGZAkQrrAnhXhNPfwr3apg2t+QoKUUlAPWleoEyEd9OTHcsT+5c7X7NLwORNfz0IRqGegwNvzT4+QO+qfE2NMR3MVo2xv701pM7lrS/Ud6Vhrr+LGLyTz/6/ZqhP1D2qlpaLhinLa+NPJkGTlfzy2gBouDMmTNnSEdhoQoQIcRpo0ePntXY2FglhGhk5q8CmFdYWMimAEkjnZIXcXXiJe+G3si9ChFVizAeANHtDcGmZ3rQbvjpoTf89Pj1+4cI+vj690OYdPh949qRxa127COAR7CN+Q0LIn8EoJ68ynT09XMZ8xmonwD9mqE/UHYzwFeD8YdwbeTnaeB0Nb9sFyAnENHRoVDod7NmzTqfmeOWZZ3IzDVCiBYp5a+Ki4t/HAwGOz9ZMW9A0si0TiKuTjx991LT0GUhAjwJxn0NpZH7MG+vX7CGX2qIO482/PT4mQLE8NMnkKIGf8CnllqdBsIj4ZrIdwH0y/X3KWLrbrj5DNQH2a8ZVlSXncfM9xMQrg9GKtLA6Wp+WS1AFKy2trabpZQtQohxzHwVgP0BVDHzDgDL6urqHu4CqilA0sg0U4D0Dq2rQgTAO8y4Dx55b8P8rR+3a3H1jdu7pzkfYfjph8Aw1GNo+KXAz19V+isQ/VY1Ltu+Y8DY10PrWk0BkgLAvYea/NPClxDu1wxVzzOPhU/UG0jJ1rg0jsF2Nb+MFyD6+ZbQYAoQfZCuTjx99/Q0JAoRFueCoZ7y7deubQeI75Nxvv/5BVv/A8DX3kG0SW+2filt8k8/7IahHkPDL0l+U68pO0UI/qsaTrAPaD850PBLkl83www/PX79vgBRAPwB38sAjiOm6fW1TQ+liNTVOWgKkBSjmUfDXZ14buFYMW+fIjRv/a5kfJeAM5VdbdsY8Rb5YutO+8n1H9rPb3qr5d/98RhAzRiZ/NME2N+f/unj699PT5Pl5w/41Nry6xPFB/PZ9bXRR9plzT2cLMSuxxl+evxMAZIoQEprAAowU21DbZM6NTaVy9U5aAqQVEKZX2NdnXhuRDmtuvTwuE3ntkTl+Z6C9rcihDhL8UrBYFouWD5bX5uRLutudD/TNpn80ydqGOoxNPx64ecP+FSTsW8mig/gZ/XBxKbzjsvwM/mnR0Bfut/nYEVV6VlM9DBAr4WDTcekiNTV/EwBkmI082i4qxPP1RyLMPHQbw46o2iIOJkIxxcOskZYBZ9bvAWgMDGejgvR8ELN5lWu9iV3xpn802dvGOoxNPy64dfeY+BRAIe1Fx8X1Acj93cabviZ/NMjoC/d73PwxCtLfFaRUHtTS4S0Ji+/efPKFLC6mp8pQFKIZJ4NdXXiuZylB8AYAEOKi7HpmNm+YyTjFAK+BmByJ9u3AXidwK+zoNdttl43RUmCkMk//SQ3DPUYGn5d8CsPlJ1L4MXte9yawfTNcG2TWmfe+TL8TP7pEdCXNjmolmFV+R4F4QximlVf23RbClhdzc8UIClEMs+Gujrx8oBll/ymBcoOkeBTAaivowAM7sKXz4sSSfQ+mD6WJFbv2r7549dDiOWB75kw0eSfPkXDUI+h4deJn7+qrBrEN7X/7zfjXuu0F2/YvK4bzIafyT89AvrSJgcT+0DKAgDXgHFXuDby/RSwupqfKUBSiGSeDXV14uUBy6T4nVg9bJJF9lEk+SgGqYKku6Kkw+W1YKwG4WOAPiaSH0Oq/+btkj07bCl3DLLs7SLevOPphVDHYObrlRS/fHXOIbsNQz3Qhl87P/81Q48hS85lxnm7/xc/FA5Gp/eC1/Az+adHQF/a5CCAqVUlRwoSrwP4OByMdJzamQxdV/MzBUgyIczPMa5OvDxAmja/jqIEtlpfTaNBPArA6MS/wSNS8D0OYDuAHYDqm0OJfxPQzIxmJmwlQjM48X0rS25mga1Cohkk17ZiSOPLwbWdm3ymML3W0LT5ac3at4QNQ7149nt+J181eGi80DMXjGsBeBVOAv5UH4z8NAm0/Z5fEox6GmL4aQI0S3n/C9Af8KnTOA9johMaappeShKtq3PQFCBJRjEPh7k68fKAZ1b4TZ8Oa9OostEsaDTD3l2UEI8WJEqZ2AeGD4QvfgcGpMuLgSYC1gJoBHEjSzQS8CEL8aHX9nz47M2fbUxXt3l6miVy/1WblRzMutXumaBf86uoKpvJxKrwOLA9JA+SjYX1CyIvJBmifs0vSUamAMkAqB5UmBxsh+Ov9i0AYw4YPwnXRm5IErur+ZkCJMko5uEwVydeHvB0DT/Vq8SObvfBkj6Pzao5YqlNKCH1xSiR2P0dhBJW/wbKAIxlYBwBohfW28H4CIJfA9E/pG3Vp9FttaspXMMvD3KtOxMNQ73g9Ut+5VUlJxEJVXh8azc+ek5ALlgejKpTr1K5+iW/VACZhzAZpNW1KpOD7VymVZedI5lVI8InwsHI6UmSdzU/U4AkGcU8HObqxMsDnn2C39SqYaMtio0F0zgJGisI4xm8P0D7M7A/AUO6iMVbBP6HJDQIsl+qv2nb5jTi1Sf4peF3JkUMQz2a/YpfRaDsm4k9HsQz2rG9xUQLGmqabk8TY7/ilyajnsQMP32ohmE7w4q5g4ex9KjjeG1vASb+40+RrUngdTU/U4AkEcE8HeLqxMsDpv2Cn/pQo3jB/tKyjwULP8DlAIZ1ik89g14gwS+RzS/X10ajScSvX/BLgoPOEMNQh14/OAp6yrWDRnjjnvOY6DwCTmjH1QjGAiotWVA/b3WLBkKTfxrwzP4FPXjt0iYH98BYHvA9QcC3iXB6fU3kiSQIu5qfKUCSiGCeDnF14uUB037LT3WEl6ApYJSDUA5O9ETpuLaBEAbornBN07Ie4thv+WUwtw1DPZh9kl9FVelXAFSwID8YFWpJpsLEwIvE/EDME3/gpfnbP9NDl5Duk/wywCVZFYZfsqS6H2cY7sGmoqrsWia+EYQbwjWRnySB19X8TAGSRATzdIirEy8PmBp+7UFSR3jCso8n0BRmTAEwvv1H/wThrkJRcNcz8zfu6BRTw08/yQ1DPYZ9gt/xgSFlBRB+JlFOzKrgUAVIx7UZTE8Q4YH6YNNf9XDtJd0n+GWYSSrqDL9UaHU91jDcg0vid7GQ/wLwUjgY6Xjj2RNlV/MzBYj+DeJWDa5OPLdC28Muw6+bIFVUl86QTDMI8LcP+QDMd1kW7nrupugn7f/P8NNPcsNQj2He8psaGPpVwbKCBU4ixkkdR+i24/gUxM8A4hmvl59Jci14OiTzll86zmZBxvDTh2oYdmLoD/jeAXAwW3K/hvlb1Z4QU4Do59kXNBQCGAfgwwzr7U/qzI2rF23Drxd+/kDp2WCaAcIZ7UOjammWsO27li/Y+jZ2n8a1BUCbXij6rbTJQb3Q5wW/innwyEjpFFh0PElMYULF3odDsHrq+aJgerZ5Z+SZ10OI6aFJSjov+CXlSW4GGX763A3DvQuQWwD8gIm/31ATvcsUIPpJ1lmDKUD0mZobV4+h4Zckv/ZjP9XJO5coERkHdkTsx5vXx//6wbM7nwHQ1P6VpEYzrJ2AyUG9VHAlv/LqsvFgHC+AKcxyCoiO2ctNwjow/Y2In5NCvpjEk049Ul1Lu5JfNhzNkk7DTx+sYdiJYXmg7FwCPwDi28I10VmmANFPMlOAZJ6huXH1mBp+KfKbWlVypBBiRnw7XyqZBynxeAx/bvrUXvThc9vD6vjAFFX29+EmB/UywBX8Eoc6MJ0AxomgxElVE7pwSy2leJkZLzHj+edvjqiux7m+XMEv1xA05jf8NOCZhzBdwzv5mhEj4yKmPi8+DQcjk00Bop9kpgDJPEPz4afH1PBLk99BXxtw3IDh3ksKBtHFaikJ27SlqAS/qw9Gb05TZX8VMzmoF3nH+U2fDmvT2NKpUtAJpAqO3UfjDu7CjZcI/LJUBQc8L2eo+acerb2lHeeXaQdyrM/w0w+AYdgFQ3/A9zSAbxLkMfXBra/1gNnV/MwmdP0bxK0aXJ14boW2h12GX/pBKlKd2McfN+DoEQd4Ly0abJ3iUYsqgafJxu/rF0ReSF91v5I0OagX7qzzO+HHwwZbcXsqGFMFMJX/24vjc8uZ8ToRXlffLUu+vvymra/rueWYdNb5OeZJbiYy/PS5G4ZdMCyv9v2EGH8k4kB9TbTWFCD6ibanBrMHRJ+nuXH1GBp+evy8AEoARP0BXyXA1wE0Um0RYdDvRcmQ6zWbpOlZlx/SJgf14pRxfhVVparnRoUUwt/FkbjK2tVgNKieHHlWbHRFOuP89MKZd9KGn37IDMMuGFZUlx3HzC8DeDwcjHQcApN397B5A6J/g7hVg7lx9SJj+GWQX8XcoZPZlteBcEFCLfOrgnD98mD0Ub1p+rS0yUG98GaEn9rDYUucTUTlANSX0ttxvQeiVyD5X4Kt55bfvHmlnsmuks4IP1d55Kwxhp8+b8OwG4b+gG+F6snlkd79nr35s43dDHM1P1OA6N8gbtXg6sRzK7Q97DL89ILU/YBSjAAAIABJREFUJb+KQNnlnHgb0r4Rl2luuLapRm+qPittclAvtGnzq5g7eBiz92wwnwXg1M/NILSB8RwRPWtL+7nna7e+oWeiq6XT5udqr5wzzvDTZ20YdsOwotq3mBmzmXFxQ23kHlOA6CdbhwazBEufpblx9RgaflniV35tyb4kxfXg9rchoAXhYNM1etP1SWmTg3phTZlfebXvVGKoouNsAMPap98BwmMM/quIiefqFzat1TMrb6RT5pc3njljqOGnz9kw7O4NyFzfBZC4F6A7wsGmy0wBop9spgDJHENz4+qxNPyyzM9fXXoTmKrVNAw82hCMqD/8zPVfAiYH9bIhKX57LLFS+Xf4HlP+VRUeFKPH+1HRsSfxpPjphahPSxt++uE1DLtheMIPh43xeG11HO+GEWsj+y1b1uUx9z3yu+yyy8ZYlvVbtSJBCFGzZMmSv82aNes8IrocwEOhUCi0+9dzdi6zBCs7XN2g1dy4elEw/Bzg5w/4fgTghvap/i8cjByhN22fkjY5qBfOHvlNm1t2ipR8FYDTO6Zhxiukig4Lj9XPj7ytN33eS5v80wuh4afHT0kbhj0w9FeVPgOirzPolIZgk2r62/nqkV9lZeWvVf8hAOpkyoVSynuI6BvRaPQXPp9P/ezJUCj0in4Yu9ZgCpBskc29XnPj6sXA8HOIX3l16RnEdD+AAQAikq1DXNoXQY9I6tImB1NntqdE1/uQ5vpOZAlVeJzfPnglMx5XhUc4GHleb8o+JW3yTy+chp8eP1OA9MLPH/D9HMD1AG4MByM/TrUA6Rj/gx/8YFQ8Hr9RSvl3IURpKBRaMGvWrHPUz+vq6v6sH0ZTgGSLoVv1mg8/vcgYfg7yS2z6lR71pGW/xLRCfDV805ZX9UzIe2mTg3oh/AK/8urSI8C4ipBYXgAQ3mWJRQ21kVv0pumz0ib/9EJr+OnxMwVIL/ymVflOkJR4e/FGOBg5Kp0CRC3D8ng8t0op/0BEYwF46+rq7jcFCPChfv72Ww3mw08v9IZfDvj5q0ufAdPXE38fMk+rr43W65mR19ImB9MPn+pDo3p2FB99uW/QoCE0k5FYbuUB8CkTFokWzy31izZtT3+KPi9p8k8vxIafHj9TgCTBzx/wvQ/gS5LlUV2cytdjDl555ZX72bZ9o2VZP7/11ltXzp49+3hmPjEUCt1YWVl5JTOvrqurU13Xs3KZJVhZweoKpebDTy8Mhl+O+JVXlc4jIrX+tL8XISYH08tBAWDc6MOLJoya7J3hHWBNLxxCQ4SFJhDdQpa1qP7GTRvSU92vpEz+6YXb8NPjZwqQJPiVB0pva3+r++NwMHJjJ5GecpAqKytvJaJ9pJQbiaipoKDgxtbW1t8KIVqZeUhhYeFVCxcubE7CjLSGmAIkLWx5IWQ+/PTCZPjlkJ8pQhLwTQ6ml4OFh3+7+IdFoz3XCML4eBwxsnDbwMFcUx9s/iA9lf1SyuSfXtgNPz1+5jMwCX4V1b6LmbEUwDPhYOSUFAqQJLRnd4gpQLLLN5fazYefHn3DL8f8TBFiCpBUU/Ab1w4a0brLc/2unZhpeRixFjwSXR2784Pndz4LwCy3Sg2o+QxMjVfn0YafHj9TgCTBr7y6bDwxq+N4///2zj0+rrLa+2vtudWkpbMDlYOgCCqvR1EQOC8INBOUD+L1KB5E33I8tXT29GIkkwLlUC7lIghtMymxaWZPrai8Clbl8HoEDwJmUhR9FRTx8ioHvFGsTZsd6CWZycxe7+dJZ3AMuczM2jPZe7Lm88kfhWet/azv+u21n7WvkMvDiT+40/pTiZmrNSgNSBkJ9ugQVwvPA0yFHy9JjvCb402IIwx5afSOdeua8EVoo3qn/VtzGXjxxd35xC+/9dJ9ALAHAAYBJn1PvncCrP9MRX885sKPx08akDL5ReItjwDQuwBoWTox/EVpQMoEN8Uw+RI6j5/suMKPT4DnwbGD7xxuQhxjyEulu63bblg0n14auwkA4+MzJfoeIl3Tn3jxaQBYAAB73R2Ba2cn+uOlRvjx+Mk6pkx+kXj4egC8ERH+d3+Xdak0IGWCkwaEB2oaayl+PLTCz0X85mgTIhqcQYNt8ZYLCe2bgPCfxnsPwFsGEkPXFcyEn4v2Yd5UPGkt+uOnTRiWwbB1TbgVbUwD0F8PHGw68QnzhUNeqIFyC1YZyfXoENlxeYkTfi7jV9qE2Bq+deemoV/zpuh6a9HgFClavx60/pf0m4hgXWGIutqxLp2wvu2Vs3+uV5+8BIGbItl/uQRFg2UTjHTqzwHBCQDwoZI66GoNSgNSdno9N9DVwvMATeHHS1JN+LV2hG9AxPVqarmA79gf3LH3Bd40XW1dE4aujriMyZ3XGT6FCDcTQEQNR6AvBH25ax7aeEA961H6E35l8JxmiPATfjwCfGvRYJkMI50tXwSipQB4ZzoxdHnBzNX8pAEpM7keHOZq4XmAp/DjJalm/CKd+peA4JMA8KumHJ79YM9Qzd5TzkPAtq4ZQ/bMZslBJK4vBoAvAYyf6durroAMdFvmFNMRfrw8CT/hxyPAtxYNlskw0hH+V0D8MgD8Jp2w3iINSJngJhkmD6FXz65oKTsuj6HwczG/SKe+EwjOBYL/8+pd1kU7djTkG45EgyUaXNyhv19DUG+1ChDAD3xIq7/fNfyUnMHn7ajCT/jVjADfsdTAMhm++/JXH53TxtR3juYj0Xn93cP9bv+WlFwBKTO5HhwmOy4vacLPxfze1b7wDfmANgAErwGkbemu4Shvuq60Fg0W0tIW1z9OAF9T/ySCe+2MvfKxrS9aM2RN+PFkLfyEH48A31o0WAHDSLzlWwD0EQC4NZ2w1PNxruYnDUgFyfXYUFcLzwMshR8vSTXnF4mHPwKA3xqfJsHadLd1B2/KrrOuOUPXRTzJhFo7dAMRkuNpRtg40GVdWea8hV+ZoKYYJvyEH48A31o0WAHDtri+ggC2AuBP04kh9WZAV/OTBqSC5HpsqKuF5wGWwo+XpLrwa42HL0fA7sNnxumjA93DhxuSxvjVhaGbUbXF9asJ4LbDPSZ1DCSGN1cw3znPrwJWkw0VfjyAwo/HT1kLwwoYvjN+REsQfPsOn6zBcwa6hn4MAM0A4MrnJKUBqSC5HhsqOy4vYcLPI/xaO/UNSHAFAOyybXjfzs3WL3hTd431nNZgWzy8jQAvU9mwEf9lZ9fQNyvMzJzmVyEraUAcADbBheiPz1QYVsgwEtf/CwAuKLyW/HZpQCoECADyEHrlzCZayI7LYyj8PMSvtUO/BxEuAYD+LDS/7/HE8yO86bvCes5qsDWu92PhNbs2aGfuTOz7v1VkZM7yq4KVNCAOQStxI/rjMxWGFTJs62i5gpA2qGNhOmGdLw1IhQClAakc2CQWsuPyMAo/D/E7d+VCXZunfRsBziGAvoGEtZI3fVdYz0kNRuL68wBwLAAczAV8JzG+9TIn+TmoXOHHgyn8ePyUtTCskOE5Vx21wD+WP3zLVRbPTm8Z+tWcuQVr6dKl4WAw2OH3+zf29vYeUAyWL19+uqZpl5imedWyZcte4/f7byCiFkRcY5rmnybhK1dAKhSdNCB8YBM8SOHjIa07v8VX6G/X8vQQAB6NACv7E1YfL4RZt647w9mOOBLXqTCH36YT1puZ85lz/Ji8JpoLPx5Q4cfjJw1Ilfwicf0HAHA22XD1wGZr65xoQGKx2Jts296iaVomGAwu6enpeanQkHQjYjaZTBqGYdxGRPci4igirkgmk/Hx5wv//icNSJXCKzGT4sdjKPw8yK/kY0wHCPE9A11DP+SFMavWc0qDJc2HunXgPAfIzyl+DvCSBsRZiKI/Pk9hWAXD4stZCOCBgYT1iTnRgBiGsTCXyzX7/f7OUCh0U09Pz37DMFYj4m4AODMYDN6cyWS6NU27OhAIjGYymesL4yY+oS8NSBWikzP4fGjSwDnGcNYOHCUPpf8QM/739PcOjl+J9eBv1hjWm1UNmg85e8pP4pzRHx/VpB6EHx+sMKyCYdvS188j/UX1HGT2j49lj//DTw6qNbjrfo6/Bau9vf2IYmMxOjp6MiKepmnafUTUUWhAbgSA9aFQiKQBqakeZMfl4RV+HuZXfBOIx58HmRMarFHzIQ0Ib/8VfsKPT4DvYU7UQD6mV3qIdOhPgQ1v3/Nc/qTf/OdLz9RiG1yfNW1AstnsebZtXwQATYj4FiJaqmnaEiLq0jRt1Lbt65qbm69KJBIT31gjV0C4mZWHt7gEpfDxCM4qvwZ5HmRWGfLSX551DZsPWUCXl4LpRjW8/viIpvUg/PiAhWGVDM+6LBwngK79e+2zfn3/S+p7IK771bQBUc+AqIhXrFhxrLoCkkwmrzQMQ93b20FEBwFgRyqVum8SKtKA8KUiOy6PofDzOL+S50H226CdX+WrXHkUeNYNrcFIXB8CAL3wukgnnvmYSLuh+fGkVZa18CsL05SDhB+Pn5xEqJ6fPxSCE0775MLfZYbz735yx4FHq3dVO0vHGxCHpioNCB+kFD8eQ+HXAPwiHeFNgNhJgI8MJIbUO9G99GtYDUbi+q8B4B8B4FfphHVyjZLSsPxqxEsaOGfBiv74PIVhdQyDAHDcOy6Zf+mff2hv2/vnQy9U56a2VtKA1JbvbHqXHZdHX/g1AL/3tkPokE9/GBDOBYLb0t3WNbyw6mrdkBqMxPXvA0AbAOxNJ6xFNSTakPxqyEsaEGfhiv74PIVh9QzVt5SOAIA9ALCveje1s5QGpHZsZ9uz7Li8DAi/BuHXtkY/l2x4+PAHTumidGJ4sts+edHWxrrhNNjWod9Dh79YD+mEVevjT8Pxq43MpvQq/HjAhR+Pn7IWhtUz9BcaEOVB3e7qul+tDwDVBiy3YFVL7m92suPyGAq/BuIX6WzpBKJNAPD/fKCd/2hi3y5eeHWxbigNRuItmwHoM4pcUw4XPtgzNPH1605DbSh+TsMpw5/wKwPSNEOEH4+fNCANzk8aEH6C3epBih8vM8Kvwfi1duj3oDr7TvDldLf1b7zw6mLdMBpsi+tXE8Btiloeff/jsa69v6sDwYbhVwdWk21C+PHACz8eP2lAGpyfNCD8BLvVgxQ/XmaEX4PxOze+8EQfaN8DgBMR4dP9XdYWXog1t24IDbat0ZeQDXcXaLWmE9bOmpM7vIGG4FcnVtKAOA9a9MdnKgx5DF3NTxoQXnLdbO1q4bkZXGFuwo+XJFfya+tsuYSI7gGAA0B4Qbp76HFemDW1diXDSiJeHA9HNMD+cRuC/5Xutr5WiT1zrOf5MePnmgs/HkHhx+MnJxEanJ80IPwEu9WDFD9eZoRfg/Jr7dQ3IMEVQPBYFpsveDzx/MQPofIid87a0xosXHF6ttB8rE13W3c4h6YsT57mV1aEtR0k/Hh8hR+PnzQgDc5PGhB+gt3qQYofLzPCr1H5EWCkM/wQAJ5PAJ8fSFjtvFBrZu1ZDZ5uQGB+s549fOFj1hh7ll/NFFWZY+FXGa+Jo4Ufj580IA3OTxoQfoLd6kGKHy8zwq+B+bV2ht+BhA8BwFEEuHwgMfQFXrg1sfasBiNx/aB62RUB3D+QsD5cEzozO/Usv5lDq8sI4cfDLPx4/KQBqQO/iy++OBgOh68OBAJmb2/vX6PR6CWIeBkAfMM0TfPwOaTa/KQBqQ1XN3iV4sfLgvBrcH6RePhTALhdvSNd0+wLvr/pxSd4ITtu7UkNtsbDv0XAkxDhif4u6wzHqZTv0JP8yg+v5iOFHw+x8OPxkwakxvyWL19+tKZpXUT0Rp/Pd5Ft2y1EtGR4eHidrus3AMB3TNP8MX8ak3uQBqRWZGffrxQ/Xg6E3xzg97dvU+Cjr35+6IIdOyDPC9tRa89psDXe8jACvRsA96QTQ0c7SqNyZ57jV3mINbUQfjy8wo/HTxqQGvNbtmzZAr/fryHitYjYnc/nz0LEY03TvDMajX5UbT6VSn2TPw1pQGrF0K1+pfjxMiP85gC/97ZD6FBAfwgIWoGoK909vIYXtqPWntJgW7zlLgIa/75KHb5yXg5oT/ErJ6A6jxF+PODCj8dPGpA68YvFYhuKDQgABFKp1D3SgAAcfoOK/KohIMWvGmp/sxF+c4TfeVcceaadt9XzIEcA0SfT3cNf4YXumLVnNNjWqd9CBOtU5KjlFvVv2r/XMQrVO/IMv+pDrKml8OPhFX48ftKA1IlfsQEhotcR0bmmaW4wDGMlEf0hlUo9yJ/G5B7kFqxakZ19v1L8eDkQfnOIX1unHiOCPgAYtMm+cGf3i0/ywnfE2hMabIvrKwhgq4pYQzr1+13DTzkSPd+JJ/jxw6yZB+HHQyv8ePykAakTv2IDYtu2RUR3apqWIaIjQqHQ6p6enpf405AGpFYM3epXih8vM8JvjvGLxHX1ZfRVANDflLMufLAHMjwEbGvXa7CtU/8AEXxbRUoI7x/osh5gR+2cA9fzcy7UmngSfjyswo/HTxqQBucnV0D4CXarByl+vMwIvznGb/x5EL/+XQBoA4DedMJazUPAtna1BguvMj58pQjRSHcNpdgRO+vA1fycDbUm3oQfD6vw4/GTBqTB+UkDwk+wWz1I8eNlRvjNQX6LOxaepqGmmpBFALA6nbB6eRhY1q7V4OL2+Ys0f2DP+JUPovUD3cM3siKtjbFr+dUmXMe9Cj8eUuHH4ycNSIPzkwaEn2C3epDix8uM8Juj/No69UuJQD2InkGiC/u7h/t5KKq2dq0GI3G9+HGqVDphGVVHWFtD1/KrbdiOeRd+PJTCj8dPGpAG5ycNCD/BbvUgxY+XGeE3h/m1xvXbEOBqAHjSzo1duLPnwCAPR1XWrtRgJK6PAMA8AHggnbDeX1Vk9TFyJb/6hO7IVoQfD6Pw4/GTBqTB+UkDwk+wWz1I8eNlRvjNcX6RDv1+QPgQANyTTlif4OGoytp1GozEdfV63SMB4PF0wjq7qqjqZ+Q6fvUL3ZEtCT8eRuHH4ycNSIPzkwaEn2C3epDix8uM8Jvj/N515cI35HO+BwHoTbP0ULqrNBiJ638EgNcBwC/SCesUnjzqYu0qfnWJ2NmNCD8eT+HH4ycNSIPzkwaEn2C3epDix8uM8BN+cN6alvfkbXoAxz9xAZ/t77au5WGpyNo1GozE9V8DwD8CwbPpbuuNFUUxe4Ndw2/2ELC2LPxY+ED48fhJA9Lg/KQB4SfYrR6k+PEyI/yE3ziBSFxX3wZR3whRr5v9WLpraAcPTdnWrtBgJN7yEwA6AwB2pxPWMWXPfvYHuoLf7GOoegbCr2p044bCj8dPGDY4P2lA+Al2qwcpfrzMCD/h9zKBSKd+OxBcNd6DBPC1/XcMPc/DU5b1rGsw0qGnAaEVAF5KJ6yFZc3aPYNmnZ97UFQ1E+FXFbaXjYQfj580IA3OTxoQfoLd6kGKHy8zwk/4/R2BSFxXr+a9VP3HdMKqR+2cVQ1G4vpvAODNAJBPJyw/Tw6zYj2r/GYlYmc3Kvx4PIUfj580IA3Orx4H0WoQhgDgOAB4thpjsRknIMWPJwThJ/xeQaA13vIwAr0bAIbTCUvnIZrRetY0GInrLwHAAvUtlFc/bzXv2AH5GWfrvgGzxs99KKqakfCrCtvLRsKPx0/WMQ3OTxoQfoLd6kGKHy8zwk/4TUogEtd/BgCnAsDv0wnrRB6maa3rrsF3xY88Ng928fayYSQ6ob97eLiGMdbSdd351TKYWfAt/HjQhR+PnzQgDc5PGhB+gt3qQYofLzPCT/hNSSAS1/8AAMcDwM/SCes0HqopreuqwcXxI/+nBvaPC7P5CyGeOdA19OcaxVYPt3XlV4+A6rwN4ccDLvx4/KQBaXB+0oDwE+xWD1L8eJkRfsJvWgLF25QI4AcDCetcHq5JreumwUg8/CkA3F6YxXO2hh/cuWlIvXrXy7+68fMypGnmLvx4iRV+PH7SgDQ4P2lA+Al2qwcpfrzMCD/hNyOBSFy3ACAMgHt8gKc9mti3a0aj8gfURYORTv1OIGgvTOsXSPRv/d3DPy9/mq4dWRd+ro2ePzHhx2Mo/Hj8pAFpcH7SgPAT7FYPUvx4mRF+wq8sApFO/X4g+ND4YA0vSG8a+l5ZhjMPqrkGI53hLwDhssJUvop+/5r+DYO7Z56aJ0bUnJ8nKFQ/SeFXPTtZPPPYFa1FgzyOruYnDQgvuW62drXw3AyuMDfhx0vSnOLXGm9Zg0AbFTIC6hhIDG/m4Ru3rhnD1isWnqDZ2m1EcElhnuvSCetWB+bsJhc14+emIGs4F+HHgyv8ePxqWgP5U/OEB1drUBoQT2ioqkm6WnhVRVRfI+HH4z3n+LV26EsQ4e4CNhO13Lr+Tfv3MjDWhGFbR8tyQroeAF4LBM/aSGt2JobvZ8zTraY14efWYGswL+HHgyr8ePykAWlwftKA8BPsVg9S/HiZEX7Cr2ICbfEjzyewTQA4AYB+B6htTHcNpSp2dNjAUQ0uXtPyFs2m6wDg4+PeEe9C276xv3tYvdGrEX+O8mtEQDPEJPx4SRd+PH6O10D+dDznwdUalAbEc3oqe8KuFl7ZUczeQOHHYz9n+bVdoZ9s5+BaxJdvb3oAkDamu4a/XyFSxxhGOsLtgKiaj0UA8AckUo3HXRXOx2vDHePntcAdmq/w44EUfjx+0oA0OD9pQPgJdqsHKX68zAg/4cci0NahLyGEtQDwtsOO8E5C2FjBtzXYGox06J8ghCUI8P7DU2j4qx6lOWPzYwnA+8bCj5dD4cfjJw1Ig/OTBoSfYLd6kOLHy4zwE348AgBw/lp94VgG1qpGBAE09bpeAvq6psG9/Zusx2bYQFUaXNxx1DE+sJcQ0pLCF9vVZubKVQ9pQNiqfdlBVfpzbvOe9yT8+CkUhjyGruYnDQgvuW62drXw3AyuMDfhx0uS8CvhF+loeScirSWAfy75zw8R4Ne1jO/e/t7BA5PgfhUANAHAvplS8d52CB3ytZxGGnwMiS4FgKMKNj8nwLsDtv/uRzbv+etMfhrs/4sGeQkVfsKPR4BvLRrkMXQ1P2lAeMl1s7WrhedmcNKAOJId0d8kGM/rDJ+St+EjiPhhADilMOSPRPAj1PB3iPTb/Kj9m59uf3HPyAjMA4D56uoFAAyXuju386iTfJg/HW06nQBPBwD1t6BkzIMEcPdAwvqqI9n0phPRIC9vwk/48QjwrUWDPIau5icNCC+5brZ2tfDcDE4aEEeyI/qbAWNrp/4+JFCNyEdKrlhALguQGbFtP8Kztg0H8jloag5rPvRDM8DLf4rvxN9/A9EAaHB3FQ+8O5J0lzkRDfISIvyEH48A31o0yGPoan7SgPCS62ZrVwvPzeCkAXEkO6K/MjG2rVo0H16VOxVsOBWATs2O4BnZrP22gE89MwKQywGEFmjg+/uWYxcg/AQIfoIIv9CQnn500/Afy9zkXBkmGuRlWvgJPx4BvrVokMfQ1fykAeEl183Wrhaem8FJA+JIdkR/1WMMhkJw/PHnvOpkO6vNxybYfexbfb/PU/BgKJQ/ZFnWoSdMGKve/ZyxFA3yUi38hB+PAN9aNMhj6Gp+0oDwkutma1cLz83gpAFxJDuiPx7GUOGZDvUg+m4AaTiqwCkarAJaiYnwE348Anxr0SCPoav5SQPCS66brV0tPDeDkwbEkeyI/vgYhSGPofATfjwCPGvRH4+fshaGPIau5ud4A7J06dJwMBjs8Pv9GwcHB7MtLS2ftm37g5qmPTI0NHTHggULjvL7/TcQUQsirjFN80+T8FVn/44DgGd57Oe0tauF54HMCD9ekoQfj58cfIUfnwDPg+zDwo9HgG8tGuQxnJbfsmXLFvh8vnWIqN7IuM40zSd5m6vM2tEGJBaLvcm27S2apmWCweCSkZGRUzRNu9A0zWsNw+hAxOeI6CwiuhcRRxFxRTKZjAMATZi2NCCV5XGy0bLj8hgKP+HHI8C3Fg3yGAo/4ccjwLMW/fH4yUmYGvMzDGMlIj6fzWZ/5Pf7b5o3b97anp6el/ibLc+Dow2IYRgLc7lcs9/v7wyFQjeVBIKGYWzI5/MP+3y+j2madnUgEBjNZDLXTxhXnLU0IOXlb7pRUvx4DIWf8OMR4FuLBnkMhZ/w4xHgWYv+ePykAakxP8MwPg8ASdM0n47FYhsQsbuvr28Xf7PleXC0AVGbbG9vP6K0sbj44ouDuq5fDwDqS79bAWC9+guFQjRDA/I6AHiuvDBk1CQEpPjxZCH8hB+PAN9aNMhjKPyEH48Az1r0x+MnDYhz/KzJXEWj0U2IuFk9CtFwDcju3btHdV3vAoAfmqb5NQUgFosliKhL07RR27ava25uviqRSIxMgKOugBwFAPv5/OesB1X81F92zhLgBS78hB+PAN9aNMhjKPyEH48Az1r0x+NXbEBkHVM9R8VO/SZtQAzDuBIRH2tqavr5wYMH79A07ea+vr491W+uMsuaXgHJZrMRIrqRiJ5W09I0rYeIFgBABxEdBIAdqVTqvkmmLLdgVZbHyUbL2RceQ+En/HgE+NaiQR5D4Sf8eAR41qI/Hr9iA9IMAHV7LoE/ZVd5mFaDsVjsLUT0OUTcR0RPmabZXc/ZO96AODR5aUD4IKX48RgKP+HHI8C3Fg3yGAo/4ccjwLMW/fH4SQPS4PykAeEn2K0epPjxMiP8hB+PAN9aNMhjKPyEH48Az1r0x+MnDUiD85MGhJ9gt3qQ4sfLjPATfjwCfGvRII+h8BN+PAI8a9Efj580IA3OTxoQfoLd6kGKHy8zwk/48QjwrUWDPIbCT/jxCPCsRX88ftKANDg/NzcgOgDs5vOfsx5U8VPP0hyaswR4gQs/4ccjwLcWDfIYCj/hxyPAsxb98fgVGxBZx1TP0dUadGsDUj1usRQCQkAICAEhIASEgBAQAkLAtQQcb0CWLVv2Gp/PdxMAvE7TtK5kMvndFStWtNm2fQW0yBSAAAANvUlEQVQAPGlZ1i07duzILl26NBwMBjv8fv/G3t7eAxP/XSRWeE3YZxGRiOgW0zR/Fo1GL0HEywDgG6ZpmgBApfaDg4PZlpaWT9u2/UFN0x4ZGhq6Q23TtVkomVg1/GaIF2Ox2McBYDkAPJ3JZNZrmtbk9/tvIKIWRFyjPkKjphCNRj+GiMOmaT5kGMYbAOAW9fq7XC534/bt21/wAj/14cuJuV+wYMFRE+NV48Lh8NWBQMDs7e39aywW+wAArCai71qW1Vuql4kazOVyz/h8vnWIeAoArDNN80nFZvny5WdpmnayaZrbiqyi0ajS/a9SqdSDXuAHAJPpJT9ZvKV6UbEZhhEgopt9Pt+9fX19PyvGW42me3t7D8ZiMbUPn4GI6jtBG0zTfNYLDKupWblcbh4iXmvbtq5p2jNNTU2bit9HqlLTuw3DOA0Abiei/x4bG/v3u+66a9gL/MrVy4R9WMX7fiK6AhF3Fo8zhXgr1nRzc/POQ4cOrbFt+03KByIOqePa1q1bJ32fvpu4lquX0poPAGrfupKIXlWI5cepVKqXcxw+dOiQPxAI3IaIx2uadkdfX1+/mzhNM5ey9VJa89UaZKp4q9H04ODgYDgcjmma9iHbtrenUqkdaq3jBYbV1MDBwcGRqeItR9OWZe2eeOw/8sgjz5649vQCv3L0otY15ay1K6iBP5u4VlTHjIl11kl+jjcghmHcAACPA8BjANADAN1EtEotdIloiaZpqoA/Zdv2Fk3TMsFgcEk2mz269N89PT3j73xWC5qiDwB4US1uEDFFRB8ZHh5ep+u62tZ31MGh1H5kZOQUTdMuNE3zWsMwOhDxuWQyeb+T4Grlqxp+08V72WWXvdHn8621LGt1S0vLe4joJPWRRyK6FxFHEXHF0NDQVS0tLXGVH/XdluHh4f/Qdf1GRPxSYexHTdNUC2nX/5YvX754Yu6J6KzSeDOZzOeCweAmIlJsLtI0Tcvlcp+2LOs6XdfXEtFPiw3DFBr8JSI+m81mf+T3+2+aN2/e2kwmoxoYxejrpml+rqQhuZWItqRSqW+6Hh4ATKGXQ4j4fDHeYDB4bS6XW17USzG2aDT6UQD4NCJebZrmj4vxVqPpTCaDakHu8/luVCcovMCOU7Oy2exbieh00zQ/PzHWajRt23ZGvd99bGzsikAgoJq4kGma3/ECx3L0ks/nd6oTXMV9OJ/PhxFxuWVZa8PhsDpB9aviiQGOpguL9I8jom6a5lYv8CtHLxNrfnEfVosNXddvRcSvJJPJpziazmQyS4loTy6XeyQQCNzg9/uv9sK+XI5eJqv5hmF8Zqp4q9F0Lpc7UR3LLMu6Xtd11Qw/vm3btp1u1yB33TZZvOVoOpfLfcvn872nZN23z7btd5auPZPJ5Dfczq+wz824jiait8601i7GW46mA4FAMpfLrS5dK9q2fXdpne3r69vlJD/HG5Di5FatWvUPuVxuAxF9CREvME3zKsMwzlSLQUS8K5fLNfv9/s5QKHSTWmyU/rvYgJQGGovFTiGilZqmPWrb9j+YpnlnYcGjzk49PIU9Goaxwbbt+72w45bGWwm/El7TxqsKJACMAoA6U6/O/o9mMpnr1VmbfD7vI6JW27apeDBatWrVa3O5XCcRPZ5Kpb7upPDq4GucRT6ff9jn832sNN5gMNiVzWYPqgUuInYXd6poNBpRV9Z8Pt/6rVu3PjdxjkUNAoANAFtN03w6FottUD5sBY7oBAD4p1QqtblwRe5KAPg9EVleaUBKYy4cUC1EPBMAksV4/X7/5/P5/EipXlauXHliLpe7VDW1AJAubUCqqQnqpAQAfLnwwdLf5HK5a7Zv376/DrpxbBOV1KzR0dF/AYBlhSu9ZiqVunuSs51la9q27eMA4FJ1AkE9S5fL5a73Gr/pamA+n9/u9/u14j6cz+fVcUXp9GQAeMSyrJ7JrnpXounCQuAYRLw1GAxePtlxyTGx1MbRlHqZqubHYrEPqoVN8STKVDWwnOPwyMjImzRNU1eVn9E0zZdMJj/rlTP4JSdPVFPxiho4Wc1fvnz56TPFW4mmiegMInqtOikRjUaXqTmlUqnttZFKbbxWUgOz2ex5ZcQ7pabVWrKwj46PAYBnAOANpWtPdWyuTaS18TqdXoqxlDOmnON66VqoWCfz+fx/lNZZTzQg6vKR3+/fatv2bZqmqVunFqdSqY3FBkSBa29vP0ItfouiKf13JpM5HgDehoiDRKQu275Znc3z+/3tuVzuHQAQSKVS9xQbELW4m+ivcCbnegA4YJrm7V4qfNXwK413ZGSkp6mp6XwiUk3ezt7e3uej0ai6Beu0AwcOXLdgwYJ1ALA+FApRaQ5KeSrBKqbZbPZ827bPKZzVHqvNbuas11IWqlFQsU4Wb7F5KOxUuGrVqqPVlRAi+oW6UkdEi9Rta2rhbRjG20o0uBoRN6tb10p9lOhbNceq2fuhuhWxcODwxBWQQiawqJfh4eHLw+Gwuo3iFfEW9TI8PPztlpaWdUT0BXV1EhF/VHj5wcv7cC6XW1RJTbBtO5DP54/p6+v7ZTQajSJi1jRNdUXOE78JepmxZo2MjBzr9/v37du3b1jX9S22bX9Z07TXIuJBIvqeZVk5XdfH61k5mi40INeEQqF/Vfuwao5N09zkCXiqEyvjGKJiKe5/qgHRNO0DxxxzTHTXrl0dPp/vT0SkrgK9ogaWo+niCQPDMFaqq3/JZPLbXmGn5lluDSyt+fF4/FWHDh3aqG51BoC9iNg2TQ2cUdOZTOYT6kUomqY9Ydt2NBQKfcZDTVxZNbB0TWMYRqw0XkRMqv2uuI4ppwaWanp0dPRgMBgs3s4bJqKveqkBqbQG7t+/X5sQ73cR8YVKauDu3btHi3XStu1+RDx34trTK/txOTVwhjHnaJr2dMk+rI6l4+vAaWrgC6VjiidxJqyVHEPo+BUQdSY0n89v8Pl812zduvW3hmG8DhE7k8lkPBqNXoiIr1eXsqdrQFR0Y2NjCzKZTBYR3+j3++OBQGDlli1b9sVisXcS0bmmaW5QBwci+oO6XabUX0GEXWoBaJrm17zUfFTDb2K8F198sbZo0aJFtm37bNtWZ2/aichnWdbtO3bssGOxWIKIujRNG7Vt+7rm5uar1P3mxYPRvHnz/jOTyXw8FArdp65OAYBiudY0zb2OKa9GjgoH3tLcq0XKpPEWdyrV0KqzTepyZUFfHxobG+sKhULBQCCwf2Rk5C2apnUWNWgYxpWI+FhTU9PPDx48eIemaTf39fXtKR6M5s+fb5bcP670r+4fX+6F+8cLz4BcVaKX/FTxFvXi9/sfzefz16tnitTJAtWA2LZ9q9/v96t9OBAIHAEAd1RSE7LZrLpV8Fh162Q0GlW3wLxaXfWskWwcdVu4L/xlvZRTs7LZ7EeJaMA0zecMw9iKiNsQ8S+apuUHBwdf1HVdndEr1rMZNW3btsrFatM0V8ZiMXUL4lmmaSYcDbRGzsqtgRMakLcj4hmmad5c0EtenXyZogbOqGnVgKgF+YEDB3oCgYC6DfDPNQrXcbeV1MDSBkQtGNWdz6ZpqpMn8KlPfeqoqWpgmZpWz4JuSSaTzxiG0YOIW5PJ5K8dD9h5h+oZkLJqYGkDEovFukvj1TTtKwCwq5IaWKppn8+njs9HFdZR6krMM155lrCaGqhOOpXGi4h/RMSfllsDAeBaAFBX2cbrpGEY6gTOK9aezsvFeY/l1ECfz/df0621AeCEXC63Q+3Dtm0fULfbT3dct237Fp/Pp26bLK4V88XIvNKAqEtf6uD5etu2/6oWXvl8Xj2U2qEWEwCwEAA61Znj6RqQkmdAmtQ99ersp23b+9XDmeosajabvV09P0JER4RCodVqfKm/bDYbUc8yENHTCqCmaT3JZPKnzsvEcY9V8Zsu3mg0eioiflGdyVeXojRN+xYRqWdsOgq3t+xIpVL3qUhKD0bqAWMA+DAi+tXzPF5Z/BVuIfi73BPRgsniLe5U+/btGyws8NRtaCepZ2aKD1EbhvEKDRLRA+qKCiLuI6KnTNNUBx71zNL4LYall3knXlVyXDEOO5xML+pStrr6MzHeyWKLRqOXqwak5BasqjSdyWSC6rYvRPyzbduv9/l8q52+/OswunF3k+mlnJo1NjZ2mm3bnYoxAPyFiG4wTXP8imM1mrZtew8i3ggAx6i/fD6/btu2bU/UImaHfZatl9LFmjpRkM1mN9u2Papp2nFEpJqv4ss1XlEDy9G0YRjHKN0HAoHVXnh2oWSxoG6jKqsGlu7DsVjsn9UJhGQyqe4YePlXrabViRufz6cW8up21oBlWVd64WUwldTA0pqvFt1TxFuVptUVkEAg0Fu4CnCkV24DrFYv6grIVPGWUwPVo5ylugeAzyPiByeuPR2uV7VwN6Ne8vn8Gp/P9+/lrLULa7sZa6C622jiWrH47LRXGpBaJEN8zhKB9evXq+YD1q9fn5ulKdR1s+3t7aGenh71tjRPvGmkrnBkY0JACAgBISAEhIAQcIiA47dgOTQvcSMEhIAQEAJCQAgIASEgBIRAAxKQBqQBkyohCQEhIASEgBAQAkJACAgBtxKQBsStmZF5CQEhIASEgBAQAkJACAiBBiQgDUgDJlVCEgJCQAgIASEgBISAEBACbiUgDYhbMyPzEgJCQAgIASEgBISAEBACDUjg/wPa2X3XW/Fhf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png;base64,iVBORw0KGgoAAAANSUhEUgAAAyAAAAGQCAYAAABWJQQ0AAAgAElEQVR4XuydCXicVfX/z7nvTNKmWyahdJUd2QTUsgudFBUFQRYNIIpibSaUWsm0iKgI/FhEWTKB/lqamQoqKNCKuAF/FSETkE3QH7K4IHsXoDSTLjTbvPf8nxuSmqZpMjPnfWfuTM48j49A3nPuPZ/zve/M910R5CMEhIAQEAJCQAgIASEgBISAEMgTAczTODKMEBACQkAICAEhIASEgBAQAkIAxICICISAEBACQkAICAEhIASEgBDIGwExIHlDLQMJASEgBISAEBACQkAICAEhIAZENCAEhIAQEAJCQAgIASEgBIRA3giIAckb6uIbaL8PffkQF2m/fM/8P8/dvirfYw433utlM2rzPZ/du9dYwyC8qCrv9RPBxtZY2x/85H7O73YLAXSF/BxjqNw/P/ntV/I9pm3jXUGkZjy67iP5nlfdcdOfyfeYMt7QBDac+MUD882m+oGfvZjvMWU8ISAEhiYgBkSUsVMCxoBopGfzi4gue+m5O67K75jDj/ZG2XTzpXVA/uZEz+3Wve6Q/I03/EjhRVV1QBTP53wI8FP5MCCoe75CABV5q03B739+8rpR/yPYGJCZj729HJCq88UeAe//2jFTf5Sv8WSc4Qm8dcLZlxLQtHxxQlKPTv3jnXfmazwZRwgIgeEJiAERhVhrQC644ILx6XT6wkAgcNOyZcu2nH/++R9xXfesRCJxST7bVmgDUldXdyEiLu6vmYjqE4nEA/liUGgDMrh+RFzjOM7py5Yte6ufwbx58/YMBALdy5cvXzOQywUXXDDVdd15zc3NVw/mZc6A9BmQA4hgq988EWErKPhlvwEx+nZd96dEdJgZGxGfBoBLm5ub83KUtp8NIt7nuu5HEonErV4ymDt37vTy8vIxt9xyyw5nfPoNCBJ8jJA2eDnuTnIRIv50oAEZpKu3iej6RCJhzjxSHuYD9fX1lyqlfqO1/uxQ+uTMoba2tqy6uvrDy5cvf6o/jxnPcZwVA9cNZwxubJ8BOR4A89B/QiR1z0ADMtr6P2/evKMcx4kh4reXL1/ewu2fxAsBLgExIFyCJRxf6DMgCxcunNjV1XVZeXn5lUuWLNkUiUSORMSvNTc3R6LR6NiOjo6qsWPHtsVisY5IJDKpu7sbKyoqxqxfv75t8uTJVeXl5RtXr17dPW7cuAmIGBwzZkx6zJgxnV1dXZPWr1+/ftWqVa4Zw3Xdiv5/H6qdFhiQywDghUQicc/A+c2fPz/U2dkZuO22296tra0NhkKhsYFAYKzjOL0/prds2VJu/haJRCYOxcZwq62tdSZPnjzZxBjGQ9VfaAMy4AdUnIh+FI/HnxzYf9PjqqqqbxPRU/F4/I/z58+vdF13TCqV2lBdXT2ZiBqam5u/OZwBAQJfz0ogwm4EgAMNyGB9n3/++R8jonOam5sXmB+QoVCoety4ce39+g4EAi4AjO/X6lBrIJVKbTF1Gs2XlZVRPB7v7anRgPnnhQsXTujXe3V19VTDhoh+QURHJRKJmwauh/48O1s7w83xxRdffPeDH/zgF4nIaW9v/4lZawP5DzQggPCon7tRAtgVgKp2YkCeMHo677zzKoPB4DJj9FOp1DsD14Qxin3zM+zbVq1a1T0c+1AoNN70av369d1mWxNv/tnkGNjT+vr665VSd2mtzzb6HIrnMOt2WH1UVlbujYiLxo0bFzX6MWOb8dLpdHN5efmWoTQ03L4SAJyd7V+MYRu8H+3T9jizBg2Dofq7zYAQPgoI2i8NIEE1IU3biQEp1v5vt982338D9w+D+9+nLbOPfKa9vf2BqVOnjuvfDwy3zidPnjw2nU47AFDR3d2dQsQJ48eP7+r/rhj4HdSvg66urmH77lefJW/xERADUnw9y9uMLTEgNyPiI0TUQUT7KKX2JKLLASAGAL8HgM+Yo8bmyxYA3tVaj0dEc23xrwBgttb6O47jNGutzY/305RSrwHAOq21+UH0V0Q8CRH/AQC7tbW1XTzUl6UlBmSd4zj3K6XMD5v1oVBoISLOAOg9cr/Vdd2k4zjXaK1/g4hfAoAkIk4koj8jYs1QbHp6er5RVlZ2peGgtTZH4ZsTicRjgwVmmwEx/RvYfyK62hhTIvo7AGxWSh2ltf43AByMiNci4vm2GpDOzs6rA4HAUiLaorU+k6j3h3ICAK4DgIeIqCYQCFyqtf6e1rrT9NH8GEDEm4ZYA19GxCbTvz5j0YWIP0mn0+Q4zvla68eUUif2691sS0QL+g0IALwxcD30/f2nQ62dkeaIiGYdmiPbFaY/8Xh8uzNMNhiQSCQSJaKXHMf5m9Z6TwBYPNSaQMTZRDQLEf+CiIcEAoEre3p6rh20/9mOPQC0aq0rEfEu00vHce52XbdhUE/n9xsQIloyVM+HWreu637PcZxLh9OHUurXRHRxIBCYv2zZsjf7DMhtw2kIEW8GgMt30u/fIeL3h9q/ENGmgbohol8DwCmIuBoAPlpRUVHXb4IG7lsKbUCKtf9DaVQpVTewt4P7v2DBguqenp7riMh8161GxI8P2g/sbJ2/h4gf0lq/ioifAoC7AWCO0bLjOCcP+g4y+5fTR+p73n7AyEDWExADYn2LCjfBQhuQSCTyQwC4OI8Elsbj8a8PHq+QBiQSiRwMAOaHdT4+XfF4fIztBoSIZgJAMJFI3FVXV2d+UB9IRGlEfKKjo+P5ioqK4wDgUK310Yh4Sd9ZM1vPgJgffY8DwAnmLNf06dOvXLNmzalKqZOJ6I+IeAQRvYKIewHAUkTcasyF1vqJwQwQcepAA6K1fggR9zDmRinVTkSfBYCX+n6AfAEAjFn5dL8BMT80hvj7GWY8APi64YuIb/SPn+EcYfCZO6OvQhuQSCRyDgD8LB+LarSPgYjnNjc33zGYQyENSF1d3WcR0Rgl+fhEQGt96IoVK/L13eVTFZLWTwJiQPykW+S5C21A6uvrv0xEn0dEc4lIByLuQ0QfB4BniMgcYW1BxKOIqBIAJgPAfYhYpbX+ICLeDwDnIuKfiehjAHA7EZ2klPo3EbX1nTlRAPAkALwDALsqpV5Zvnz5Dj9KCm1AiMic4TFHMc1czdHtMYhojria+0A6Tf1KKXRdd5/+ugexMDf67sAGAJ4zZwn6/jaOiHQ8Hu89gj7wY9sZEPNDW2sdSiQSP66vr/88EZlLiRzzAxkAzA+LvzmO82Q6nTZnxZotNyC9lxi+9dZbnaFQyByh/pHjOBP6zvaZy3OmmKPgiGjOeG07uwEAjw7BYM++MyNGIxf29PRcVVZW9n1z+Yzrut92HMecRfllIBB4JZ1O76WUWmvODg0wIHsM9Xdz9qjvevknlFKr+wzJoyPNsc8k2WpAagfsD/6DiMcDwDSt9eOIaPYXZr30rgkiOtTsNwBgTd/+6BWtdXDg/oeIdu1be4a9Oav6U6NFk9P0CgDGGt0SkTnDOMmcqQMAY57790//GOrvO1m35gi2mdt2ucy2fevWnBU2/2z+//YBa/ncQdv8Y9B+dLq5em+ofSUiPj5wvzpoXmbfu20/6jjOOtd1zWU7ps7PK6USy5cvN2f1tvsU2oAAwOl93wfF1v8d9tsAYPQ7bP8H6N3oe1u/ACDVdwBkh+9IItow6DuzdxtENFcSHDvwOwgR1xFR2YC+X7J8+fKHivxnkEzfRwJiQHyEW+ypC21AdnYPSFdX18VlZWXmaPB6IjrAcZz5Wuv55gea1npm//Xsg6+xHvwjynXdexzHudgcYTZHk1Op1DctvgRru3tA6urqzkTEU4wBAYB/aq3NpVZHmuv4Td0DWSilZg7FBhGXaq2jANBjjrC7rnvdihUrzI94qw1Id3f3vwb333XdT5lLzYjoeWPIEDEAAAci4kUA8CVbL8EaeI9TfX39oUR0peu633AcxxiH1xDxAKXURf367jOgDV1dXdcMweBE86PXnA1SSr3T3Nz81bq6OnP/UIV5cEPfTajb9K6Uig28BIuInhy4Hvr/PpQB6R9/uDkCwB+01t9ExPnxePzlgaIq9BkQM5f+/YG5ByQSiZgnof1YKbVMa336wDVh1pUxt+Xl5f8w/TIPxUin0z8YuP9xXXcH9n33rH2/q6vrc2Y806/BvPovwRqO5+B9muM4t6bTaXMJ1k71QUTm7PGdiHhLc3PzL834/fuFnWkIEa8AgDOG6vfA+4QG718G6wYAfoKI15t7svpM1YLBl+CZORTSgBRz/4fabzuO87lBl1/u0P9+vWutMdN1rrU2ZnfbgYeB2iCi3Qd9B/3R3OQ+Ut+L/XeRzN87AmJAvGNZcpkKbUBsAVrIMyA2MLDlDIjXLAY+BQsAXvc6/8B8aO6FGHQTup/j2Z57u6dgKfqnr/MlVEPdhO7rmJJ8RAL/fQoWmPsS/P5MGXwTut8DSn4hIASGJyAGRBSyUwJiQN5HIwaktN8Dogl2z8duYPBjePMxpq1jbHsPCND+eZrjDo/hzdO4MsxOCPQaEKK8ve8IQd0r7wEROQoBewiIAbGnF9bNpM+AmFP9efzQc/a9iHDayjwC6B1qt+51Z+Z7zJ2N13sGROtP5nM+hGpFPl5ECOn0rHzWBQFKyYsI378J/QOPvT0vr+wRXHkRYV6JDzvYuk+eVZvv2Uz7493mPS/yEQJCwAICYkAsaIJMQQgIASEgBISAEBACQkAIjBYCYkBGS6elTiEgBISAEBACQkAICAEhYAEBTw1IfX29eR7/NYhIfS+f+mskEvkMEV1kXiaXSqWunjBhwi6BQODyvhduLY7H429YwEGmIASEgBAQAkJACAgBISAERg2B2trassrKykuCwWB82bJlb9fV1Z1lHl0PAL+Ix+PxuXPnTvPrN7tnBiQSiQQBwLzN1TyrfiMRXdX3DP5zUqnUtyorK01RLwCAef763YjY2feGYvMYUBo13ZZChYAQEAJCQAgIASEgBIRAAQnMmzdvilKq0bzTyXGcM7TWVUT0xfb29u+GQqHL+94tc5pfv9k9MyADGfY9z36+UuohrfVhAGDesPunzZs3/2TChAnXKaWM2+oc+Az8AvZAhhYCQkAICAEhIASEgBAQAqOGwNy5cycEAgGFiOZlx02u6x6FiDPi8fjNdXV1n1NKjSWi4/36ze65AYlEIgcT0Q8CgcDCdDr9EaXUydOmTatbs2ZNg1LKvEn2CAC4ory8nIYxIOV9b7ZePWqU4H2h5k20YwFgi/epR0VG4cdrs/Dj8TPRwpDHUPgJPx4BXrToj8dP9oF54tf/clFjQMxLmROJxF0DDIh5UuRIv9lzmqmnBsS8aVcptSgYDM5funTphrq6uhMR8bB4PH5VXV3d2eYNvY7jHEtEjUqpTq3198aNG3dxLBbrGDR7Y0BmAsB2b8/NqcLRG2R2fuMAYNPoRcCqXPix8PX+eBb9CUMeAV60aFD48QjwokV/PH79BkS+R3LnmJEG+w0IEe1GRMfG4/HrI5HIfK31647jnJDBb/acZuiZAYlEIhUAsBIRu7XWm5VSL7mum3Ac5wda606l1EwiWgAAewNAAxG9BwCrEonEvUPMXAxITu3cLigj4fGHKdkMwo/XWuHH4ydfvsKPT4CXQdaw8OMR4EeLBnkMM+LXb0C01ikiulkp1UVEE8vLyxd0dXWZMyAj/WbPaZaeGZCcRt95kBgQPtCMhMcfpmQzCD9ea4Ufj58YEOHHJ8DLIGtY+PEI8KNFgzyGVvMTA8Jrrs3RVgvPZnB9cxN+vCYJPx4/MSDCj0+Al0HWsPDjEeBHiwZ5DK3mJwaE11ybo60Wns3gxIB40h3RHx+jMOQxFH7Cj0eAFy364/GTgzAlzk8MCL/BtmaQnR+vM8JP+PEI8KNFgzyGwk/48QjwokV/PH5iQEqcnxgQfoNtzSA7P15nhJ/w4xHgR4sGeQyFn/DjEeBFi/54/MSAlDg/MSD8BtuaQXZ+vM4IP+HHI8CPFg3yGAo/4ccjwIsW/fH4iQEpcX5iQPgNtjWD7Px4nRF+wo9HgB8tGuQxFH7Cj0eAFy364/ETA1Li/MSA8BtsawbZ+fE6I/yEH48AP1o0yGMo/IQfjwAvWvTH4ycGpMT5iQHhN9jWDLLz43VG+Ak/HgF+tGiQx1D4CT8eAV606I/HTwxIifMTA8JvsK0ZZOfH64zwE348Avxo0SCPofATfjwCvGjRH4+fGJAS5ycGhN9gWzPIzo/XGeEn/HgE+NGiQR5D4Sf8eAR40aI/Hj8xICXOTwwIv8G2ZpCdH68zwk/48Qjwo0WDPIbCT/jxCPCiRX88fmJASpyfGBB+g23NIDs/XmeEn/DjEeBHiwZ5DIWf8OMR4EWL/nj8xICUOD8xIPwG25pBdn68zgg/4ccjwI8WDfIYCj/hxyPAixb98fiJASlxfmJA+A22NYPs/HidEX7Cj0eAHy0a5DEUfsKPR4AXLfrj8RMDUuL8xIDwG2xrBtn58Toj/IQfjwA/WjTIYyj8hB+PAC9a9MfjJwakxPmJAeE32NYMsvPjdUb4CT8eAX60aJDHUPgJPx4BXrToj8dPDEiJ8xMDwm+wrRlk58frjPATfjwC/GjRII+h8BN+PAK8aNEfj58YkBLnJwaE32BbM8jOj9cZ4Sf8eAT40aJBHkPhJ/x4BHjRoj8ePzEgJc5PDAi/wbZmkJ0frzPCT/jxCPCjRYM8hsJP+PEI8KJFfzx+YkBKnJ8YEH6Dbc0gOz9eZ4Sf8OMR4EeLBnkMhZ/w4xHgRYv+ePzEgJQ4PzEg/AbbmkF2frzOCD/hxyPAjxYN8hgKP+HHI8CLFv3x+IkBKXF+YkD4DbY1g+z8eJ0RfsKPR4AfLRrkMRR+wo9HgBct+uPxEwNS4vzEgPAbbGsG2fnxOiP8hB+PAD9aNMhjKPyEH48AL1r0x+MnBqTE+YkB4TfY1gyy8+N1RvgJPx4BfrRokMdQ+Ak/HgFetOiPx08MSInzEwPCb7CtGWTnx+uM8BN+PAL8aNEgj6HwE348Arxo0R+PnxiQEucnBoTfYFszyM6P1xnhJ/x4BPjRokEeQ+En/HgEeNGiPx4/MSAlzk8MCL/BtmaQnR+vM8JP+PEI8KNFgzyGwk/48QjwokV/PH5iQEqcnxgQfoNtzSA7P15nhJ/w4xHgR4sGeQyFn/DjEeBFi/54/MSAlDg/MSD8BtuaQXZ+vM4IP+HHI8CPFg3yGAo/4ccjwIsW/fH4iQHxmd+CBQuqe3p6vg8AExHxqubm5n/U1dWdhYhfA4BfxOPxOAAQfxpDZxAD4hfZwueVnR+vB8JP+PEI8KNFgzyGwk/48QjwokV/PH5iQHzmF4lELgeAx7u7u58qKyu7moh+DgCfbW9v/24oFDJ/uy8ejz/Jn4YYEL8Y2ppXdn68zgg/4ccjwI8WDfIYCj/hxyPAixb98fiJAfGZXyQSiQHArQDwT0RcSkR/BwAVj8dvrqur+5wZPpFI3MOfhhgQvxjamld2frzOCD/hxyPAjxYN8hgKP+HHI8CLFv3x+IkB8ZnfvHnzjlJK/QAA1gDAbgBwNxG9m0gk7hIDAvAyn/+ozSA7P17rhZ/w4xHgR4sGeQyFn/DjEeBFe6K/jy+YUO0GnYOHnYrjvAWu+1ZLU3s7b8rWRXvC0Lqq8jehYfnNnz9/P6XUuz09PR1EdKNS6rdEdFA8Hr8+EonMJ6LXEonEA35NV+4B8Yts4fPKwuX1QPgJPx4BfrRokMdQ+Ak/HgFedE76q4lO3AdIHUsKPgaERwPAQVlMoxMA3ur9H8JbRPAWEL2tlPp/LY1tT2SRx5ZNc2Joy+QtmMew/Orq6o5RSl0IAFsB4K9E9CMiulkp1UVEE8vLyxcsWbJkk191iAHxi2zh88rC5fVA+Ak/HgF+tGiQx1D4CT8eAV50xvqbvajys0DwWQQ8agjDYUzFCOaBpgPgNACYMMyUzdmR/4eAD4LCP7fcuOGfvPLyEp0xw7zMpvgGsZqfGJDiE1SmM7ZaeJkWUcDthB8PvvDj8TPRwpDHUPgJPx4BXvSI+psdrToTgcwjT08YMNQ/AOBvAPi0BvzzI7ENT2U6jY9dvMsETMO0gE5PJwenkcbpaM6gIM0Ggr0H5fk/QHiECB91g+qBP1/37uZMx8njdiMyzONcinEoq/mJASlGSWU2Z6uFl1kJBd1K+PHwCz8ePzEgwo9PgJdB1rBP/GZHK7+CiHOBYHbfEE8A4q2k3Adbb9j4Km/YoaNnXzRpT0irYwDhWAQ4btCZljVE8CtH6Xsfbtz4Jz/GzzGnaDBHcH1hVvMTA8Jrrs3RVgvPZnDFsHCFXxEQ4E9R1jCPofATfjwCvOgd9Df7wqqzEPViQDy8L/XDiHBrS2PqDt5Q2UfXLK7eXxMdA5pOQITTAKD8/Sz0FCD+ClHda8FlWrKGs2/twAir+YkB4TXX5mirhWczODEgnnRH9MfHKAx5DIWf8OMR4EVvp7+ahsrzCPG2vpT3a8RbH2ls8+0dC9lM/djopL0cdE4DTaebMyT/jcV7CfWvWie23wFXgM4mp0fbyhrmgbSanxgQXnNtjrZaeDaDEwPiSXdEf3yMwpDHUPgJPx4BXvQ2/YUbQvMBYZlJh0jRlsb2Jl5q/6JrFoeOJdcYETRnRfbqG+n/EOBHMGnSipYrXjM3xefrI2uYR9pqfmJAeM21Odpq4dkMTgyIJ90R/fExCkMeQ+En/HgEco9WALArAOwy69zKuooq/IZSAKToc603tv8y97T5izxxIZR3BKtOI6IvAsApfSP/AxBXBIP0owd/mNqYh9nIGuZBtpqfGBBec22Otlp4NoMTA+JJd0R/fIzCkMdQ+Ak/HoHco83jcGce/uVJNweC8AlChDET6PCW2Manc09ZuMiaRaGTiSCyzYhg70uif9Sjen702A1b3vFxZrKGeXCt5icGhNdcm6OtFp7N4MSAeNId0R8fozDkMRR+wo9HIPfoyYd9ZeLNwTI826R487GtR65+oceYj0LcR5F7FYMidzAiAKvNy+taK9uv9OkeEVnDvO5ZzU8MCK+5NkdbLTybwYkB8aQ7oj8+RmHIYyj8hB+PQI7RR88NLUi7+n8DZQAvPbT1sHdf7nkbAFbnmM66sCGMyCMI6sqW2IYHPZ6srGEeUKv5eWpA6uvrDySiaxCRiOjqeDz+V8Nu3rx5s5RSZ8Xj8Yvnzp07PRAIXE5EVYi4OB6PvzEEX/M4uJkAvaf55JMbAauFl1tJeY0Sfjzcwo/Hz0QLQx5D4Sf8eARyiD5ucdWBStML6U6AjW+mL37+d5vNk6/MW8jTOaSzOmROtPJUDepSADqsd6IE12LlpCs9vFFd1jBPAVbz88yARCKRIAAsAQDzdIeNRHRVMBhs2Lp1a6CsrKwJEbubm5sjkUjkWiK6GxE7EfH85ubmaK9st/+IAeGJTn68CD8+AV4Gq3d8vNLyFi0MeaiFn/DjEcghOhytfAsApxDAz1tjqfkAsCmHNEUTcsoV0ys2beq4FAi+/b4HgSeJ4KpHmlL3eVCErGEeRKv5eWZABjKqr68/lIjmp1Kpb4RCoQgivgUAR5aVlV3V1dXVpJS6JBgMdnZ1dV1WXl5+5ZIlSwYvUDEgPNGJARF+fAK8DFbv+Hil5S1aGPJQCz/hxyOQZXQ4Gvo9AJwAAH9PxlIfBYBxpW5A+hGFF1XOAcLvAcCc3v9G1BgsxyuZT8uSNZylBgdtbjU/zw1IJBI5mIh+EAgEFqbT6amI+FGl1L1E1NBnQP4HAK4oLy8nMSA8ZY0QbbXwfK3cm+TCj8dR+PH4yUEE4ccnwMsgazgLfrMXha5HgosAoKMb3JmPxzaZx9SOGgOyzYg0hL5NAJciQgUA/B+RXtzatPGhLFAO3FQ0mCO4vjCr+XlqQObNm3eUUmpRMBicv3Tp0g319fWnaq3PAIAKRDT3h5ynlPoiETUqpTq11t8bN27cxbFYrGMQYzkDwhOd/HgRfnwCvAxW7/h4peUtWhjyUAs/4ccjkGF0uKHyXED86fsH/uFLrU2pn43me7hqopMOM/eGIMCpANBDBNHWptTSDHGKAckB1E5CrN4HemZAIpGIcbsrzb0eWuvNSqmXKioqbjTm4vzzz59hzoA0Nzd/MxKJmNNzDUT0HgCsSiQS9w4BTgwIX4BWC49fnu8ZhB8PsfDj8ZODCMKPT4CXQdZwBvzev+lcP2Tu+wCE65KNqW8Vw9HnDEpjbxJeFLoZCBaaRIiwtKUx9fUsk4oGswQ2aHOr+XlmQHiMdogWA8IHarXw+OX5nkH48RALPx4/MSDCj0+Al0HWcAb8/nvfB/4yGWv73IAQ4QcAsxeFvoUEP3ifCz6UjLV9PAOs/ZsIwyxgDbGp1fzEgPCaa3O01cKzGZwcvfKkO6I/PkZhyGMo/IQfj8AI0QPu+/h7N7hzHo9tahMDsiO0mobK0wjRXJZWAQhru8k9eBCrnZGWNcxTsNX8xIDwmmtztNXCsxmcGBBPuiP642MUhjyGwk/48QgME10Trfo0AT1gbjpHopNamtpbBm0u+hsApKahspIQ/wIA+5j/rAmOfaQp9ecRGiQMeQq2mp8YEF5zbY62Wng2gxMD4kl3RH98jMKQx1D4CT8egWGiw4tCSSCYDYiLk41tjUNsKvobAkp4UeheIDjN/AkdOLjlhtTzw2AWhjwFW81PDAivuTZHWy08m8GJAfGkO6I/PkZhyGMo/IQfj8BOomuioUsI4FoA+EMylvrUTjYT/e0EzOyGyisQ8fLeMyEKD3rkxrYXhaEvUrVag2JAfOm5FUmtFp4VhIafhPDjNUn48fiZaGHIYyj8hB+PwBDRx10UOkS58AgATCRN4dab2lvlx3P2mDM0IbKGs0c7MMJqfmJAeM21Odpq4dkMTs6AeNId0R8fozDkMRR+wo9HYIjocDR0JwCcjQTXtDSlLh1mANHfCPQHmJD3tMIjhjgTIgx5CraanxgQXnNtjrZaeDaDEwPiSXdEfzP/XrsAACAASURBVHyMwpDHUPgJPx6BQdGzF1V+GQl/Akh/6abx4cdjqwe/RLlojj57CoaRLBwNXQMA3wGAV7XCkweZEFnDDLa2n0UXA8Jrrs3RsnB53RF+wo9HgB8tGuQxFH7Cj0dgQPRxC8dPVoGgudxqfwV02sOx9l+PkFz0lyH9mkWh/yWCBQDwglZ45gATIgwzZLiTzazmJwaE11ybo60Wns3g5AyIJ90R/fExCkMeQ+En/HgEBkSHo5WNABgFgGXJWMr8WB7pI/obidCAv89eFLoDCb4IAA8kY6mT5Hs4C3g739RqDYoB8aTHViaxWnhWEtt+UsKP1yThx+NnooUhj6HwE348An3RNdHqTxDoPwLBy2Vlzuw/Xvfu2gwSi/4ygNS/yZELqyaOCeoHgfBwALwyGWszT8kShlkwHGJTq/mJAeE11+Zoq4VnMzg58uJJd0R/fIzCkMdQ+Ak/HoG+6HC06k8AdDwAzU3G2m/LMKnoL0NQ/ZuFL6z6JCj6Q9+/fzYZS90PAOMAYFOWqWTz9wlYrUExIKUrU6uFVwTYhR+vScKPx8/6Lw9+eb5nEA3yEAs/AKhpqLqIkK4HgLuSsdQXskAq/LKA1b9pTbTyUgK8ytwP0t2hPvX48g2bxYDkAFIMSM7QygFgJgC8nHMGCZSdH08Dwk/48Qjwo0WDPIbCT/ixCHzsG6HdAgF4EgjK0IVwy83DvrV78Fiivxzph6Oh36S74JSuzXrV07dvNJdivQkAW3JMN5rDrNagnAEpXWlaLbwiwC78eE0Sfjx+cgZE+PEJ8DKM+jUcXhT6IRBcPOCehGyIjnp+2cAauO3R51d+JN0BfwiU0S5b2twrn7tny08B4HUASOeac5TGDavB8847rzIYDF6LiLsrpa5bvnx5sq6u7ixE/BoA/CIej8cBgPxiJwbEL7KFzys7P14PhJ/w4xHgR4sGeQyFn/DLmcBxi6sOVJqeAsD3MAizWq5rW51lMtFflsAGbF5xyOcnNIwLqWuIoG3d37tqX3+q81EA6M495aiMHFaDkUjkG0T0Tjqd/lMwGDRnmm4notPb29u/GwqFzL/fF4/Hn/SLnBgQv8gWPq/s/Hg9EH7Cj0eAHy0a5DEUfsIvZwLhaGgpAFwAAN9PxlLfzSGR6C8HaH0hAQDY44ivTGxyyvAzXVvpjr/+bNNX5QxI1kCH1eC8efNmKaUWENFLSinHdd1/KqWmx+Pxm+vq6j5nRkskEvdkPWqGAWJAMgRVhJvJzo/XNOEn/HgE+NGiQR5D4Sf8ciJwXLT6CAXaHPltQ6JZLU3tr+WQSPSXA7QBIRMO+OSET1Tu4fzSKUcIBGhOS1N7Cy/lqIse6QxIPQCUK6We0VrXIeKDWut0IpG4SwyI3ITOWS2y8+PQs/zxdbzS8hIt+uNjFoY8hsJP+OVEILwo9BMg+DIgXJdsTH0rpyTyHZIjtu3CnGMXVt7kBHABEPwm2ZQ61YukoyjHsPvA+vr6JgBY2tzc/FIkElkCAI8DwIx4PH59JBKZT0SvJRKJB/ziJWdA/CJb+Lzy5cvrgfATfjwC/GjRII+h8BN+WROYs2jSxzWpB82jX8l1D2u9edNLWSd5P0D0lyO4AWHOh04f/8Hq3YN/AISZiHBuS2PqDn7aUZNhpEuwjnIc52IiegUAgt3d3ZcHg8EblFJdRDSxvLx8wZIlS3x7B4sYkNLVoez8eL0VfsKPR4AfLRrkMRR+wi9rAuFo1S8B6HRAakw2ti/OOsF/A0R/DHh9ob0Mw9GqrwFQIwD8tSKdOuaBJdDFTz0qMlitQTEgpatBq4VXBNiFH69Jwo/HT46gCj8+AV6GUbeG50QrT9WAvwKADiI1q7Vpwz8YCEcdPwarnYVuYxiOhh4DgKMR4NstsdQPfBirFFNarUExIKUoufdrslp4RYBd+PGaJPx4/GQNCz8+AV6GUbeGww2VfwDETwLgzclY24U8fPIdzOS33T4wvKiqFohWAsB6J6CPfuj6jfKi6pEBW72GxYCM3MBi3cJq4RUBVOHHa5Lw4/ETAyL8+AR4GUbVGq5ZFPoSEdwOAD0EMKs1lnqOh08MCJPfDvvAcEPlSkCsBYBlyVhqgQf5Sz2F1WtYDEjpys9q4RUBduHHa5Lw4/ETAyL8+AR4GUbVGu6/xMfDH7ejih9PajuN3o5huKHqaEAyl2IBkjyWNwPmVmtQDEgGHSzSTawWXhEwFX68Jgk/Hj8xIMKPT4CXYdSs4ZqGyvMI8TYAIEKa1drY/jceut7oUcPPA1Y7S7EDw3C0shEAo/JY3oyoW61BMSAZ9bAoN7JaeEVAVPjxmiT8ePzkB4zw4xPgZRg1azgcDd0HACcB4Y+TTW3mjdtefEYNPy9g7STHDgxrLq6aSd30uDyWNyPqVmtQDEhGPSzKjawWXhEQFX68Jgk/Hj8xIMKPT4CXYVSs4fDi6sNB66d6URGclGxKefXitVHBjyexEaOHZBiOVkXlsbwjsrP+O0QMSEY9LMqNZOfHa5vwE348Avxo0SCPofATfiMSCEdD1wHAN81boJOx1DEjBmS+gegvc1Y723KnDOWxvBnBtVqDYkAy6mFRbmS18IqAqPDjNUn48fhZf/SKX57vGUSDPMQlz++Ei6aM63K7nweAPRAp2tLY3sRDtl10yfPzkFX2BkQey5sJfqs1KAYkkxYW5zZWC68IkAo/XpOEH4+fGBDhxyfAy1Dya3jAzedtmpwPPdL07joeMjEgHvIbcR8oj+UdkbbVa1gMyIj9K9oNrBZeEVAVfrwmCT8evxG/fPnpSz6DaJDX4pLn13/zOQEsb42l5vNw7RBd8vw85jVUumEZymN5R+yA1RoUAzJi/4p2A6uFVwRUhR+vScKPx08MiPDjE+BlKOk1vN3N50jHJxvbH+bhEgPiMb+M9oHyWN5hqVu9hsWA+LBiLElptfAsYTTcNIQfr0nCj8cvoy9f/hAlnUE0yGtvSfMbcPP5w8lY6ngeqiGjS5qfD7yyPgNiAnofy5umJ4FgOiGd2trY/ps8za0YhrFag2JAikFCuc3RauHlVlJeo4QfD7fw4/ETAyL8+AR4GUp2DW938znA/JZYajkPlRgQH/hlvA+c3VB5BSJeDgD3J2Opz/g0l2JMa/UaFgNSjJLKbM5WCy+zEgq6lfDj4Rd+PH4Zf/nyhynZDKJBXmtLlt+2m88R1naTe/DjsU1tPFRiQHzgl/E+8LiGXaYp5T5tzoIA0BnJWPu9Ps2n2NJavYbFgBSbnDKfr9XCy7yMgm0p/HjohR+PX8ZfvvxhSjaDaJDX2pLlt+3mc8Km1qa2KA/TTqNLlp9PvIZKmzHD/rMghPD71sbUp/M4R5uHyphfIYoQA1II6vkZ02rh5QcBaxThx8IHwo/HTwyI8OMT4GUoyTW8/ZvP8ZhkU9vjPExiQHzil9U+cOBZECSsbWlq+4WP8yqW1FavYTEgxSKj7OdptfCyLyfvEcKPh1z48fhl9eXLH6okM4gGeW0tSX4Dbj5/IBlLncRDNGx0SfLzkddQqbNi+N97QejBZKz9k3meq43DZcUv3wWIAck38fyNZ7Xw8och55GEX87oegOFH4+fMBR+fAK8DCW5hsPRqn8D0L6I9NWWxvYf8xCJAfGRX9b7wIFnQQjwrNZY20qf52d7eqvXsBgQ2+WT+/ysFl7uZeUtUvjxUAs/Hr+sv3z5w5VcBtEgr6Ulxy+8uOqToOkPBNDWA+6+Pt183k+95Pjx5JRTdNYMBzwRy6/HK+dUSIGCsuaXz3mKAckn7fyOZbXw8osip9GEX07YtgUJPx4/MSDCj0+Al6Hk1nBNtPIGAlxMCD9rbUx9iYdnxOiS4zdixd5vkDXD7Z6IpeCc5I2pO72fVtFkzJpfPisTA5JP2vkdy2rh5RdFTqMJv5ywiQHhYdsuWjTIgyn8hN92BMINoecA4UNE8KXWptTPeHhGjBb9jYhoxA1yYth/FgQBki2xVM2Io5TuBjnxyxcOMSD5Ip3/cawWXv5xZD2i8Msamfx45iHbIVo0yAMq/ITfNgKzL6ycjQqTebr8yowr+uPpL2eG2z0RC+HclsbUHfypFGUGqzUoBqQoNZXRpK0WXkYVFHYj4cfjL/x4/HL+8uUPWzIZRIO8VpYUv3A0dA0AfCdPl1/J+uVprz86Zw1uuxeE4NFkU+o4b6ZTdFly5pePSj01IPX19QcS0TWISER0dSqVer6qqurrWutTlFJ/amtru27ChAm7BAKBy4moChEXx+PxN4YotBwAZgLAy/mAUKJjWC28ImAu/HhNEn48fvIDRvjxCfAylNQant0QehoRZuXp8itZvzztsQ3I9k/EovNaY+0/8WZKRZXF6jXsmQGJRCJBAFgCAE0AsJGIrkJE8wi0cDwevzQSiTQg4itEdBQR3Y2InYh4fnNzs3kLKQ1qqRgQvsatFh6/PN8zCD8eYuHH4yc/YIQfnwAvQ8ms4TkXVh+plX4ij5dfyfrlaY9tQEyCAU/EejwZSx3jzZSKKovVa9gzAzKwJfX19YcS0XwAWBiPx3sAACORyPWu6z7oOM6ZSqlLgsFgZ1dX12Xl5eVXLlmyZJMYEM9FbbXwPK/W+4TCj8dU+PH4yQ8Y4ccnwMtQMms4vCj0bSD4PgDclYylvsDDknF0yfDLuGLvN2Qx3O4sCOHXWpvabvV+ilZnZPHzuzLPDUgkEjmYiH4QCAQW3nLLLa/U1taWhUKhywBgCwDcAgBXmP+Vl5eTGBBf22u18Hyt3Jvkwo/HUfjx+IkBEX58ArwMJbOGw9HKPwLgJ0jD+a03pZp5WDKOLhl+GVfs/YZshgPejv5UMtZ+pPdTtDojm5+f1XlqQObNm3eUUmpRMBicv3Tp0g195qMRAB6Lx+O9z2Kur6+PEVGjUqpTa/29cePGXRyLxToGFSmXYPG7brXw+OX5nkH48RALPx4/MSDCj0+Al6Ek1vDxiyt3dzW+AgDKRWe/Rxvf/TcPS8bRJcEv42r92ZDNcLsnYhHWtTS1rfBnqlZmZfPzsyrPDEgkEqkAgJWI2K213qyUegkR/6G1/i4RPWeKUEotIaIJANBARO8BwKpEInHvEAWKAeF33Wrh8cvzPYPw4yEWfjx+YkCEH58AL0NJrOFwtPKrAHgrAvy5JZY6lockq+iS4JdVxd5v7AnD/54FwaeTsbbDvZ+mtRmH5VdXV3cBAPSeFULEDtd1b1BKHYaIXwOAX8Tj8fgQ92h7VqxnBsSzGb2fSAwIH6gnC5c/jaLNIPx4rRN+PH5iQIQfnwAvQ0ms4XA0dDsAfAkJrmlpSl3KQ5JVdEnwy6pi7zf2hGHvWRBM/w0ApxDAF1tjqZ97P1UrM2bEr66u7hil1Mmu696FiOe0t7d/NxQKXQ4A98Xj8Sf9qkwMiF9kC583I+EVfprWzkD48Voj/Hj8xIAIPz4BXoaiX8MnLoTyrcHQK0AwXaH+xMONG//EQ5JVdNHzy6pafzb2jGFNtPIGAlwMAL9LxlKn+DNd67KOyM9cvURENzuOc7XrurMQcUY8Hr+5rq7uc6aaRCJxj19ViQHxi2zh844ovMJP0eoZCD9ee4Qfj58YEOHHJ8DLUPRrOLw4dCJouB8A3tx1dWrPVavA5SHJKrro+WVVrT8be8awpqHyw4T4NzNNRXDsw02pP/szZauyjsivrq7uRETcd4DpCCYSibvEgMiLCDlKHlF4nOSjIFb48Zos/Hj8xIAIPz4BXoaiX8OzF4WuR4KLgOCnyabUV3g4so4uen5ZV+x9gKcMw9HQzwDgHABYloylFng/XesyjsgvEolcBwD3mEut6uvrjyaiY+Px+PWRSGQ+Eb2WSCQe8KsqOQPiF9nC5x1ReIWfotUzEH689gg/Hj8xIMKPT4CXoejXcDgaegYAPgpAc5Ox9tt4OLKOLnp+WVfsfYCnDMMNoRMB4X5ASGEPHtKypG2191O2KuOw/C644ILxPT09SxHxkng8vq7/ciylVBcRTSwvL18wxHv6PCtQDIhnKK1L5OnCta46/yck/HiMhR+PnxgQ4ccnwMtQ1Gv4uAtDhygFzxoESLRnS1P7azwcWUcXNb+sq/UnwHOG4WjoIQCYAwTfSjalzNH/Uv54zs9LWGJAvKRpVy6rhWcXqiFnI/x4TRJ+PH5iQIQfnwAvQ1Gv4dkNoQWI8L9A0JpsSoV5KHKKLmp+OVXsfZDnDGcvqpqLRD8CgP9LxlIf8X7KVmX0nJ+X1YkB8ZKmXbmsFp5dqMSA+NAP0R8fqjDkMRR+o5hfzaLQXURwFiBelWxsu4yHIqdo0V9O2LYL8pxh7eVQ9s6mkDkztj9pPLv1pra7+dO0NoPn/LysVAyIlzTtymW18OxCJQbEh36I/vhQhSGPofAbpfxmRSA4fnzoNfP4XQT1yZbYhgd5KHKKFv3lhM1fA2Kyz14U+i4SXA0Ev0k2pU7lT9PaDFZrUAyItbphT8xq4bGr8z+B8OMxFn48fiZaGPIYCr9Rym92w6TjEdWfgGDtlq2pPZ6JQw8PRU7Ror+csPlvQI5fXLm7S/gsEExCxKNbGtue4E/VygxWa1AMiJWa8WRSVgvPkwr9TSL8eHyFH4+fGBDhxyfAy1C0a3h2Q+UViGje5HxXMpb6Ag9DztFFyy/nir0P9I1hzaLQ/xLBAkBYkmxMfcP7qVuR0Td+XlQnBsQLinbmsFp4diLz/8hLEdTt1RRFf3ySwpDHUPiNUn7haNWfAOh4BJjfEkst52HIOVr0lzO6bYG+MaxZVHUUET0OAO9qcg55pOnddfzpWpfBN35eVCoGxAuKduawWnh2IhMD4mFfRH98mMKQx1D4jUJ+xzXsMk2h+zoABHUaD3pkSduLPAw5R4v+ckbnvwExI4SjVfcA0BkEeFFrrO1G/nSty2C1BsWAWKcXzyZktfA8q9K/RMKPx1b48fiZaGHIYyj8RiG/2RdWnYWK7gLAp5OxtsN5CFjRoj8Wvt5gXxnObqg8AxHvAYC/JmOpWfzpWpfBV37casWAcAnaG2+18OzFlp8jL0VQP3eKoj8uQZ+/fPnTsz6DaJDXoqLkt+3afqLGZFP7Yh4CVnRR8mNV7H2w7wzD0ZC5DOsoJKxtaWr7hfclFDSj7/w41YkB4dCzO9Zq4dmNzv8jL0VQP3eKoj8uQTEgXIKiQR7BouQXjva+4+EQQjq1tbH9NzwErOii5Meq2Ptg3xlue2El4L3JWNsZ3pdQ0Iy+8+NUJwaEQ8/uWKuFZzc6MSAe9Ef0x4coDHkMhd8o4zcnWnWQBnoeADYi0R4tTe3tPASsaNEfC19+voc/EQlN6hkHxrTuDkodkbxxw1/407Ymg9UaFANijU48n4jVwvO8Wu8TCj8eU+HH42eihSGPofAbZfzCi6rqgCiOAPe1xFIn88pnR4v+2Ajzsw+saQhdTQjfJcKm1qa2KH/a1mSwWoNiQKzRiecTsVp4nlfrfULhx2Mq/Hj8xIAIPz4BXoaiW8PhhqrbAOk8IPhOsil1La98dnTR8WNX7H2CvDCsWVy9v9b6WQBsV6rnoJYbN7/rfSkFyZgXfrlWJgYkV3L2x1ktPPvx5efISxFwyHWKor9cyf03ThjyGAq/UcYv3BD6DyDsDQCzk7HUI7zy2dGiPzbC/H0Ph6OhnwLAuUhY19LUtoI/dSsyWK1BMSBWaMSXSVgtPF8q9jap8OPxFH48fnIGRPjxCfAyFNUarmmo/DAh/g0A1icbU1MAgXjls6OLih+7Wn8S5I1h+MKqWlC0kgDuay385Xte0cwbv1wmLAYkF2rFEWO18IoAofDjNUn48fiJARF+fAK8DEW1hsOLQvOBYBkArEzGUmfxSvckuqj4eVKx90nyxvDEhVC+NRD6JwDsQQCHtMZSz3lfTt4z5o1fLpWJAcmFWnHEWC28IkAo/HhNEn48fmJAhB+fAC9DUa3h2Q2huxDhLCL4emtTaimvdE+ii4qfJxV7nySvDMMNoZsBYSEQXZZsar/K+3LynjGv/LKtTgxItsSKZ3urhVcEGIUfr0nCj8dPDIjw4xPgZSiqNRyOhtYDwC4K6cMPN7abx6oW+lNU/AoNayfj55VhTbT6EwT6jyX0ZvS88stWQ2JAsiVWPNtbLbwiwCj8eE0Sfjx+YkCEH58AL0PRrOGa6KTDCNRfgGBtsik1g1e2Z9FFw8+zir1PlHeG4UWhvwLBRwjwU62xtj94X1JeM+adXzbViQHJhlZxbWu18IoApfDjNUn48fiJARF+fAK8DEWzhmsaqi4ipOsJ4Wetjakv8cr2LLpo+HlWsfeJ8s4wHK36HwC6DAhuSTalLvC+pLxmzDu/bKoTA5INreLa1mrhFQFK4cdrkvDj8RMDIvz4BHgZimYNh6OhBwDg0wQ4rzXW9iNe2Z5FFw0/zyr2PlHeGc5ZPGmW1uppQFhb0YMHPLCkbZP3ZeUtY975ZVOZGJBsaBXXtlYLrwhQCj9ek4Qfj58YEOHHJ8DLUDRrOBwN9QBAwAW996Oxja/wyvYsumj4eVax94kKwjAcDT0EAHMI6Sutje3m/SDF+ikIv0xhiQHJlFTxbWe18IoAp/DjNUn48fiJARF+fAK8DEWxhmsaKmsI8WEAeD0ZS+3BK9nT6KLg52nF3icrCMOaRZUNRBgDwHuTsbYzvC8rbxkLwi/T6sSAZEqq+LazWnhFgFP48Zok/Hj8xIAIPz4BXoaiWMPhaOg7AHANANyejKW+zCvZ0+ii4Odpxd4nKwjD4xdO2tsNKPNOEEdp54CHb3r3X96XlpeMBeGXaWViQDIlVXzbWS28IsAp/HhNEn48fmJAhB+fAC9DUazh2dHQ7xDgM0RQ39qUivNK9jS6KPh5WrH3yQrGMBytugeAziCES1obUz/0vrS8ZCwYv0yqEwOSCaXi3MZq4RUBUuHHa5Lw4/ETAyL8+AR4GYpiDYcXhdqAIKQAP/RwrO0FXsmeRhcFP08r9j5ZwRjWNFSeR4i3AcATyVjqaO9Ly0vGgvHLpDoxIJlQKs5trBZeESAVfrwmCT8ePzEgwo9PgJfB+jU8u6H6AET9IgC0J2OpEK9cz6Ot5+d5xd4nLBjDo6MTq8rAMZdhTUaiOS1N7S3el+d7xoLxy6QyMSCZUCrObawWXhEgFX68Jgk/Hj8xIMKPT4CXwfo1XNNQNY+QEgRwX2ssdTKvXM+jrefnecXeJywow3BD5Y8AcS4C3tQSa2vwvjzfMxaU30jViQEZiVDx/t1q4RUBVuHHa5Lw4/ETAyL8+AR4Gaxfw+Fo1a0A9FUg+E6yKXUtr1zPo63n53nF3icsKMM50cpTNeCvzBPWumHcAY/HVnd4X6KvGQvKb6TKxICMRKh4/2618IoAq/DjNUn48fiJARF+fAK8DNav4XA0ZC6R2Q8AZidjqUd45XoebT0/zyv2PmFhGRJgOFr1L0DaFwjOSTal7vS+RF8zDsuvtra2LBQKXUpExyHiDfF4/P66urqzEPFrAPCLeDxuHupAfs3QWgOy60Gw/zHfmYEVk5zXf37yGym/AHDy1q4EB+BAp3NsewB1t1OlxzuaehyCtEMVY5yg7kp36bL0GHdrenPXmHRorynp+Kxn0oD+NXRAPYVduBywdsQKP14fhB+PnxgQ4ccnwMtg9Rr++IIJ1emywLumxDmTUs4VV4Dmlet5tNX8PK/Wn4QFZ1gTrbyBABcDwMpkLHWWP2X6lnVYfnV1dXUAsBUR7wWAb2itWxDxtPb29u+GQqHLAeC+eDz+pF+zs9aATD4weOChnw/tNXEm6ImTKx5Waovbs9HRjjvWLeuudqeve8a94gqg2pWgjAkYN3mrcrs7nGCnq7Qe7zhj02qTTjuwxXUAyp3gODcQxECg23WDAXQCPa4bdFAHXK2CCimge/9fBxSqAAA5ROQAKEcrk58cIHKQlCIgB81/6/17bh8C1YW9TYcO14UODMBWTEOHWwZbsYc6yjRuTQWp47enrN2a2wi9UQVfuIy52xAq/HhdEH48frKGhR+fAC+D1Ws4HA2dAgC/AYDHk7HUMbxSfYm2mp8vFXuftOAMZy+unI0akwTQrUEf8Ghs4yvel+lbxmH5RSKRRgAwl5UdppS61nXdakScEY/Hb66rq/ucmVUikbjHr9lZa0DGTSn74DGLJ5w4vkpNr5iMbxI4m/2CkHNeRBdcdFHptDb/DOZ/uve/KQfTrtZBY2gIKYAuBQgxYMwOAWTOHaFDa9XhOLRJobu2c2tw7aozV7dlMOeCL9wM5mjzJsKP1x3hx+MnBkT48QnwMli9hmdHQ9ciwCWEcENrY+qbvFJ9ibaany8Ve5/UCobhaOWTAHgEACxIxlLLvC/Tt4wjGZDbzdmPsrKyB7u7u28ioj8T0ZZEInHXqDcgR0TGHx7aO7hPeaXzknLAnA1wiNAhTYHeN1QiISHq3h/+GjSgdvv/nTRoB7SLfcZAk05rUmmldI8mTDtK97ik0kHH6UmTmy5znJ4eSqd73nPSAF0ujHdcUAF3XEdAm7MvAVXmdr9bpssOrnZTrzyjV50Jbq6SWXj/PuUbdHdFgHRFGqDC7aGKQADGaoAKBVBh/h9dqACly4Ycg1QnAK1F0Gu1o96585S1vaehB32CADAeAKy8fC1XdnmMs2LHl8d6vR5K+PGJCkMeQ+FXwvzCi0JJIJiNRKe3NLWbG4Vt+4j++B2xgmE4WnkZAP4PAN6bjLWdwS8rbxlGMiA3IOI9zc3NT5izIUT0MCLuF4/Hr49EIvOJ6LVEIvFANrO94IILprquey8RzRgYh4i/bW5uXrDdf8smcR63LZ90CBx0dN0uMx3Hef6+C94uplNenmEy95hMKN+logNUBaDaBcCZAkBTkGjCwEEIYCugWqvT6XcqxuDbt530Vg8AVAPAGAB4GwCGMiiezbNEE1mx4ytitsKP3zxhyGMo/EqYXzgaSpsDkajSk1tu3Gzjd5zochSEHAAAIABJREFUj6c/E20FwzmLJ83SWj0NAJtQpfe2VG9D0R6W3/nnn/8R13WvRsS15l4QALiMiG5USnUR0cTy8vIFS5Ys2ZRrG+vq6i5ExCfKy8v/0dnZ+dVEInFTURiQXXaB3U+49+D1Pz/uOTmCP6j7tSsnjw86alcMBnYloClANKV/E7eDnDef7R4bJFq3YbW7acOzHW+te67neQDoylVEozTOih1fEbMXfvzmCUMeQ+FXovzmXFh9pFb6CQD4VzKW2p9Xpm/Roj8+WmsYhqOhVgA4DgG+0BJL3cUvLS8ZCskPI5HI/5gb2YvOgADATAB4OS8tKvJBTrx/n/Iq6JiMHbRr50Z3etu/evZ3qtBJd1MZdiJN+kDguYqp+FJ3t/vGqjPXbynycvM1/UIu3HzV6Oc4wo9PVxjyGAq/EuUXjlZFAagRkG5NNrabR4ba+BH98btiDcOaaOgSArgWkFYkG9vN06OK4VMQfpFIZBIiXk9EexLRnYj4GBFdkEgkvlEUZ0DEgOSsbQVjYPc9jho7JbS72nPcjDFVMw8tc9UYc48MukTwBvTAm1vK4Q3mU7ZynmCRBBZk4RYJm0ymKfwyoTT8NsKQx1D4lSi/cLTqlwB0OgDNTcbab+OV6Vu06I+P1hqGs6OhgxHg7wDwWnJSam+w77HPQ9HOOz9zD0g6nf45Ef1Qa/0Xx3GuB4CPIGKkubnZXMa27ZP505j4QsomQ7kYkGxw7bCt4VcFAGMBYPU5902bRi7tocjZg0CbvwER9igH30j3wJtjNwbf+PFXX+tkjVh6wXlfuCWGUPjxGyoMeQyFX4nyC0dD6wFgF3LdD7bevOklXpm+RYv++GitYjg7WvUgAn0cFJ6QvLHtj/zyfM+Qd361tbXO+PHjq4LB4EnmdRaO4/x++fLla4aq1FMDUl9ffyARXYOIRERXx+Pxvw1+q+LcuXOnBQKBy4moChEXx+PxN4aYmBgQvi53EF7tYzPHjmlz99Ca9iDCD/QPgaC6NOqXUQVfsPWlj3wcWWfI+8LNeoZ2Bwg/fn+EIY+h8CtBfrMbqg9A1C8C0NvJWPtUXom+Rov++HitYhhuqFoESDcCwnXJxtS3+OX5niHv/M4777zKsrKyFYiYJKKDAMA8NOnbQ/3W98yARCIR89jXJQDQBAAbiegqREwQ0ekD36oIAKcR0d2I2ImI5zc3N0eHeNW7GBC+LocV3pcfnFGd7tR7kHb2QHLNE7MAAdMuqRfc7q4X5F4RO56+wZdBwTLkfcdXsEr9G1gY8tgKvxLkN3tRqB4JlhPQPa2x9s/zSvQ1WvTHx2sVwzkX7rKfVu4/CeGZ1sbUYfzyfM+Qd37myVpa648BwF+I6CgA+Dcitg31RnXPDMhAjPX19YcS0Xyl1ENa66n9b1VUSo0louOVUpcEg8HOrq6uy8rLy68c4jFfYkD4usxYeOfcM213cJyDAF1z4795S+JWF/AFt6vyhVVnvtjNn0pRZsiYX1FW5/+khR+fsTDkMRR+JcivZlHoDiL4IgE1tMbat3usJ6/c/0abR+CPDcyo7EJV6UC6cvi8ynVBba4o79lEY8ds/vGcbZcz79r3OPwNAGBeHmweGyyf7AhYt4bD0ZB5L8anEfThLbGN293TkF1pedk67/wWLlw4sbu727ys8VEi+iQA9AQCgYZly5a9Nbhizw1IJBI5mIh+EAgEFqbT6Y8AQLD/rYp9BmQWAFxRXl5OYkB8FWDWwjvntzP3pbQ+CBWZHScg4ca0dl+4+4y3zWN8R9sna36jDdAI9Qo/viCEIY+h8CtBfuFo6HUA2E0pfdjDN258hlciwJf+3+7TMN1dmSZVqcit1KAqB79rK5sxzP2VW9do9+3nO8pchM0dbfj2mw+3v77xbXg1mzyybS8B69ZwuCF0MSD8EAC+m4ylvm95nwrCr7a2tqy6unpyOp2eunHjxudWrVo15IFsTw3IvHnzjlJKLQoGg/OXLl26ob6+/mgiOrb/rYpa69cdxzmBiBqVUp1a6++NGzfu4lgs1jGoiXIGhK/qnIX3hd9MPQjAOQhJ9x75QYL1aa1euPuMNf/mT6toMuTMr2gq9Heiwo/PVxjyGAq/EuNX01C5ByGaH/IdyViqIpfyau+fOjnY5cxAx51GoKYDkdHJEB/cREDtRE5KkbvTsxcasVwFaAK4aiJomgiKnNSr7oTuDrdMpykQKMcu3QmByQcFnyXEVwJjutb87KS2nF/ulkvNRRxj3RoOX1h9OCj9FAEkW2OpGsvZ5p3fV7/61cllZWXNWutdEbHM8CEi8xLCFwaz8syARCIRszNYiYjdWuvNSqmXAoHALd3d3T8c+FbFrq4ucwakgYjeA4BViUTi3iEaKAaEr2qW8CJPzwpuWrPuQwh0EAL07ugVqDXmjMhdp7/1Gn961mdg8bO+Ov8nKPz4jIUhj6HwKzF+4YbKcwHxpwDwh2Qs9alMyzv71x+YjkrvDgQf6D+w1h9LAFuR8C2N1E7BQKq8U7fvdfqa1BUIOtP8A7eL/HZ6xbOtW2Zs+Q/sXT5JV4yfHtwlMF5VTT2ozFyG9f4H8W2F8GaX6lm76jPrd7g0JZdxSzTGyjUcjobM43gP1mk86JElbS9azL7g/CKRyFcA4K/xePw53wyIxw0QA8IH6onwzv39lHFud/AgrfWHFFDATEtr+vdWlX7mN6e+u5k/TWszeMLP2ur8n5jw4zMWhjyGwq/E+IUXVSaAcB4QXZZsar9quPK+8Nvpu2CadgcFu5tH9m4zHITaQVyntX6LAvj6naesfZeHaafRU/ruAWmbFZm+ad8T9a6OUjOAYCYhTdo2H1TtpPH1Mk3/+ekZa8z9IvL5LwEr13A4WnUTAH0DgRpafLoPySMR5J2feQzv5MmTJ2utHfM/AFigtV65YsWKHS6X9OwMiEew+tOIAeED9VR45/xutxDpnoOQ4EAzNULcrB185u7PlOxlWZ7y47ez6DIIP37LhCGPofArMX7haOifALAfIB2fbGx/eHB5tQ9PHl+2sXxPULQ7kZ6+7e+ILmh4HRz1+njQa+KnrN3KQ5NR9E719+Vfzqh2FU4HR0+jNE4Hpd+/VAXw1QC6/7n9s2/L/SLvI7ZyDdc0VJ5GiObqnfuTsdRnMlJDYTbKO7/58+eHXNe9rO9VG+1a61+vWLHCrFUajEAMSGFEkY9RfRFe76lsSB+CALuZIkr4bIgv/PLReEvGEH78RghDHkPhV0L8Trho/K5dbvBtU9KW91Jlz8Shp7+8L/925oy0dvcmwr0RybwS4P0POatJpV9PT3BfXzVn/RYejqyjM9Jf7cqZYwPlsC+guy8S9D4SnzRscALqP13ju18uwLyzLtTHgIwY+jj+kKk/8a3QpJ5ueAUAJjqK9nnoxnbzYAQbPwXhV1dXd7hS6gdEvVfNXBePx+8XA2KjPPybk6/C+9Kvp+9HCg8mratK9GyIr/z8a7s1mYUfvxXCkMdQ+JUQv5qGqs8T0ioAeCIZSx298P59ytu6t+ytHbU3aprWX6omWA+Ir5W5+EaBL2nKWn9f+vXMfQjT+/a/KNg8UQuRXtYQ+M9dp765ltfOoozOmmG+qqyJVv6CAD8HiJFkY1siX+NmOU7e+Z1//vm7aq0vM08JM4/gJaJvI+JKuQcky84V+ea+C8/cqL7lzbWHgALzYIFSOxviO78i19dI0xd+IxEa+e/CcGRGw20h/EqIX/919yoIy6YeV3EHaL13/wNSAFUHgX5V9ajXfva5Nat5ZXsWnbP+eq80wJ59AdW+qEmZGaFSL3d3uH9fdeZb6z2bof2Jcmbod2mzG0ILEOF/AWlVsrH9TL/HyzF/3vnV19fvS0SnmaffmjnX19d/nojezNuLCHMENTBM7gHhQ8yb8M6+d+oeDqojzY11JXQ2JG/8+K22MoPw47dFGPIYCr8S4WdeDLj+yarnSdP+43cPLJu0Z+DZ3h/lSG9qVK+Wv1v22o+/uu0FgLyqvYtm68/ce4m6ex/SzgGAegwRaqX0s22B8X9/4KT/dHk3VWszsRn6Vdlxi6sOVJrMo2U3okrv03LjZr8eZsApIe/8IpGIuQTyBvOunt6HpwJAeXn5uUO8cNy89NrKjxgQflvyKrzalZPHl40tO5K03ttMvQTuDckrP367rcsg/PgtEYY8hubG3vF9b6HmZRqd0QXXX+/N2gF3r64t6tD1f+novcxlyuHl5wXHw4vGePj4BCsvOu4Zv9qVe00qr+g4RLtwgJkYoWp3iJ6949S1//Jiohbn8IyhHzWGo6HHAeAoRDy7pbHtbj/GYOYsGD/zRvR0Ou3ccsstqZ3VIAaE2V2LwwsivHPunfFhUPqI97ngJgfdJ4v0iR4F4WexnrKdmvDLltiO2wvD3Bmax5zuCgBjAeDtmitgw4wjqipQTRine9zxkKZxqGgcEY0HhHGAahySHkOImjRoQNSotcYAuubfzX9X5r872jVHoXu3UfgeunqjUs5GdHs2VY6ZsHFJaR2VLpj+zrr3A3sr5e6FQHsaCWx8peejW95w61HBsy03pj6cuyzyGuk5v7N/Nf0DAcRDNOgZvUYE4A2nvOzZOz79+rq8Vpa/wTxn6OXUa6KhHxDAtwhgeWssNd/L3B7lyjs/8xb0qqqqGAB8VGvtIuJ7RLTI1xcRegSrP42cAeEDzbvw+qf8xftnzNRpfWT/Ez00wF/vOnXd0/yS8pqhYPzyWqV/gwk/PlthmAPDmUfD2PFTxx8xeT9nFyCcHgBn7KT9glsrqrE7h3TZhWjoAHQ2aIANAYQN2lEbfn7yGzs9Aphd8rxvnVf91f5xr0nlnZ17a417A+hQ/0EsRP3ymtbuenLpawDw/WQsZW5uLYaPb/y+8JupBwGoQ5BoggGhCZ93u3v+vurMvD/py+8++MbQi4mHG0InAoJ5wtM/krFU7ysKLPvknV99fb3h8PHm5uYlI7GQMyAjESrev+ddeANRnffwHmO6N3WZMyH7m/9ujtTgluCTP/9i0XwZF5Rf8cpu28yFH7+JwjBDhufdu0dll0rvRkAfoM3u7uv+01NVPhZ60t1Uhl2oK2YGtkya6qxHhC2k8T0XcQuq9BZy4T0MqC3pDvXeqjNXd9auBBXaa5Yqf2ejes3d6ozp6FFl410V7JqoNPU4HWNcFejRyikfq9yenknkqkmIeqIinARIE6nvZa0Dp9173T7QBq1gvUO4XjuBd4rElORFf+fcM213CKi9iMg8Qrf3mnHzfaFd9YpOr3l51ZnghqOhvwHAh3f2/o8MZZLvzXzlZ964vrkHD0VHH9zLDHFzWcB56icnvflyvgv1cTxfGXLnPSsyvWL8uM5XAWhXUOqI5I0b/sLN6XF83vnNnTt3QiAQ+J7W+u5AIPCW1lqnUqkNq1at2uEAkBgQj7ttUbq8C2+o2r/w2+n7o4tHmBvoAOA9Bc6Td5y6+j8WcdrZVKzgVwSchJ9/TRIN7pwtnv2r6TMdhTPM5Sj9Z1v7N3/j6XR6y+rODRv+1ZPq2qDb3/lXt3mBne9nQL54f9VElQ5W95CqVgTVCFhNSOY+lO0+pLBHEa4nxHd0IP1OUNH62z/19nv+SSmnzL7p77z7Jk/tTAdmOgQfIITJZnaocCOl9asUUK8MvLfj4xfuOiWtet4igE2tsdS2N4jnVFF+g3zjN7AMw7K7J3AoYO8b33vPhuw/ae1TV8yBdH7L9WW0vDDkzDzcULkSEGsB4OJkLNX75CeLPnnnF4lEKhDxk0Q0ro9DTzAYfGjp0qUbBnMZ0oCYV6lXVlYei4ivEtEFAPDXRCJhnr+9w5sMfQItl2DxweZdeDubsrmRUDv6cN3/8kJynr3rtNVP8kv0NYM1/Hyt0r/kwo/PVhgOYmieuBcIBPbQ2jXXwPd/wfUe/XVctc4pxze3bpnw5qozXzTfVeYyngoAeAsAOvntyC3DiffvU16teqp0R3oKBmhX0LQrvT+v7U0JwFYkWK8cXJ92Yf2YSWXrfzynoE928kx/kWYIbpoyfSpqnIkOzPzvJVbvv/1ba+eVA55989UrrgA9mEtNNHQ2AdwJAL9LxlKn5NaFgkR5xi+T2X/h1zMPUaAPM2fhSOM76R71l1Vnrl6TSazF2+SVYS4c+h/HSwD3tcZSJ+eSw8eYgvEzPqK6uvoQrXW91nrZihUr/p6RAZk3b94sRJyjlNpARKYAsyO/Ox6Pv+EjqIGpxYDwQRdMeDub+jn3Tpu17Z0hoNagoictfoqJdfz4kshrBuHHxy0M+xie9csZHwwE4INEenrvf0J0AdU6rfU6hPTaO099p/cN2YM+1vL77K93mTBWj91VBfSukKYpqMjcML/Dxxgr1LAeCN/tCeB66Ji4ftWZL/p+JqdvIix+tSsnTy0fWzZFu3oqkJoGSpunkvW1j95Mp+lNne5+c9WZqY3DLZXZ0dASBPi6pUeYh5s6i18uu48v/HrXKQTBw1TfTeqOE3js9pPffD6XXJbE5J1htnXXfCP0IXLgOQDYEhiT3uNP127e4Uh/tjk93D7v/MwZECK6EBFPAoA7uru77/7xj3/cPlRNQ54BiUQiRyKieZnIMYjYTEQniAHxUBL5SZV34WVSVu3Kabs5ZeoIhbqKQHXB+ybEXB5h28dKfrZBGmY+wo/frFHN0Bw13zxt6geRcD8A2KXvl+vbhPCvLQBv/PaUtVtHQFxU/GpXTp1cVgaTtYbJEAjsguRWD/mlTbhRI7Qp1O2EgXanp2djZ7q63QdjkhW/3kfmKpwOjp5GaZw+0HAAqU5CWqddd10mpmNg3eFo1V8A6DBC+mhrY7u5F6RYPlnx87KogQf7yIUX9/v7useGOrvk5Zg+5SoYw2zqmd0QehoRZmnEzz/S2HZPNrE+b5t3fsaAAMB3+h5PfGdPT8/KW2+9dXPGBsQ8RisUCkWIaCsRvYSI+ycSiRVyCZbPUvE2fd6Fl+n0T/nt9IrxhEch6X1MjNlBTlg//cl4/TM9mebIw3bW8stD7V4MIfz4FEclw3N/OmVczyTngwr+P3tvAh9ldf3/f859ZpJAgGTCvrtUxK3WrSpKJmhbW+tai7stKgStRTPB7q2l7dcuipkIfxEm/tSvuGPrrq2tkolbrdvX1gVwQyEsApkhbElmnnv+rzskFkOWmbkzzzyT3Of1yito7jn3nPc5zyTnee69BwcCPERhJFusI4tWpLh/LK/5zWOIlY+NGO6xaLhte4arvRLEsrS7tCJgJ0hEbSm3WrCiNmS0QNLOIi/vWnLaul1EKS2h9gAY1b764TMAqvu2nP7gwQUDyrYO5p3xIXH2DoZtDxEeHsy2NfILBUeiAxltiIPXFQhr/a5dazeozeSp3hIVPy4bxzFeA/CqcDCqCtF8unKafxc/Ou5LNvgEgiyUEI3Csl7Kk8MP9oxxThkmm2z+qtKbQFQNwsJwTeTqZOUcGJczfh1bOQBcYllW7eLFi/d6E7fXGxDVPKS1tfU4tYHEsqx/Jf5AZK4iIqXAqfWEZgmWfmbmLPGSNX3PniFqzaolva/cfY5rzjN3Pb9kOedonOGnD75fMVQnWbVQ/EAheBJYqv4didOQWPKK+8/esDoNnH2On3ortHPixGGxnW2lHo8oYSFLKE6lTNzr5uzEG2dSxwSzKkZ2cRu3qO9dcf3k2ZYRra1xL4QoKCyk4kH7Fsiy/bxC/THbXRw4UQDxGhK8ZhtbG5J4Q9VrSMury84j5vtBfFu4JjqrVwF3Dch5/l3yl5Ej4l5rCkkeQYK2C7ZfzrO+XDlnmExKlV9TegYJehTAv8PByOHJyDg0Jif8Zs6c+WUhxI8AeIQQSxYvXlzflb97FSCVlZVHAvg1M6tfAInmNkT0aiQSCXV1jFaWIJoCRB9sThIvVbMveWz0hDiEehtSuvu4SvHKPWetVespc33lBb9cQ+phfsNPPzj9gqE6OcpuKzxcCJqE3XsO1ZmiH1EBrbjn1Ma1Ghj7Bb8OPqqPhrd5Vyl7rBKL7RIWooQZA0Ao6ijokmW54a22MqsQrI4x9hRSqweW9B1oNZN6HgnaJkHbPJZsliS22SS2ScGRZd9c25Ss/mTHlVeVBYm4CszfC9dGlyYr55Jxrsi/OU99qXBzfNcJHSsOiPmFe87a8K5LGPVmhisY9mbk1yp9JbFifKzeGLpsqaDj/K644ooRtm3/nogeJqIjpEz09Lk9qUaElZWVJcXFxW07duwoFUIkzuQWQtibNm3atGzZspRfofYWuG5+bgqQNMHtIeZ44qVr8vQHhw/yFniPA/F+u3WI92Otba/muKlS3vBLl3uW5Qw/fcB9nmGioRrTEdR+KpSUvMoj4yvvPmdzJjo793l+qaRYojfTDjlAeKhIxlsGUJyKmCnxpqnztaa+ddiOrW2JU8batlvbB4/yfDquXKx1+jPZH/C9rNaSW4L3ee6m6Cep+OuCsa7Kvy8eApM3zYFdxbCnnPJX+R4G4SwiDtTXRGtdkH/KBMf5VVZWqr400wC8wszHCSEamXlNKBTa6+TT7t6AbCai49tPwFJvQFQr9b+HQqHeNv1lirkpQPRJOp54uiZf/PiYI6Xko3froWbExOv3fnft+7p605TPO35p+pktMcNPn2yfZXjJ30aOsGPiCNi7exeoNx6xNvnWsnM3qL0Gmbr6LL9MAepBj3r4qDb+l7Xv/3D8ZJ8Tq4dNstheCeClcDByggM+Z3oK1+XfJU+MPsi2MVU5Khjv3X3W+ucz7XSG9bmOYXf++QNlAYBrCPzn+mD0uxnmkK46x/m17yGvaV9B9R0A/yksLLx64cKFzZ2d6PYULGaeWldXNz9drzXlTAGiCTAXla++yYA6598i62gmqX7xQTLes9us15adu7bLtcqZmLMbHY7fuFn0JReqDT996n2SoXoSy0RHqK7X6phZEN7M0kl4fZKfflolrSGn/CqqymYycR0T5jfURNR68ny7csqvO1jqd6ywaCoYA0jQau+ggoYc95vpKa6uZNiVwf65Q4+BlP8CeOOIIdEJy36T/canSdwQOeOnCpHhw4cXLFq0aHt3dnZZgMyePftgZn4IwEpmbiaiJsuyfnvrrbdGknA4E0NMAaJPMWeJp2v6jDv2KYqVtR3F4EN26xIRi+KvObx5Lm/56fLPkLzhpw+yTzG89KlRw1vbPMeA7HEKDRPe9RTKN7PYAbxP8dNPp5Q15JSfP+BTez4uBvg74WD04ZStz71ATvn15H5ic7rHO1Ud9dzetLBh2bmZ38OTgRC4lmGXRUjAp1ZsfIlZntxQu/W5DPivq6JHfpWVlcOI6Jdqn4YQ4n1mrmHmM4jocgAPhUKhUKqn31566aXDCwoKlkgpv9DbiIieC4VC1+3pUJcFiBowZ86cwg0bNvDQoUNLt2zZEnVwA7qa3hQgummXg7V/+iZ/UcN5D4/f30O2Ov89ccKLZHq7KFLwxp2XOtIdOK8++DLNPgP6VA8D9RZLLd1QTYj26nCcgTn6uoo+k4OXPDH+0HjcPoaIveqBgpT2q2mebJVKzPsMv1SczuDY3PFjkL/ap04+G02tngn1izapbvb5duWOXxKkdu+9LCxXDwSIabsNPH//WevWJCHq5BBXM+wMwl9ddgeYZ4D4unBN9HdOgupmrh75zZ49W221OCoUCv1/Sl7t32Dmi6LR6C98Pt+vATzZ1d6NnvxSx+8OHz58uJRSzf35RUQ7O7/E6G4J1gQANwgh5kop1dOqK7tbw5UlwKYA0QebVzdud+6qngB2iTgKwGQ1hklELea37j5znVobnM2rT/DLBKCKefAMP2G/4gEtbYOklIOk5EE96W16KzZ440cticZx8RYrau+y1x9yyfYV6fQByIT9eawj73Nw+oP7lRQMaD2apdy/PQ4rYq3Wqw4tqcx7fjnO3Zzxq6gqrWCi5QyEG4KRihxzSHf6nPFL1uBEr5nHR01VzT7VCWdS0PNZWg6ZrEmdx7me4Z4GdywbBPBMOBg5JV2nMyjXI79Zs2ZdBuAyImJmDjHzLiHEmFAotGDWrFnnKDvq6upSaqyoGhES0ddVK489/RBCfLJ48eIXv1CUdOWo6oTOzGV1dXVPq5/Pnj17DoBnlyxZ4tTRbaYA0c/AvLpxe3P3vL+MnWRZOBxIHOmmGgR8EmuLv7Xs3Kw9GetT/Hrje8HjY4YReYawLQdZLAexhUGsCg0Wg0CyqDf5PX/etMIusWGLjiM84y3wjD68YLM6WIAEmsAy4vF4m3buPrpTLevkVPT3o7F5nYPqnvV4+ehEHgE7BOg1Bx4c7Jkeec3PBXmeM37+QOl1AP0GjD+EayOqq3I+Xjnjlyqs8x8dfbQAVAsG9a769XvPXv96qjqyND5vGCr/K+YOncxSvqc+7zxt8YnP3rLN8cMbOsWhR34zZ848yOPxbFGrnHw+3y0A/o+Zt9TV1d2fbgGi5k+7D4gS/sEPfjDKtu06Zm5gZg8RHazqEHMKVpZuseyozasbNxkEqguv1xs5DJY4DCwLEp+VbL3lbY69vfR7G3ckoyOFMX2OX4fvl/xtZDG3eEfHWY4QQnVX5hEMdLscs+PsfyLaLmFvI5u63VSm5tjweltJdG1romNz8UjvwMJB3sEjvmz1cIS3iBB4ndcT+/DOb2etoEwh9K4Zmpc5OP3BcQMKB9pHSxsHJUgyfVTABa/defZqtRTPySsv+TkJqJe5csbPHyh7FuCTiHB6fU3kCRcxScWUnPFLxcjPfy/scUIWgBX3nrH+eVDOHw7lFUPF0h/wvQHgCAk+6/lgVDUnzOXV2xKsS9Xf+aFQ6KPKyspbiegFZh4dCoVurKysvJKZV3e8iEjWCa0+IB2TtB+lNdTj8bDDPUCUCeYNSLLR7n5c3t24ybp84RMTfLBj6qzpxLKsRHdfm1fGYq0rl50b2ZqsHrf+8s2Q/V9Qc9Gfx46DF+MgMa7jhLEvDJDxQSZ7AAAgAElEQVTYRRZvJknb40TbPRDbWltbtxeViG1pbBJWR3iOat8Dot5wbJz+INgzYIxPCirz2ChjSWVMdllH/4c9bNnBtvjIYs/qu8/5JBO9ILKB0ymdeXcPX/LYyH1t9hydeFNJZDOLV+87c+2/nQLWaZ6845cjTt1NmxN+JwWGjrUh1f6P1iLYE/4WbM54g0OHOOeEn45vqjGwzYljeouJeE3bYPv5ZdM29fjASWe+JGTzjmF5wLeQgB8CuDEcjPw4CR+zOaRHfldccUWFlLKaiNSbmvXM/CdmvkkI0crMQwoLC6/q6vjcngzW6gOiFKud8WoPCBHdx8xqI8376RiiQdUUIBrw2kXz7sZN1eWLnho7jqU8pKOXADPFGFhpF4kVGejKm9f81FuOth2esV4vjZHSHqt+oezJl0issyVtEnZsU8yWn2WhwZjiN7h9A3q3oVUnnsVHs8+OxfcB8z7ErGQSlzqiVYA+tojW3HX62sZU86MPjM+bHKxYDs/YbWOPZpZfVtwlaEORJ/avHL/Ryht+Ls3VnPArD/guJOAegP8RDka/7lI2yZiVE37JGNbTmO/9ZezQGPFUEjyCWDQVFNjhO07NaH+eVEzMO4YV1WXnMfP9AF4OByNTUnE2C2Md55epPiDqBJtDiEitBZxMRGGzByQL6ZE9lY4nXvZc6VnzhX8ePRGFmNxRiKglQ2RhBbXJlUu/s/GzNO3KO35qH4eM0ViPxx4jpRir+ix0+E6CtrOk9YjR2pgc8smyc99tS5NLsmJp8VM+WMAEtnkiE4Z3TCZIROOS1wJY48KTWpJlkuq4tBimOonu+O89Pm5sLC6PUX+wKF1E4t9tLY2vuuDQgbzgp8s/i/I54VdR5VvMhNkA/TYcbFIn8eTrlRN+mYA1Y/k+Ra3NbVMJvC8DO5kpnKPP3bxjWDGnbJz08CcECGLet742qt7m5erKGb+0+4DMmjXrECHEzwAMVK+RmHk2gGtDodBmhyiaNyD6oHOWePqmp6ehcyGyW4t4X0KsvP/MNetS1Op6ftMfhGUVjBnjhRhjU+ItR+LkKXWxICmYNrAt10vhWZ+G/yni2mu4Nr/pD44r8xRiHIPHC0jl3+6LaCNDflC4pehDh45k1mWRrrw2w3QnTlZONRWEgDqlDixpm4T1rwfOXvNhsvJZHud6fln2X1d9Tvj5Az512M1BQtI3l9/c9DddJ3IonxN+mfT34kdGT5WEg5hJUlyE7/3uWtXnwskrLxn6q31hMMqJcXF9beQeJ4F1mstxfnv2ASEitVfXEkJ8f/HixW935tBTH5AhanBrayu1tbXRnXfe6eQGQlOA6Ges44mnb3JmNHRViDDoY2asSOEpjiv5XfRU2RBpF40B0xiwHPPFPRQiwiTXW2xtoKLY+jT2bmQmALu1ZJTf9L/vVyK27RhPlrWfAKv9JWp35E7Y4sN43P5g2bk5WyKQSWaddWWUYSYNPePRYYOLUXCcekKaqAmF+LBQtv7r9jM3b8vkPJq6XMtP0y+nxB3nN7Wq5EhBQq26WD8wHtn36YVodcrZLMzjOL8s+ICLHht1DDMdkfhQtzwvLT1tzV5/SGZj3nadecnQX+X7PQg/Y2BxQzByZRb59KY65/wqKyu/D+CNUCj0n6QKkBkzZpQWFhbezsyHA/ASUaNlWWcvWrTIqWZApgDpLa16/3nOE693E7M7Yvpjoyd4wPuSbe0LsfvULACbd+9/4MZeihHX8Dv/0fFjgPgYgMZ0/PGd8CSxyZcbBVuN0pLr7zt9nVNvKJMJXNb4nf/ImPEeS+xv2/JLHcvMpORVRQX2ihzvOUiGSypjssYwFSM6j1UFPll0nGoQSqA4WLx6z1lr9/rlojNHhmRdyS9DvjmhxnF+5YHSawhUC8Z94drIhU44mcU5HOeXLV8ueHTclwn2cUq/BN64/8z1r2Vrrk5685JhebXvVGI8CeA/4WAksS8uR5fj/LroA/ItKWXtbbfdttfRzt01IjyWiMYvWbLkoRxBMwWIPnjHE0/f5OxoqHx8zMBtLPcVsPZllmM6ZlFP0AmiEYLWxnbttS/CA0D1L3DyzV/CNPWWg2JFoyHEaLAcLffYmA0WLSyw1mJupCJ7bY7fcvQUsKzn31kP71M6EK37k4cObO81kXgSjzasvOecRrVfJN+vrDNMFdCFT479CuLyq0qObLFOWrFX7zvzs42p6nFovOv4OeR3pqZxnF95oPQhAp0DospwTVNdphzJkR7H+WXTz0RfH0v61ZHtbOPd+76z/oVszteuOy8Zfu0nvpK2NnxKwBCycFj9/IiTb432DIvj/PYsQIjII6U8OBaL/bGrVVRdFiCXXXbZGI/HUy2l/H8ej6dZCGE7fBSvKUD072zHE0/f5OxrmPHk8FGtsmBfoTbX7dHRW21ctyHWeS3xycf/aW584WdbS9oLELWJXb1ZkNmyTp1YFdtJwy0hxjJozOfNFj+fkJolc6NXyLUtLUMbHdhAnglXHcs/tWEyvj12INs8WT2VTxjP+AQ2Vtx7zvpPMuFMjnQ4xrA3/3YX8XQcsfxSovggfvOeMza82ptcjn/uGn455pDu9I7yq5ixTxH71IZdGsm2PalhQbPT+w3S5dSdnKP8Mm18V/oSy5u9ohwsB6iHPQcMagzPm4Z4FufOW4b+gE818v4mAVfWByOLs8ioJ9U55zd79uwLmPmjUCj0SmdDuyxArrrqqqGxWOwktfxq9y8b2sHMfzeNCHOUQulNm/PES89sZ6Qql8C7fezI8TJujbLAI/c8cWnjv9uG2m0y0rwm9lk8LnaWjrUaJx5bsLElLnceMn3TznmUYjHCoBn1+xTu2CQKizw7CtuoYDARDxPAUAgeqj7Mv+A1ibbdS6vEBkltn7n4CbOrPvjmLYfnvcjIycIjDiTG0IRxFj5Ba94WIq64hxM9ZCwcp/rHMGGLB3h16RnrP3XmTtWaxRX8tDzIrbCj/CoCQ7/GkH8H44VwbUT1osj3y1F+TsG64NERI0FeP7EslRCNdmtbOAvHuHe4k7cM/YHS6wD6DYC7w8HIJU7Fp9M8jvNrb2T+MDN3HBzz97a2trlJvQG54oorTpBSTtzTCVOA5Ch19KZ1PPH0zM2ttHrCuzVujaZ4fMza/2s7bMAQDI63cYHlpZi3yIr59rU+31zLEK0E7BTATpuwS31nIinILpRxKhREhRKykIkKCVTY0bW9Ww9JtBGw2VbLqhBfl6cFR2f3cpd/DDrv4dGTLSvRiXv3yWD5WYjkjiEAdcpagTXqSPbs3oDKhHcLtxS+lkcnj+WUX24/0TIyu6P8/IGy3wB8HYh+F65pui4jHuRWiaP8nHRVHQpSuLPFL3cfCLKZYb+Ypd9becvw84Ka8HG4JrKfk/HZY66c8Js5c+aXhRA/AuARQixZvHhxfVf+7/UGxBQgOUqTzE+bk8TLvBs50TimeGTB0JFf9o4YONIqmnj4gNaSA4QFEkNAPATMim3qF4sWVbhIktsZ2OwlucXL9maXnRyUul9dS7gi/877y+iD8rgQyRlDtdSCC+gIkqoZGW2PS3rtge80rspUcjikJ2f8HPIv29M4ys8f8D0HYBqzPLmhdqv6d75fjvJzGpZqItvma/WDMBEk2gTzy3efuW5lhu3IW4bTp8PaOM73GQFlkOKr4Zu35GLJquP8rrjiihG2bf+eiB4moiOklD4At9fV1b3TOTe6PYY3w0mUqjqzByRVYnuPdzzx9E12jQbVwE8t4SkFsKnzRnS1Z4O5aEi8Jeaxhe0pZK9lx6QHBdKSccvj9bJls2z1gHfGmXfugNxZ2Lp5pwsaszkJ2FX5l6eFiOMMpz84bkBBoTySwYfsThbxPnl3vX7PqU3NTiZPhuZynF+G7HaLGsf4nfDDYWM8Xls1bFsXronsC1KnbOf95Ri/XJK6+JExUyTxocoG1YT0njMa/5lBe/KaoT/gexzAacT0o/rapvkZ5JKsKsf5VVZWHqYeJAB4hZmPE0I0MvOapPeAJOtZFseZAkQfruOJp2+yqzQYfnrhcCW/PCtEHGV44ePjDiBbHpnYyC+xy/LitaWnrX9PLw1yKu0ov5x6mp3JHeNXHvBdSMA9DPrfhmDTjOy447hWx/g57lmnCc/7y8hDLUtM2V2E8BqvXfTynWevzsQJknnN0B/w/RzA9SA8Eq6JnJ2DODnOT3VA9/l8NaqXD4DvqKOICwsLr164cOFeD7HMG5AcZIRDUzqeeA755dQ0hp8eaVfzy5NCxBGGFzw+ZpiI0+Es5P4q5KppJ1me1+497dOIXgrkXNoRfjn3MnsGOMbPX1V2B4hnEOGS+prI3dlzyVHNjvFz1KtuJlP9mSwLU1hyiVq2KYT98tIzNn6saVteM/RXlR0P4pfUSopwMDJCk0U64jnjpwqR4cOHFyxatGh7d4abAiSdkOaHTM4SLz/w9Gql4dcroh4H5AU/lxciWWVYsRyeMdHRh5OgwxnsUT1mLI94w+FOx3pZ1rN0Vvll03CX6HaE37fmoHCnx/cBA0M4HvvS8wu3q2WvfeFyhJ+bQE1/0FdSUFQ4hZnGK7uEoNfuPn3dGxo25j1Df6BsI8AjwDQlXNv0sgaLdEQd53fppZcOLygoWCKlHEFEiQbQzHyp2QOSTvjyV8bxxMtfVF1abvjpBTSv+HUuRNQygrjtXfXA2Ws+1MOgJZ01huc9NX5/KxY/vOOUMCZeWWgXvZWhZRNaTmdQOGv8Mmijm1U5wq+i2ncaMx4H87JwbfRcNwNJ0TZH+KVokyPDv7AvRIoPiz38cuj0dTvTmDzvGfqrfQ+DcRaAX4SDkd+nwUBHJOf8Kisrvw/gjVAo9J/Ojpg3IDqhdbdszhPP3Xh6tc7w6xVRjwPykp8qRDwCkzv6wrCkzzxeXtmyc/2qHBwikHGGFz407gB4cADIHpd4QgnaID381r3fzuuGjd0lYsb56d0SeSftCD9/oOxmgK9m0MyGYNP/yztK3RvsCD+38vrCvhAWTSjAP+85tXFtivbmPcPyQOk1BKoF+B/hYPTrKfqvO9xxftOnT7eGDx8+XEppqS8AV0kpH7ztttteNwWIbjjzR97xxMsfNElZavglhanbQXnNT/2hLr08SUAmmikxiSjZWLXNw6seT+9JXjo0M8JQHZcZ88UPkGxPItHeoBHYIYR4++7TG99Kx7A8kckIvzzxNRtmOsLPH/C9C2A/8tKX6m9oSvUP1Gz4nSmdjvDLlLHZ0LPnvpDEAw8hXknxMyfvGVZc7TuULain/7vCwcjAbHDuQafj/K688kqfbdvXMXMZEUWllI/edtttyxPbCztd5g2Iw9ng4HSOJ56DvjkxleGnR7lP8LvksdET4kwHEnjfBA4WLQLy4zho9f1nrVujh6hXaS2GF94zwYeBbQdA0AEAihPmS2wRZK0qKyhatfDUD1p7tSC/B2jxy2/XM2J91vmVX1NaToLCYDwWro2cmRGr3aMk6/zc42r3llz0VNkQGSs6tuMzlKT4UAyM/3PpKRt3JGF/n2Dor/Y1gjGGJfsbbo42JOF3pobkgh/NnDnzSCHEge1OHMDMOyzLumvx4sWf7emYKUAyFWb36clF4rmPQvoWGX7ps1OSfYrf9CeHj/LGPZOYaX8i9raj2SxBHxfJgo+ztHciZYaJHjUt1jibaCwk70fEqqcNICz1ZPn9e09f+75eWPNKOmV+eeVd9o3NOr/yQNnvCPxLtUwjHIwsyr5Ljs6QdX6OeqM52cWPjzlSSj468SBEvVGOyVfuPafXpZ99gmFFte9uZlwE8K/DwehvNVGmIu44vyuuuGKslDII4JF2Qw9j5l2qMWHnfSAZL0BmzJhRWlBQUOXxeOYvWrRoR2VlZSUzn09Ej0YikUWDBw8e5vF4ft3+emZuKBT6tAuapg9IKinW9VjHE0/fZFdpMPz0wtEn+ak/8Nt2YF+Px7MPsxzTgSixl0KKDZLk+gy+GUmK4fQHx5UVFGCsTTyhY8lYh11M4gOW/H4GbdLLCmelk+LnrEl5NVvW+fkDpa8A9FXLI7/03I1bc3ngQzYCk3V+2TA6mzov/PPoiewVxxJL1eQ3mVOy+gRDf6D0UoBuB1AfDkZUkz6nLsf5qT0g6gHksmXL2npzMqMFyOzZsw+QUt4ihGgtKCi4qLW1daJ6shGJRK7y+Xy/klI+LoT4LjM/QEQtRHTFkiVLAl2sDTMFSG+R6/3njide7ybl1QjDTy9cfZ7fBY+OGCnIuy8BE2T7L9QEMhJtzHKDtOVaGW9bs+zcyNY0UKrPwBIAas3wOgCJD3N1dO7wXaN8gi2fl3mYtDEB4CFf0M/WWjCvi8XsxmXnbugrR5qmgbBvvYVLB4CmTFbvYf/csq9D8jN9dPmVQp9VfpqxzZm4eogjd3qO27PvkPC2vHLPqU17NarrKwxPmls60Za0GkA8HIx0vEF3IgauzsGMFiCVlZUl8Xi82OPxVBcWFiZeM7W2tt5ERP9m5iOklL8TQvxKCPFTr9fb0traep0a10WHRFOA6KemqxNP372sazD89BD3K34znhw+qq3NM1YKGivAo/ZEx0wxAeyEoB0S2Kn+LZl2Wur/FVp7rYOOftLmfe+x7eNIkrS8PKJsQoEYX+FtswpECTEP7hwWCYoT0WpqozXWzti6pd9Lam21XnTzQ7pf5WAWQpJVfuUB360EXMFMlzfUNqmnw33tyiq/fId18eNjD5dSHpt4ZsO0XVp4477T163o5FefYegP+D4CsC8RHV9f0/RPh+Lnan4ZLUAU0Dlz5gzpKCw63oBIKW+2LCtg2/a9Qgi10WxeYWEhmwIkqyno6sTLqueZUW746XHst/ymPzhugHcAxjHzeDDGE6R6oJL0tXWDHLhrTbzYGox4vI0LbJt49CRvk1VM8d1KqJnBUWYrUmBh7V2nr21MWnn/GthvczBDYc4av1MCQ8paIN4FyCIRP6j+pm2bM2Szm9RkjZ+bnNSx5aKnxo6TrfLYz0/nY/oo1ibeWHbu2qZ2vX2Gob+69P+B6TJi+lF9bdN8HW4pyDrNj6644oopUspfAFBHvav5NzNzbTQafWzZsmX2nrZntQBpaWlRZx6X1NXV3T5r1qxzAIwUQkxi5hohRIuU8lfFxcU/DgaDuzoBNW9AUsiwboY6nXj6FrtLg+GnFw/Dr52fOgZ3R3F8YIHFA+NFGGgBAynOxRIYKIj2Kk5at8iCDW+1DLOGUCwWlYg3IzL8hAErhw4Vn+13dmNkHkHqhabfSJsc1At11vhVVJXNZOI6EN8erolermema6Wzxs+1HqdhWOUSeHeMHvUVMH2FASKIVnjojXu+vVYdXas+HwcAiKah2lUiFdW+i5mxFIRHwjWRsx0yztEcrKysrALQGIlEHu3YA6L2hJSWlp5IRNOKi4v/tOff+1ktQLZt2yYKCgpuAbCaiA4SQlxr27baF1KljuUCsKyuru7hLgJhChD97HQ08fTNdZ0Gw08vJIZf+vzU5/JwAGq5ldoD8gmArtZHpz9D/5A0OagX56zx8wd8TwH4FhOf2VATfUzPTNdKZ42faz3WMEztqQOsI9SeOqWm6e1Y84rwjo9XP7NLdVBXp/hFNNTnXPSkwNCxNqTyY3M4GFGf705cuc5Bqqys/DoRnSCE+N9bb71VLUP7/Mp4AZIhoqYA0QeZ68TT9yC3Ggw/Pf6Gnx4/Jd1nnv7po0hLg8nBtLB9LpQVfuXVpUcQ0xsAVoaDkcl6JrpaOiv8XO1xBoy76JFRB7c146sb34+NKyxG25YVrR98srztvS2ftKlT0no9WSkDJmRNhb+qbBWIDyAhDqq/aUvn/S7ZmNfxHJw3b55HOTJv3rz4zJkzj7Is6xBmfhTA1R6PJ7ho0aLtHY6aAiQbIXeHTscTzx1uZ8wKw08PpeGnx09JG4Z6DA0/F/L7vPcH4YZwTeQneia6WtrkX5rhOejigaNLSz3TBo33jlf74Hg7moccYDU8NnPTm2mqdIWYP+BbAqCSmGbV1zbd5oBRjufgzJkz1VaLnxLRm0T0VynlAgBfBhAKhUI373nqrSlAHMiAHE3heOLlyM9sTWv46ZE1/PT4mQLE8NMnoKchK/ewP+B7B8DBgnHi8trIi3omulo6K/xc7XHmjFNP0Scc9J1B44ZM9B46sFSUjDysIEJEGywh3r77zLUfZG4q5zRVBHznM3AfiO4M1zRd6sDMOcvByy+//EuWZVUR0YtNTU0Pdt6Arnw3BYgDGZCjKXKWeDnyN9PTGn56RA0/PX6mADH89Anoacj4PVwxt/QslvQwAy82BCMn6pnneumM83O9x5k1sACAalhYfPZtI4sHDBeTAAxTUzDwqfCKt+85tVHtqcib6+RrRoyMi9gGAB+Eg5EDHDDc8RxUzcgLCwuDzKyOHF4qpVRHDv9QCPGXJUuW/MO8AXEg6i6YwvHEc4HPmTTB8NOjafjp8TMFiOGnT0BPQ8bvYX/AdxeAS8D4Sbg2coOeea6Xzjg/13uceQM/ZziPIVY+Nu5QIeShLHmQmkoIa5UN+fZ9p6/Lm2Oc/QHfuwAOIo9ndP2Nm1Qxks3L8RysrKw8lplHxmKxZwoKCn7Use/j8ssvL7Msa1soFIp1OGzegGQz9LnV7Xji5dbdjM9u+OkhNfz0+JkCxPDTJ6CnIaP38AlX+yZ4LKg/voqFtCYvv3nzSj3zXC+dUX6u9zY7Bu7FsPLxMQO3x+WhUohDBdgjASZbvD3Aan379jM3b8uOGZnT6g/41MmwPyCm6fW1TQ9lTnOXmpLKwVmzZl0L4J26urq/zpo16zwiUkdjP6Q2bez5xiIZW6dPn17g8/kqARwmpbzltttu+3d3cqYASYZofo5JKvHy0zVHrDb89DAbfnr8TAFi+OkT0NOQ0Xu4PFB6DYFqwXgsXBtRDYn7+pVRfn0dVjf+dctw+oPjygoH2odIGwclZAm7BNE7nkEF7945bXWLW3lVVJV9l4mXMVFtQ01TIMt29pqDM2fOPE4I8XtmvoWIVjHzRdFo9Bc+n+/XAJ4MhUKvJGtjIBAY0EVfv4T4nDlzChcuXKhOMeMOfaYASZZs/o3rNfHyzyVHLTb89HAbfnr8TAFi+OkT0NOQ0XvYX+0Lg1HOTJc31DbdrmdaXkhnlF9eeJx5I3tlePFfJ462W2OHEnhfNT0TbbPi9O7ATY3vhmbj8+U+mTctPY0n/2zw0HiLZzNAr4WDTcekpyVpqR75qf0aapkUgI+ZOdFnhYjGhkKhBe3Nw1FXV/fnZGebNWvW14jo+0T0IFHiqG0w8/5SygsALK+rq1tmCpBkaeb3uF5v3Px2L+vWG356iA0/PX6mADH89AnoacjYPewP+KYCaFBN2EjED6q/aVverNnXQJgxfho25Lto0gzPf3jUPoI8B4PscYk/fKWIwrLfue/0De+C/vvU3Q1A/AHfW+poWiopGVA/L6tva3riR7NmzboawEvqxLE9uHjr6uruT6cAUTrUEqzS0tJpRHQqgCJmfsa27Wduv/32vZbHmTcgKWbjN64dWbxT2mM9Mj6m/YQGdUpDqVSnNQhRQolTG7gUnDi9ocuLgB1MaGaJZhLYqr4LwlZJ3Gyx+o5mO87NHou3tlmyuaR1+9anF6I1RVOTvnFT1Ntfhht+epE2/PT4mQLE8NMnoKchY/ewP1BaA1AAxLeHa6JqfXl/uDLGrz/A6sbHlBme9/D4/YXHPpgkj27XuZkFvXvf6eucaPyXVKj8gbKbAb6aIL5eH9yiTobK1tUtP7VcaufOnXOllOo0rglE1ARA9Sk5PBQK3VhZWXklM6+uq6t7OlvGmQKknezXfuIradtlj4DHM9wCRkvIscQ0hoExDBpDYFVwqK+SbAWjF73rAbxJhDcJ9CZs8XYvm/hSvnFz5JdbpzX89CJj+OnxMwWI4adPQE9DRu7hoyrHDBxUvEttPp/IxGc21EQf0zMrb6Qzwi9vvM2OoWkz/N6TYye1xeQhgjA8YRrRRrSJd+/97tr3s2Nq8lorqkrPYqKHmfk3DbXReclLpjwyKX4dbzuI6GlmXiCEaGXmIYWFhVctXLiwOeVZkxRwbQEy8diiKROOHnCcGBCvD8/f9nKS/nw+TBUULW1yKMEzDCyHW4KHs6QRRDyCiYaDMQLAiMT33QlamOQcOwBuBGgdCFGAogxEIeVWob5/8atLlTaoWFgYQhIlklCivpPAEOZEcaPeogzh3YVOifqu/htAor19p2urKkqY6f8E4W0Q3ol5xDsv3rBZrXscCmAggEYAO5P0zQz7L4GkblwDrFsChp9+chiGegwNPxfwq6j2XcyMpQBWhoORyXom5ZW0yT/9cGkzvOiRUQcD1sFMskyZIyAaieLvLj1j48f65qWn4cSflvisVtEEQkO4JuJPT0tSUtr8kpolzUGuLUCGfNn7lYOOLf6pt5BHWRaeY6K9NhMJQR5IDJPEwwg0FIxhoMQf3qpZjTdFJqrK+0x9MXg9QTQy8TqSvE4IXmdLz7qCQrnuH3+KqD/6Hb/Krx5yACzPEQAfAcYRRKT+rYqoL14SsR1RXiHAK1u22au2bog/+8lLLWrtbdxxo/N7QlffuHmA1vDTD5JhqMfQ8HMBP3+g7M8AfweEG8I1kZ/omZRX0ib/9MOVEYbTH4RVUDDuYFjyYJacWMWimhlSHO/de876T/TNTF2DP+BTx9MeRiURb/28rP19lhF+qXuXnIRrC5CSCd5DDz5l4GueIoLwpGXmDgBbEl/Mmxn0GQnemPjO/Jlk+kyw+MxbJDfGB5R8luWNQMlFI8VRJwWGjpUkj2DJR4BEojiREvu0NEt42t+X2HHAWyye8Xj4CSL5dH2w+YMUp+mvw1194+ZBUAw//SAZhnoMDb8c8yuvLj2CePdpOIJx4vLayIt6JuWVtMk//XBllOH0Bw8u8BZvPRhxeYjqR6PMIxsklwoAACAASURBVMlr7CK8d/+3NqzWNzd5DeUB30ICfsigUxqCTc8kL5nSyIzyS2nmJAan9Zd9Enp1hxSqAmTStMIrCgdbh5GFBiLqYhkRxQSpAoM2s5BbpE1bvEJskSWDt+RjQaELTckfcemg4a2N/I3CYdZkTyFOJqbjC0sEhPhc+9NgftoUI73SdvWN26v1uR9g+OnHwDDUY2j45Zifv9q3AIw5BDxZH4ycpmdO3kmb/NMPWVYYnv74mIGD43wQBNSSwEQhArbWwhNbce9pGz/SN7t3Df7qsulgfpCAP9UHIz/tXSKtEVnhl5YlXQi5tgCZcEzxiROO857q9eCx5cFoOFMO9xM96hWjT91Y+04p2j7xuAFTmflMgM7qtJfEFCPdJ4Srb9w8yGPDTz9IhqEeQ8Mvh/zUsmGyLPX2Y5BaghUORh/WMyfvpE3+6YcsqwynPzhugFUoJxNhMjEPVuYSiXXEtOLuM9dmdbXIydeMGBkXsQ0gfjVcE/2qPqouNWSVn67Nri1AMAz7VJyLxvpF2K7rZD+VV3tgBgFINJdRlzpCuCXeegoJfAucKEbUXpmO62kCHiuwCpY+M3+jWr7W3y9X37h5EBzDTz9IhqEeQ8Mvh/z8Vb7fg/AzMP89XBv9hp4peSlt8k8/bI4wnPPUlwq3tO46CIInA6wO/QELUnuBV9x7evZOzfIHfO8BmBz3WkNevGHzXn0y9PHBEX7p2uneAgRQzWQ+TNcxI9dz4h38axQMb/adAuCbIJwCxv4JZowPQXwXW7y0Yf7WnJ0S4YL4ufrGdQGf3kww/Hoj1PvPDcPeGfU0wvDLEb+pVcNGC2G/AcYoBp3XEGx6UM+UvJQ2+acfNkcZqj0insLmySCeTCx393Ij2igYK+4+c91KfXe+qMEf8Km+G5USfNbzweijmdYPmAIkHabqSFxTgKRD7r8yyd+4DKqo8n2bib8HountKlQ1vlRY4q7l87e8omdKXkonzy8v3cu60YafPmLDUI+h4Zcjfv6A7+cArmcg3BCMVOiZkbfSJv/0Q5cThhXL4Rm/Y/xk25YHAVItZ1dvRNQpqSsy2dCwvMp3ERHuBmhBONh0jT6uvTTkhF+yfpg3IMmSyr9xaSVe+dVlU4Tg7zHh+wCKdrvND7HE0oab+00DKeV0WvzyL02yZrHhp4/WMNRjaPjlgN8JPx422NNmvwnC/kS4pL4mcreeGXkrbfJPP3Q5ZaiO7/UUjZoM0GTiRIsHsMQWj9ezsmXn4FXLzn23TcfFih+XjeMYrwHj7XBt5DAdXd3I5pRfb/6YAqQ3Qvn7c63Em3bNsAMl2aoI+T4o0QFeLc9qINDSAXbT0qcXojV/0SRluRa/pGbo24MMP/34GoZ6DA2/HPArD5ReQ6BaAC+Hg5EpeibktbTJP/3wuYMhgy55cvRkGcdk7uisDmoWAquowF659JT09836Az611WA/WRQb8fwftm/SR/YFDe7g141TpgDJcLRdpC4jiTd1zqDhllXwfQarQuTQdv9WqOVZMh6re35hxm8YtyDMCD+3OJMDOww/feiGoR5Dw89pfgzyV/veBHA4E13eUNN0u54JeS1t8k8/fK5jeN5fxk4SXj6QJI/e/WBWtJDAKhbWyntP+/TzQ3+Sdd1fVXYHiGcQ0fn1NU0PJCuX5DjX8dvTblOAJBnFPByW0cSbPh3WxrFl36fdhUj57htPbVhHTTgYWZSHfHozOaP8epusD/7c8NMPqmGox9Dwc5hfeaDscgLfxozXG2ojR+tNn/fSJv/0Q+hahhc+MXI/knQgM41P/DnEJC0Pr7Rte9V9Z362MVnXK6pLZzDTHQBC4WBkdrJySY5zLT9lvylAkoxiHg7LWuJVVJWeJQVdQQx1ipa66pk42FDTp/aIZI1fHuZSOiYbfulQ+6KMYajH0PBzmF95wPcCAScQcGV9MLJYb/q8lzb5px9C1zOc/tjoCR6mAwm8b4e7JMSHts2r7j9r3ZreEJwYKNnPglDLsD4IByMH9DY+xZ+7mp8pQFKMZh4Nz3ritT/tCgA4pJ3L3cR8U31t9P/yiFN3pmadXx9g1JMLhp9+gA1DPYaGn4P8yqvLziPm+wH8h0oiR9bPQ1xv+ryXNvmnH8K8YXjxXyeOlq3xyYD8vIggyWvYyyt7667ur/KtAWFc3MbEFxdEPtXH9rkGV/MzBUgGI+0yVY4k3rFzyoYUWrIaRAECVAOfZjCuD9dGbnAZj1TNcYRfqkbl0XjDTz9YhqEeQ8PPQX4V1b6/snorTnxNuCa6QG/qPiFt8k8/jHnH8NKnRg1vidOBkDSZiIVCIEAbbIFV9522biUI3BlLRbXvbmZcRMSX1tdE79THZgoQHYamD4gOvd2yjt64U+eWHSwkrgX40t3T8z+IcX19bbRe35WcaHCUX048zO6khp8+X8NQj6Hh5xC/aVW+b0vCE6pPwpCSAUc9Pm/dTr2p+4S0yT/9MOYtwwufmOAjaR8IxoEMqf6mBRO2yLhceZBv44p50/77hrC8yldJBNWUcGk4GPmePjZTgOgwNAWIDr0cFCAd5vqrfBeA8Is9lmX9fvuOAde/Hsq7X0h5+8GnnzoZ0WD46WM0DPUYGn4O8asIlD7EoHOI6Uf1tU3z9abtM9Im//RDmfcML3t02OCd8B4ogAMBFCskxLSVLFrhGeRdeee01S0Vc4dOZinfA9AYDkZUE+5MXa7mZ5ZgZSrM7tOTs8Q7+WeDh8Z2eX9JxFW7sdBrAvJ/lgejj7oPU7cW5YxfHjHqyVTDTz+QhqEeQ8PPAX7TAqV+CVJvuj8i5qPqa6NRvWn7jLTJP/1Q9hmGM+7Yp6i1LD4JhAOI7URTQxK0neO8MhaLr/zs5dgHAI0U0pq8/ObNK/XRJTS4mp8pQDIUZReqyXni+ef6vgWJXwJINKNixi1e9v7u2ZuTP6Iuh1xzzi+HvmdiasNPn6JhqMfQ8HOAn7/K978gqGUjvwgHI7/Xm7JPSZv80w9nn2T4vSfHTrJtTGKW7U2eRcv6l3d9T7bxyWD8IFwbuVUfnSlA0mVolmClS+6/cq64cSvmwSOjpb8kQT8BowjASiL8T31N5G59F7OqwRX8suphdpUbfvp8DUM9hoZflvlVBEqOZohXAayNWbGjXpq//TO9KfuUtMk//XD2aYYXPjl6IsdpkjrCt+m92LRdG+3zrQIsH3fswOl3fadxiz4+8wYkHYamAEmH2hdlXHXjql9UEvRTAp2jzCTQ/wLx/6kPNn+g72pWNLiKX1Y8zK5Sw0+fr2Gox9DwyzI/f7XvXjAuYObfNNRG5+lN1+ekTf7ph7RfMJz+5PBRLR/im80fx+8ggR1jy4sCDKwU8YL37z7nk/UaGF3NzyzB0oisy0VdmXjtXT9/CuBAZqwThN+5tGGVK/m5POf2NM/w0w+WYajH0PDLIr+K6rLzWPX9YLwdL7CmvHjD5m160/U5aZN/+iHtVwz9AV8EQGnZJM8vB4zxbErgY3xiCblq6RkbP04Dp6v5mQIkjYjmiYhrE69i7uBhkNZPGTR39w1Gf2Eh/6ehJvqmi9i6lp+LGPVkiuGnHyjDUI+h4ZclfhXz9imSzVtfIMZRAF8WDkbv0JuqT0qb/NMPa79i6K/yPQzCWfDix+OnDnyGgQNYyrIERqKNJOX7jSUbVtXvcYRvL4hdzc8UIPo3iFs1uDrxFDR/dek0Bv2EVPMqYDsz/nhSaeQP8+ZBugCq6/m5gJEpQLIbBJODenwNvyzx81eV/gpEv2XgyYZg5DS9afqstMk//dD2K4b+qtI5IFoAxmPh2siZYNDFj42ZxEQHdGxYJ0FbCXi/dVBs1bJpm7abAkQ/yTprMHtA9JnmzY3rry69GkzqtKzhAF4iwh/qayKqqVUur7zhl0tIPcxt+OkHxjDUY2j4ZYHf1Gt8XxYCLwAYzCxPbqjd+pzeNH1W2uSffmj7FcPdDZ35HQDN4WCkZE98lzw2eoItaRKI90v8fynaBPGq1jb5/rJzN+xerrX35Wp+5g2I/g3iVg2uTrzO0Mqrhh5EJFURcqH6GQOLbRt/eHFB5NMcAc4rfjli1NO0hp9+UAxDPYaGXxb4+QO+pQAuBrAoHIxcpTdFn5Y2+acf3n7H0F/tWw/GKGHLo5cv2Pp6Z4SX/GXkCGlZB0jGJCL27v65eF9CrLz/zDXrOo13NT9TgOjfIG7V4OrE6w6a2qQumX5FgKryPyXgDznapJ6X/FyUjIaffjAMQz2Ghl+G+VVUlX2XiZcx6DNP3J7y3MKtH+pN0aelTf7ph7ffMfQHfPeoB7EMurYh2HRTdwgvurtsCBcXHgDgYAgMUONI0mph8YqlZ6zveHDran6mANG/QdyqwdWJ1xO0ijll46TFvyTC7PZxjzPRHxtqml5yEHbe8nOQkXkDkl3YJgf1+Bp+GeR3VCW8g4pLXwDoq2D8JFwbuUFPfZ+XNvmnH+J+x7A8UHY5gW9Ldn/V9AeHD/J6rYNJWAcxpNq+AAnRuHMzf/DY5es2715Qgib9UGRegylAMs/ULRrz/sadWl12jmBWy7K+wmrFI+EPaPH8sX5RrxuvMhGDvOeXCQgaOgw/DXjtooahHkPDL4P8/AHfzwFcD+ZXqTQ6pX4e4nrq+7y0yT/9EPc7hidWD5tksb0SwI5wMDIoWYQXPVU2BPEBB4P5YAZ7Nr3d5tu5Qe745LWWh9e+vKsxWT1OjjMFiJO0nZ2rT9y4x84pG1LkSRQhP2rH9yYD8xuCkXuzjLNP8MsyI/MGJLuATQ7q8TX8MsRvWqDsEAlWG89Liej8+pqmB/RU9wtpk3/6Ye6XDP0B30cA9pWME5+vjbyYCsYZD+9Tun17y1c2fRCbUjAQ9nuP7LzbFCCpEATMKVip8epqdJ+6cf1zy74O9TaEUZ5wlniZZGv+88Et/9JH1aWGPsUvS4xMAZJdsCYH9fgafhniVxEou5PB3wf4oXAwOl1Pbb+RNvmnH+p+ybA8UHobgS7XWOromXDiwMMnHu/d5/kbt9YD2NJVKK666qqhsVjsdwCGEdG8JUuWvDdr1qzziOhyAA+FQqFQ+xIu/Uh2ocG8AckKVlco7ZM3rr+qrBrE1QDGAoirtyHetvj8Z2/Z1uUNphGJPslPg0eqooZfqsT2Hm8Y6jE0/DLAzx8oPRmgvyRaxhJNqa9p+qee2n4jbfJPP9T9kqG/qvQSEN0F4K/hYORbaWJUy7dGA4gC6PKY3tmzZ8+RUv6biD4mot8AuEVK+d1oNPoLn8/3awBPhkKhV9Kcv1cxU4D0iihvB/TZG/eEq30TLIuqCXxNe3RWEtP8+tqm2zIYrT7LL4OMzBuQ7MI0OajH1/DT5efDIP8M39MAjifwTfXB6LV6KvuVtMk//XD3S4Yn/ahkfzsuPgChhYaU+OrnrW5JE6VaTaS+mruTb38Log78aZVSfiKEGBMKhRbMmjXrHCVTV1f35zTn7lXMFCC9IsrbAX3+xp1W5TtBElUD/J32KD1FFt9YPz+qXjnqXn2eny6gXuQNP33AhqEeQ8NPj9/A42aU/MJbIn4uBFZLtqY8X7t5vZ7KfiVt8k8/3P2WoT/gexvAIYLk15bXbH02TZS98gsEAgN27dp1pJRyFhH9Q0oZr6uru98UIIA5YzzNrAPQa+Klr9pdkv4q3wXYXYgcvdsyWsCE+Q01TWs0LO03/DQY9SRq+OmDNQz1GBp+6fMrm3jcwGNHTPbeK4hKvQWY+8KSaE366vqlpMk//bD3W4blAd9CAn4I4uvCNVG1TyOdq0d+s2fPvoCIGhYvXryusrLyFgDqoImxoVDoxsrKyiuZeXVdXZ16A5qVK+NvQGbMmFFaUFBQ5fF45i9atGh7ZWXlt5n5WiJ6PhKJ/M/gwYOHeTyeXzNzGRHNDYVCXXW6NpvQ9cPdr25cdUZ98SBfNTixNGsEgA0AbifYd9QHmz9IA2e/4pcGn95EDL/eCPX+c8Owd0amCNZj1JW0yrtxx8woucnjxTnSxsuv3L5VLccwbz9SY23u39R4dZeLxT0tIdKfwp0aygO+Cwm4B8x/D9dGv5GmlT3m4MyZM4+zLOvHUsptRLRRHbPNzDcJIVqZeUhhYeFVCxcu7Hb5Vpo2fS6W0QJk9uzZB0gpb1HGFxQUXNTS0jKeiGZGIpGflJaWqp317wCYzswPEFELEV2xZMmSQBe77E0BohvZfvQGZE9UJ80p2d/2CLVJ/Qft/38bQHcIkrcvr4m+lQJW88sjBVhdDDX89PgpacNQj6Hhlx4/8ZVzh1w3oITUJlQ0fxab9c6jOx8HoP5AMVfyBEz+Jc+qu5H9lmH5tSX7ki3Ucbwxu0WOfOHWrZE0cPbKb/r06WqMtWzZsrY09GuJZLQAqaysLInH48Uej6e6sLDwty0tLV8nomMBHArg2W3btv3v4MGDbxBC/NTr9ba0trZep8Z1UWGZAkQrrAnhXhNPfwr3apg2t+QoKUUlAPWleoEyEd9OTHcsT+5c7X7NLwORNfz0IRqGegwNvzT4+QO+qfE2NMR3MVo2xv701pM7lrS/Ud6Vhrr+LGLyTz/6/ZqhP1D2qlpaLhinLa+NPJkGTlfzy2gBouDMmTNnSEdhoQoQIcRpo0ePntXY2FglhGhk5q8CmFdYWMimAEkjnZIXcXXiJe+G3si9ChFVizAeANHtDcGmZ3rQbvjpoTf89Pj1+4cI+vj690OYdPh949qRxa127COAR7CN+Q0LIn8EoJ68ynT09XMZ8xmonwD9mqE/UHYzwFeD8YdwbeTnaeB0Nb9sFyAnENHRoVDod7NmzTqfmeOWZZ3IzDVCiBYp5a+Ki4t/HAwGOz9ZMW9A0si0TiKuTjx991LT0GUhAjwJxn0NpZH7MG+vX7CGX2qIO482/PT4mQLE8NMnkKIGf8CnllqdBsIj4ZrIdwH0y/X3KWLrbrj5DNQH2a8ZVlSXncfM9xMQrg9GKtLA6Wp+WS1AFKy2trabpZQtQohxzHwVgP0BVDHzDgDL6urqHu4CqilA0sg0U4D0Dq2rQgTAO8y4Dx55b8P8rR+3a3H1jdu7pzkfYfjph8Aw1GNo+KXAz19V+isQ/VY1Ltu+Y8DY10PrWk0BkgLAvYea/NPClxDu1wxVzzOPhU/UG0jJ1rg0jsF2Nb+MFyD6+ZbQYAoQfZCuTjx99/Q0JAoRFueCoZ7y7deubQeI75Nxvv/5BVv/A8DX3kG0SW+2filt8k8/7IahHkPDL0l+U68pO0UI/qsaTrAPaD850PBLkl83www/PX79vgBRAPwB38sAjiOm6fW1TQ+liNTVOWgKkBSjmUfDXZ14buFYMW+fIjRv/a5kfJeAM5VdbdsY8Rb5YutO+8n1H9rPb3qr5d/98RhAzRiZ/NME2N+f/unj699PT5Pl5w/41Nry6xPFB/PZ9bXRR9plzT2cLMSuxxl+evxMAZIoQEprAAowU21DbZM6NTaVy9U5aAqQVEKZX2NdnXhuRDmtuvTwuE3ntkTl+Z6C9rcihDhL8UrBYFouWD5bX5uRLutudD/TNpn80ydqGOoxNPx64ecP+FSTsW8mig/gZ/XBxKbzjsvwM/mnR0Bfut/nYEVV6VlM9DBAr4WDTcekiNTV/EwBkmI082i4qxPP1RyLMPHQbw46o2iIOJkIxxcOskZYBZ9bvAWgMDGejgvR8ELN5lWu9iV3xpn802dvGOoxNPy64dfeY+BRAIe1Fx8X1Acj93cabviZ/NMjoC/d73PwxCtLfFaRUHtTS4S0Ji+/efPKFLC6mp8pQFKIZJ4NdXXiuZylB8AYAEOKi7HpmNm+YyTjFAK+BmByJ9u3AXidwK+zoNdttl43RUmCkMk//SQ3DPUYGn5d8CsPlJ1L4MXte9yawfTNcG2TWmfe+TL8TP7pEdCXNjmolmFV+R4F4QximlVf23RbClhdzc8UIClEMs+Gujrx8oBll/ymBcoOkeBTAaivowAM7sKXz4sSSfQ+mD6WJFbv2r7549dDiOWB75kw0eSfPkXDUI+h4deJn7+qrBrEN7X/7zfjXuu0F2/YvK4bzIafyT89AvrSJgcT+0DKAgDXgHFXuDby/RSwupqfKUBSiGSeDXV14uUBy6T4nVg9bJJF9lEk+SgGqYKku6Kkw+W1YKwG4WOAPiaSH0Oq/+btkj07bCl3DLLs7SLevOPphVDHYObrlRS/fHXOIbsNQz3Qhl87P/81Q48hS85lxnm7/xc/FA5Gp/eC1/Az+adHQF/a5CCAqVUlRwoSrwP4OByMdJzamQxdV/MzBUgyIczPMa5OvDxAmja/jqIEtlpfTaNBPArA6MS/wSNS8D0OYDuAHYDqm0OJfxPQzIxmJmwlQjM48X0rS25mga1Cohkk17ZiSOPLwbWdm3ymML3W0LT5ac3at4QNQ7149nt+J181eGi80DMXjGsBeBVOAv5UH4z8NAm0/Z5fEox6GmL4aQI0S3n/C9Af8KnTOA9johMaappeShKtq3PQFCBJRjEPh7k68fKAZ1b4TZ8Oa9OostEsaDTD3l2UEI8WJEqZ2AeGD4QvfgcGpMuLgSYC1gJoBHEjSzQS8CEL8aHX9nz47M2fbUxXt3l6miVy/1WblRzMutXumaBf86uoKpvJxKrwOLA9JA+SjYX1CyIvJBmifs0vSUamAMkAqB5UmBxsh+Ov9i0AYw4YPwnXRm5IErur+ZkCJMko5uEwVydeHvB0DT/Vq8SObvfBkj6Pzao5YqlNKCH1xSiR2P0dhBJW/wbKAIxlYBwBohfW28H4CIJfA9E/pG3Vp9FttaspXMMvD3KtOxMNQ73g9Ut+5VUlJxEJVXh8azc+ek5ALlgejKpTr1K5+iW/VACZhzAZpNW1KpOD7VymVZedI5lVI8InwsHI6UmSdzU/U4AkGcU8HObqxMsDnn2C39SqYaMtio0F0zgJGisI4xm8P0D7M7A/AUO6iMVbBP6HJDQIsl+qv2nb5jTi1Sf4peF3JkUMQz2a/YpfRaDsm4k9HsQz2rG9xUQLGmqabk8TY7/ilyajnsQMP32ohmE7w4q5g4ex9KjjeG1vASb+40+RrUngdTU/U4AkEcE8HeLqxMsDpv2Cn/pQo3jB/tKyjwULP8DlAIZ1ik89g14gwS+RzS/X10ajScSvX/BLgoPOEMNQh14/OAp6yrWDRnjjnvOY6DwCTmjH1QjGAiotWVA/b3WLBkKTfxrwzP4FPXjt0iYH98BYHvA9QcC3iXB6fU3kiSQIu5qfKUCSiGCeDnF14uUB037LT3WEl6ApYJSDUA5O9ETpuLaBEAbornBN07Ie4thv+WUwtw1DPZh9kl9FVelXAFSwID8YFWpJpsLEwIvE/EDME3/gpfnbP9NDl5Duk/wywCVZFYZfsqS6H2cY7sGmoqrsWia+EYQbwjWRnySB19X8TAGSRATzdIirEy8PmBp+7UFSR3jCso8n0BRmTAEwvv1H/wThrkJRcNcz8zfu6BRTw08/yQ1DPYZ9gt/xgSFlBRB+JlFOzKrgUAVIx7UZTE8Q4YH6YNNf9XDtJd0n+GWYSSrqDL9UaHU91jDcg0vid7GQ/wLwUjgY6Xjj2RNlV/MzBYj+DeJWDa5OPLdC28Muw6+bIFVUl86QTDMI8LcP+QDMd1kW7nrupugn7f/P8NNPcsNQj2He8psaGPpVwbKCBU4ixkkdR+i24/gUxM8A4hmvl59Jci14OiTzll86zmZBxvDTh2oYdmLoD/jeAXAwW3K/hvlb1Z4QU4Do59kXNBQCGAfgwwzr7U/qzI2rF23Drxd+/kDp2WCaAcIZ7UOjammWsO27li/Y+jZ2n8a1BUCbXij6rbTJQb3Q5wW/innwyEjpFFh0PElMYULF3odDsHrq+aJgerZ5Z+SZ10OI6aFJSjov+CXlSW4GGX763A3DvQuQWwD8gIm/31ATvcsUIPpJ1lmDKUD0mZobV4+h4Zckv/ZjP9XJO5coERkHdkTsx5vXx//6wbM7nwHQ1P6VpEYzrJ2AyUG9VHAlv/LqsvFgHC+AKcxyCoiO2ctNwjow/Y2In5NCvpjEk049Ul1Lu5JfNhzNkk7DTx+sYdiJYXmg7FwCPwDi28I10VmmANFPMlOAZJ6huXH1mBp+KfKbWlVypBBiRnw7XyqZBynxeAx/bvrUXvThc9vD6vjAFFX29+EmB/UywBX8Eoc6MJ0AxomgxElVE7pwSy2leJkZLzHj+edvjqiux7m+XMEv1xA05jf8NOCZhzBdwzv5mhEj4yKmPi8+DQcjk00Bop9kpgDJPEPz4afH1PBLk99BXxtw3IDh3ksKBtHFaikJ27SlqAS/qw9Gb05TZX8VMzmoF3nH+U2fDmvT2NKpUtAJpAqO3UfjDu7CjZcI/LJUBQc8L2eo+acerb2lHeeXaQdyrM/w0w+AYdgFQ3/A9zSAbxLkMfXBra/1gNnV/MwmdP0bxK0aXJ14boW2h12GX/pBKlKd2McfN+DoEQd4Ly0abJ3iUYsqgafJxu/rF0ReSF91v5I0OagX7qzzO+HHwwZbcXsqGFMFMJX/24vjc8uZ8ToRXlffLUu+vvymra/rueWYdNb5OeZJbiYy/PS5G4ZdMCyv9v2EGH8k4kB9TbTWFCD6ibanBrMHRJ+nuXH1GBp+evy8AEoARP0BXyXA1wE0Um0RYdDvRcmQ6zWbpOlZlx/SJgf14pRxfhVVparnRoUUwt/FkbjK2tVgNKieHHlWbHRFOuP89MKZd9KGn37IDMMuGFZUlx3HzC8DeDwcjHQcApN397B5A6J/g7hVg7lx9SJj+GWQX8XcoZPZlteBcEFCLfOrgnD98mD0Ub1p+rS0yUG98GaEn9rDYUucTUTlANSX0ttxvQeiVyD5X4Kt55bfvHmlnsmuks4IP1d55Kwxhp8+b8OwG4b+gG+F6snlkd79nr35s43dDHM1P1OA6N8gbtXg6sRzK7Q97DL89ILU/YBSjAAAIABJREFUJb+KQNnlnHgb0r4Rl2luuLapRm+qPittclAvtGnzq5g7eBiz92wwnwXg1M/NILSB8RwRPWtL+7nna7e+oWeiq6XT5udqr5wzzvDTZ20YdsOwotq3mBmzmXFxQ23kHlOA6CdbhwazBEufpblx9RgaflniV35tyb4kxfXg9rchoAXhYNM1etP1SWmTg3phTZlfebXvVGKoouNsAMPap98BwmMM/quIiefqFzat1TMrb6RT5pc3njljqOGnz9kw7O4NyFzfBZC4F6A7wsGmy0wBop9spgDJHENz4+qxNPyyzM9fXXoTmKrVNAw82hCMqD/8zPVfAiYH9bIhKX57LLFS+Xf4HlP+VRUeFKPH+1HRsSfxpPjphahPSxt++uE1DLtheMIPh43xeG11HO+GEWsj+y1b1uUx9z3yu+yyy8ZYlvVbtSJBCFGzZMmSv82aNes8IrocwEOhUCi0+9dzdi6zBCs7XN2g1dy4elEw/Bzg5w/4fgTghvap/i8cjByhN22fkjY5qBfOHvlNm1t2ipR8FYDTO6Zhxiukig4Lj9XPj7ytN33eS5v80wuh4afHT0kbhj0w9FeVPgOirzPolIZgk2r62/nqkV9lZeWvVf8hAOpkyoVSynuI6BvRaPQXPp9P/ezJUCj0in4Yu9ZgCpBskc29XnPj6sXA8HOIX3l16RnEdD+AAQAikq1DXNoXQY9I6tImB1NntqdE1/uQ5vpOZAlVeJzfPnglMx5XhUc4GHleb8o+JW3yTy+chp8eP1OA9MLPH/D9HMD1AG4MByM/TrUA6Rj/gx/8YFQ8Hr9RSvl3IURpKBRaMGvWrHPUz+vq6v6sH0ZTgGSLoVv1mg8/vcgYfg7yS2z6lR71pGW/xLRCfDV805ZX9UzIe2mTg3oh/AK/8urSI8C4ipBYXgAQ3mWJRQ21kVv0pumz0ib/9EJr+OnxMwVIL/ymVflOkJR4e/FGOBg5Kp0CRC3D8ng8t0op/0BEYwF46+rq7jcFCPChfv72Ww3mw08v9IZfDvj5q0ufAdPXE38fMk+rr43W65mR19ImB9MPn+pDo3p2FB99uW/QoCE0k5FYbuUB8CkTFokWzy31izZtT3+KPi9p8k8vxIafHj9TgCTBzx/wvQ/gS5LlUV2cytdjDl555ZX72bZ9o2VZP7/11ltXzp49+3hmPjEUCt1YWVl5JTOvrqurU13Xs3KZJVhZweoKpebDTy8Mhl+O+JVXlc4jIrX+tL8XISYH08tBAWDc6MOLJoya7J3hHWBNLxxCQ4SFJhDdQpa1qP7GTRvSU92vpEz+6YXb8NPjZwqQJPiVB0pva3+r++NwMHJjJ5GecpAqKytvJaJ9pJQbiaipoKDgxtbW1t8KIVqZeUhhYeFVCxcubE7CjLSGmAIkLWx5IWQ+/PTCZPjlkJ8pQhLwTQ6ml4OFh3+7+IdFoz3XCML4eBwxsnDbwMFcUx9s/iA9lf1SyuSfXtgNPz1+5jMwCX4V1b6LmbEUwDPhYOSUFAqQJLRnd4gpQLLLN5fazYefHn3DL8f8TBFiCpBUU/Ab1w4a0brLc/2unZhpeRixFjwSXR2784Pndz4LwCy3Sg2o+QxMjVfn0YafHj9TgCTBr7y6bDwxq+N4///2zj0+rrLa+2vtudWkpbMDlYOgCCqvR1EQOC8INBOUD+L1KB5E33I8tXT29GIkkwLlUC7lIghtMymxaWZPrai8Clbl8HoEDwJmUhR9FRTx8ioHvFGsTZsd6CWZycxe7+dJZ3AMuczM2jPZe7Lm88kfhWet/azv+u21n7WvkMvDiT+40/pTiZmrNSgNSBkJ9ugQVwvPA0yFHy9JjvCb402IIwx5afSOdeua8EVoo3qn/VtzGXjxxd35xC+/9dJ9ALAHAAYBJn1PvncCrP9MRX885sKPx08akDL5ReItjwDQuwBoWTox/EVpQMoEN8Uw+RI6j5/suMKPT4DnwbGD7xxuQhxjyEulu63bblg0n14auwkA4+MzJfoeIl3Tn3jxaQBYAAB73R2Ba2cn+uOlRvjx+Mk6pkx+kXj4egC8ERH+d3+Xdak0IGWCkwaEB2oaayl+PLTCz0X85mgTIhqcQYNt8ZYLCe2bgPCfxnsPwFsGEkPXFcyEn4v2Yd5UPGkt+uOnTRiWwbB1TbgVbUwD0F8PHGw68QnzhUNeqIFyC1YZyfXoENlxeYkTfi7jV9qE2Bq+deemoV/zpuh6a9HgFClavx60/pf0m4hgXWGIutqxLp2wvu2Vs3+uV5+8BIGbItl/uQRFg2UTjHTqzwHBCQDwoZI66GoNSgNSdno9N9DVwvMATeHHS1JN+LV2hG9AxPVqarmA79gf3LH3Bd40XW1dE4aujriMyZ3XGT6FCDcTQEQNR6AvBH25ax7aeEA961H6E35l8JxmiPATfjwCfGvRYJkMI50tXwSipQB4ZzoxdHnBzNX8pAEpM7keHOZq4XmAp/DjJalm/CKd+peA4JMA8KumHJ79YM9Qzd5TzkPAtq4ZQ/bMZslBJK4vBoAvAYyf6durroAMdFvmFNMRfrw8CT/hxyPAtxYNlskw0hH+V0D8MgD8Jp2w3iINSJngJhkmD6FXz65oKTsuj6HwczG/SKe+EwjOBYL/8+pd1kU7djTkG45EgyUaXNyhv19DUG+1ChDAD3xIq7/fNfyUnMHn7ajCT/jVjADfsdTAMhm++/JXH53TxtR3juYj0Xn93cP9bv+WlFwBKTO5HhwmOy4vacLPxfze1b7wDfmANgAErwGkbemu4Shvuq60Fg0W0tIW1z9OAF9T/ySCe+2MvfKxrS9aM2RN+PFkLfyEH48A31o0WAHDSLzlWwD0EQC4NZ2w1PNxruYnDUgFyfXYUFcLzwMshR8vSTXnF4mHPwKA3xqfJsHadLd1B2/KrrOuOUPXRTzJhFo7dAMRkuNpRtg40GVdWea8hV+ZoKYYJvyEH48A31o0WAHDtri+ggC2AuBP04kh9WZAV/OTBqSC5HpsqKuF5wGWwo+XpLrwa42HL0fA7sNnxumjA93DhxuSxvjVhaGbUbXF9asJ4LbDPSZ1DCSGN1cw3znPrwJWkw0VfjyAwo/HT1kLwwoYvjN+REsQfPsOn6zBcwa6hn4MAM0A4MrnJKUBqSC5HhsqOy4vYcLPI/xaO/UNSHAFAOyybXjfzs3WL3hTd431nNZgWzy8jQAvU9mwEf9lZ9fQNyvMzJzmVyEraUAcADbBheiPz1QYVsgwEtf/CwAuKLyW/HZpQCoECADyEHrlzCZayI7LYyj8PMSvtUO/BxEuAYD+LDS/7/HE8yO86bvCes5qsDWu92PhNbs2aGfuTOz7v1VkZM7yq4KVNCAOQStxI/rjMxWGFTJs62i5gpA2qGNhOmGdLw1IhQClAakc2CQWsuPyMAo/D/E7d+VCXZunfRsBziGAvoGEtZI3fVdYz0kNRuL68wBwLAAczAV8JzG+9TIn+TmoXOHHgyn8ePyUtTCskOE5Vx21wD+WP3zLVRbPTm8Z+tWcuQVr6dKl4WAw2OH3+zf29vYeUAyWL19+uqZpl5imedWyZcte4/f7byCiFkRcY5rmnybhK1dAKhSdNCB8YBM8SOHjIa07v8VX6G/X8vQQAB6NACv7E1YfL4RZt647w9mOOBLXqTCH36YT1puZ85lz/Ji8JpoLPx5Q4cfjJw1Ilfwicf0HAHA22XD1wGZr65xoQGKx2Jts296iaVomGAwu6enpeanQkHQjYjaZTBqGYdxGRPci4igirkgmk/Hx5wv//icNSJXCKzGT4sdjKPw8yK/kY0wHCPE9A11DP+SFMavWc0qDJc2HunXgPAfIzyl+DvCSBsRZiKI/Pk9hWAXD4stZCOCBgYT1iTnRgBiGsTCXyzX7/f7OUCh0U09Pz37DMFYj4m4AODMYDN6cyWS6NU27OhAIjGYymesL4yY+oS8NSBWikzP4fGjSwDnGcNYOHCUPpf8QM/739PcOjl+J9eBv1hjWm1UNmg85e8pP4pzRHx/VpB6EHx+sMKyCYdvS188j/UX1HGT2j49lj//DTw6qNbjrfo6/Bau9vf2IYmMxOjp6MiKepmnafUTUUWhAbgSA9aFQiKQBqakeZMfl4RV+HuZXfBOIx58HmRMarFHzIQ0Ib/8VfsKPT4DvYU7UQD6mV3qIdOhPgQ1v3/Nc/qTf/OdLz9RiG1yfNW1AstnsebZtXwQATYj4FiJaqmnaEiLq0jRt1Lbt65qbm69KJBIT31gjV0C4mZWHt7gEpfDxCM4qvwZ5HmRWGfLSX551DZsPWUCXl4LpRjW8/viIpvUg/PiAhWGVDM+6LBwngK79e+2zfn3/S+p7IK771bQBUc+AqIhXrFhxrLoCkkwmrzQMQ93b20FEBwFgRyqVum8SKtKA8KUiOy6PofDzOL+S50H226CdX+WrXHkUeNYNrcFIXB8CAL3wukgnnvmYSLuh+fGkVZa18CsL05SDhB+Pn5xEqJ6fPxSCE0775MLfZYbz735yx4FHq3dVO0vHGxCHpioNCB+kFD8eQ+HXAPwiHeFNgNhJgI8MJIbUO9G99GtYDUbi+q8B4B8B4FfphHVyjZLSsPxqxEsaOGfBiv74PIVhdQyDAHDcOy6Zf+mff2hv2/vnQy9U56a2VtKA1JbvbHqXHZdHX/g1AL/3tkPokE9/GBDOBYLb0t3WNbyw6mrdkBqMxPXvA0AbAOxNJ6xFNSTakPxqyEsaEGfhiv74PIVh9QzVt5SOAIA9ALCveje1s5QGpHZsZ9uz7Li8DAi/BuHXtkY/l2x4+PAHTumidGJ4sts+edHWxrrhNNjWod9Dh79YD+mEVevjT8Pxq43MpvQq/HjAhR+Pn7IWhtUz9BcaEOVB3e7qul+tDwDVBiy3YFVL7m92suPyGAq/BuIX6WzpBKJNAPD/fKCd/2hi3y5eeHWxbigNRuItmwHoM4pcUw4XPtgzNPH1605DbSh+TsMpw5/wKwPSNEOEH4+fNCANzk8aEH6C3epBih8vM8Kvwfi1duj3oDr7TvDldLf1b7zw6mLdMBpsi+tXE8Btiloeff/jsa69v6sDwYbhVwdWk21C+PHACz8eP2lAGpyfNCD8BLvVgxQ/XmaEX4PxOze+8EQfaN8DgBMR4dP9XdYWXog1t24IDbat0ZeQDXcXaLWmE9bOmpM7vIGG4FcnVtKAOA9a9MdnKgx5DF3NTxoQXnLdbO1q4bkZXGFuwo+XJFfya+tsuYSI7gGAA0B4Qbp76HFemDW1diXDSiJeHA9HNMD+cRuC/5Xutr5WiT1zrOf5MePnmgs/HkHhx+MnJxEanJ80IPwEu9WDFD9eZoRfg/Jr7dQ3IMEVQPBYFpsveDzx/MQPofIid87a0xosXHF6ttB8rE13W3c4h6YsT57mV1aEtR0k/Hh8hR+PnzQgDc5PGhB+gt3qQYofLzPCr1H5EWCkM/wQAJ5PAJ8fSFjtvFBrZu1ZDZ5uQGB+s549fOFj1hh7ll/NFFWZY+FXGa+Jo4Ufj580IA3OTxoQfoLd6kGKHy8zwq+B+bV2ht+BhA8BwFEEuHwgMfQFXrg1sfasBiNx/aB62RUB3D+QsD5cEzozO/Usv5lDq8sI4cfDLPx4/KQBqQO/iy++OBgOh68OBAJmb2/vX6PR6CWIeBkAfMM0TfPwOaTa/KQBqQ1XN3iV4sfLgvBrcH6RePhTALhdvSNd0+wLvr/pxSd4ITtu7UkNtsbDv0XAkxDhif4u6wzHqZTv0JP8yg+v5iOFHw+x8OPxkwakxvyWL19+tKZpXUT0Rp/Pd5Ft2y1EtGR4eHidrus3AMB3TNP8MX8ak3uQBqRWZGffrxQ/Xg6E3xzg97dvU+Cjr35+6IIdOyDPC9tRa89psDXe8jACvRsA96QTQ0c7SqNyZ57jV3mINbUQfjy8wo/HTxqQGvNbtmzZAr/fryHitYjYnc/nz0LEY03TvDMajX5UbT6VSn2TPw1pQGrF0K1+pfjxMiP85gC/97ZD6FBAfwgIWoGoK909vIYXtqPWntJgW7zlLgIa/75KHb5yXg5oT/ErJ6A6jxF+PODCj8dPGpA68YvFYhuKDQgABFKp1D3SgAAcfoOK/KohIMWvGmp/sxF+c4TfeVcceaadt9XzIEcA0SfT3cNf4YXumLVnNNjWqd9CBOtU5KjlFvVv2r/XMQrVO/IMv+pDrKml8OPhFX48ftKA1IlfsQEhotcR0bmmaW4wDGMlEf0hlUo9yJ/G5B7kFqxakZ19v1L8eDkQfnOIX1unHiOCPgAYtMm+cGf3i0/ywnfE2hMabIvrKwhgq4pYQzr1+13DTzkSPd+JJ/jxw6yZB+HHQyv8ePykAakTv2IDYtu2RUR3apqWIaIjQqHQ6p6enpf405AGpFYM3epXih8vM8JvjvGLxHX1ZfRVANDflLMufLAHMjwEbGvXa7CtU/8AEXxbRUoI7x/osh5gR+2cA9fzcy7UmngSfjyswo/HTxqQBucnV0D4CXarByl+vMwIvznGb/x5EL/+XQBoA4DedMJazUPAtna1BguvMj58pQjRSHcNpdgRO+vA1fycDbUm3oQfD6vw4/GTBqTB+UkDwk+wWz1I8eNlRvjNQX6LOxaepqGmmpBFALA6nbB6eRhY1q7V4OL2+Ys0f2DP+JUPovUD3cM3siKtjbFr+dUmXMe9Cj8eUuHH4ycNSIPzkwaEn2C3epDix8uM8Juj/No69UuJQD2InkGiC/u7h/t5KKq2dq0GI3G9+HGqVDphGVVHWFtD1/KrbdiOeRd+PJTCj8dPGpAG5ycNCD/BbvUgxY+XGeE3h/m1xvXbEOBqAHjSzo1duLPnwCAPR1XWrtRgJK6PAMA8AHggnbDeX1Vk9TFyJb/6hO7IVoQfD6Pw4/GTBqTB+UkDwk+wWz1I8eNlRvjNcX6RDv1+QPgQANyTTlif4OGoytp1GozEdfV63SMB4PF0wjq7qqjqZ+Q6fvUL3ZEtCT8eRuHH4ycNSIPzkwaEn2C3epDix8uM8Jvj/N515cI35HO+BwHoTbP0ULqrNBiJ638EgNcBwC/SCesUnjzqYu0qfnWJ2NmNCD8eT+HH4ycNSIPzkwaEn2C3epDix8uM8BN+cN6alvfkbXoAxz9xAZ/t77au5WGpyNo1GozE9V8DwD8CwbPpbuuNFUUxe4Ndw2/2ELC2LPxY+ED48fhJA9Lg/KQB4SfYrR6k+PEyI/yE3ziBSFxX3wZR3whRr5v9WLpraAcPTdnWrtBgJN7yEwA6AwB2pxPWMWXPfvYHuoLf7GOoegbCr2p044bCj8dPGDY4P2lA+Al2qwcpfrzMCD/h9zKBSKd+OxBcNd6DBPC1/XcMPc/DU5b1rGsw0qGnAaEVAF5KJ6yFZc3aPYNmnZ97UFQ1E+FXFbaXjYQfj580IA3OTxoQfoLd6kGKHy8zwk/4/R2BSFxXr+a9VP3HdMKqR+2cVQ1G4vpvAODNAJBPJyw/Tw6zYj2r/GYlYmc3Kvx4PIUfj580IA3Orx4H0WoQhgDgOAB4thpjsRknIMWPJwThJ/xeQaA13vIwAr0bAIbTCUvnIZrRetY0GInrLwHAAvUtlFc/bzXv2AH5GWfrvgGzxs99KKqakfCrCtvLRsKPx0/WMQ3OTxoQfoLd6kGKHy8zwk/4TUogEtd/BgCnAsDv0wnrRB6maa3rrsF3xY88Ng928fayYSQ6ob97eLiGMdbSdd351TKYWfAt/HjQhR+PnzQgDc5PGhB+gt3qQYofLzPCT/hNSSAS1/8AAMcDwM/SCes0HqopreuqwcXxI/+nBvaPC7P5CyGeOdA19OcaxVYPt3XlV4+A6rwN4ccDLvx4/KQBaXB+0oDwE+xWD1L8eJkRfsJvWgLF25QI4AcDCetcHq5JreumwUg8/CkA3F6YxXO2hh/cuWlIvXrXy7+68fMypGnmLvx4iRV+PH7SgDQ4P2lA+Al2qwcpfrzMCD/hNyOBSFy3ACAMgHt8gKc9mti3a0aj8gfURYORTv1OIGgvTOsXSPRv/d3DPy9/mq4dWRd+ro2ePzHhx2Mo/Hj8pAFpcH7SgPAT7FYPUvx4mRF+wq8sApFO/X4g+ND4YA0vSG8a+l5ZhjMPqrkGI53hLwDhssJUvop+/5r+DYO7Z56aJ0bUnJ8nKFQ/SeFXPTtZPPPYFa1FgzyOruYnDQgvuW62drXw3AyuMDfhx0vSnOLXGm9Zg0AbFTIC6hhIDG/m4Ru3rhnD1isWnqDZ2m1EcElhnuvSCetWB+bsJhc14+emIGs4F+HHgyv8ePxqWgP5U/OEB1drUBoQT2ioqkm6WnhVRVRfI+HH4z3n+LV26EsQ4e4CNhO13Lr+Tfv3MjDWhGFbR8tyQroeAF4LBM/aSGt2JobvZ8zTraY14efWYGswL+HHgyr8ePykAWlwftKA8BPsVg9S/HiZEX7Cr2ICbfEjzyewTQA4AYB+B6htTHcNpSp2dNjAUQ0uXtPyFs2m6wDg4+PeEe9C276xv3tYvdGrEX+O8mtEQDPEJPx4SRd+PH6O10D+dDznwdUalAbEc3oqe8KuFl7ZUczeQOHHYz9n+bVdoZ9s5+BaxJdvb3oAkDamu4a/XyFSxxhGOsLtgKiaj0UA8AckUo3HXRXOx2vDHePntcAdmq/w44EUfjx+0oA0OD9pQPgJdqsHKX68zAg/4cci0NahLyGEtQDwtsOO8E5C2FjBtzXYGox06J8ghCUI8P7DU2j4qx6lOWPzYwnA+8bCj5dD4cfjJw1Ig/OTBoSfYLd6kOLHy4zwE348AgBw/lp94VgG1qpGBAE09bpeAvq6psG9/Zusx2bYQFUaXNxx1DE+sJcQ0pLCF9vVZubKVQ9pQNiqfdlBVfpzbvOe9yT8+CkUhjyGruYnDQgvuW62drXw3AyuMDfhx0uS8CvhF+loeScirSWAfy75zw8R4Ne1jO/e/t7BA5PgfhUANAHAvplS8d52CB3ytZxGGnwMiS4FgKMKNj8nwLsDtv/uRzbv+etMfhrs/4sGeQkVfsKPR4BvLRrkMXQ1P2lAeMl1s7WrhedmcNKAOJId0d8kGM/rDJ+St+EjiPhhADilMOSPRPAj1PB3iPTb/Kj9m59uf3HPyAjMA4D56uoFAAyXuju386iTfJg/HW06nQBPBwD1t6BkzIMEcPdAwvqqI9n0phPRIC9vwk/48QjwrUWDPIau5icNCC+5brZ2tfDcDE4aEEeyI/qbAWNrp/4+JFCNyEdKrlhALguQGbFtP8Kztg0H8jloag5rPvRDM8DLf4rvxN9/A9EAaHB3FQ+8O5J0lzkRDfISIvyEH48A31o0yGPoan7SgPCS62ZrVwvPzeCkAXEkO6K/MjG2rVo0H16VOxVsOBWATs2O4BnZrP22gE89MwKQywGEFmjg+/uWYxcg/AQIfoIIv9CQnn500/Afy9zkXBkmGuRlWvgJPx4BvrVokMfQ1fykAeEl183Wrhaem8FJA+JIdkR/1WMMhkJw/PHnvOpkO6vNxybYfexbfb/PU/BgKJQ/ZFnWoSdMGKve/ZyxFA3yUi38hB+PAN9aNMhj6Gp+0oDwkutma1cLz83gpAFxJDuiPx7GUOGZDvUg+m4AaTiqwCkarAJaiYnwE348Anxr0SCPoav5SQPCS66brV0tPDeDkwbEkeyI/vgYhSGPofATfjwCPGvRH4+fshaGPIau5ud4A7J06dJwMBjs8Pv9GwcHB7MtLS2ftm37g5qmPTI0NHTHggULjvL7/TcQUQsirjFN80+T8FVn/44DgGd57Oe0tauF54HMCD9ekoQfj58cfIUfnwDPg+zDwo9HgG8tGuQxnJbfsmXLFvh8vnWIqN7IuM40zSd5m6vM2tEGJBaLvcm27S2apmWCweCSkZGRUzRNu9A0zWsNw+hAxOeI6CwiuhcRRxFxRTKZjAMATZi2NCCV5XGy0bLj8hgKP+HHI8C3Fg3yGAo/4ccjwLMW/fH4yUmYGvMzDGMlIj6fzWZ/5Pf7b5o3b97anp6el/ibLc+Dow2IYRgLc7lcs9/v7wyFQjeVBIKGYWzI5/MP+3y+j2madnUgEBjNZDLXTxhXnLU0IOXlb7pRUvx4DIWf8OMR4FuLBnkMhZ/w4xHgWYv+ePykAakxP8MwPg8ASdM0n47FYhsQsbuvr28Xf7PleXC0AVGbbG9vP6K0sbj44ouDuq5fDwDqS79bAWC9+guFQjRDA/I6AHiuvDBk1CQEpPjxZCH8hB+PAN9aNMhjKPyEH48Az1r0x+MnDYhz/KzJXEWj0U2IuFk9CtFwDcju3btHdV3vAoAfmqb5NQUgFosliKhL07RR27ava25uviqRSIxMgKOugBwFAPv5/OesB1X81F92zhLgBS78hB+PAN9aNMhjKPyEH48Az1r0x+NXbEBkHVM9R8VO/SZtQAzDuBIRH2tqavr5wYMH79A07ea+vr491W+uMsuaXgHJZrMRIrqRiJ5W09I0rYeIFgBABxEdBIAdqVTqvkmmLLdgVZbHyUbL2RceQ+En/HgE+NaiQR5D4Sf8eAR41qI/Hr9iA9IMAHV7LoE/ZVd5mFaDsVjsLUT0OUTcR0RPmabZXc/ZO96AODR5aUD4IKX48RgKP+HHI8C3Fg3yGAo/4ccjwLMW/fH4SQPS4PykAeEn2K0epPjxMiP8hB+PAN9aNMhjKPyEH48Az1r0x+MnDUiD85MGhJ9gt3qQ4sfLjPATfjwCfGvRII+h8BN+PAI8a9Efj580IA3OTxoQfoLd6kGKHy8zwk/48QjwrUWDPIbCT/jxCPCsRX88ftKANDg/NzcgOgDs5vOfsx5U8VPP0hyaswR4gQs/4ccjwLcWDfIYCj/hxyPAsxb98fgVGxBZx1TP0dUadGsDUj1usRQCQkAICAEhIASEgBAQAkLAtQQcb0CWLVv2Gp/PdxMAvE7TtK5kMvndFStWtNm2fQW0yBSAAAANvUlEQVQAPGlZ1i07duzILl26NBwMBjv8fv/G3t7eAxP/XSRWeE3YZxGRiOgW0zR/Fo1GL0HEywDgG6ZpmgBApfaDg4PZlpaWT9u2/UFN0x4ZGhq6Q23TtVkomVg1/GaIF2Ox2McBYDkAPJ3JZNZrmtbk9/tvIKIWRFyjPkKjphCNRj+GiMOmaT5kGMYbAOAW9fq7XC534/bt21/wAj/14cuJuV+wYMFRE+NV48Lh8NWBQMDs7e39aywW+wAArCai71qW1Vuql4kazOVyz/h8vnWIeAoArDNN80nFZvny5WdpmnayaZrbiqyi0ajS/a9SqdSDXuAHAJPpJT9ZvKV6UbEZhhEgopt9Pt+9fX19PyvGW42me3t7D8ZiMbUPn4GI6jtBG0zTfNYLDKupWblcbh4iXmvbtq5p2jNNTU2bit9HqlLTuw3DOA0Abiei/x4bG/v3u+66a9gL/MrVy4R9WMX7fiK6AhF3Fo8zhXgr1nRzc/POQ4cOrbFt+03KByIOqePa1q1bJ32fvpu4lquX0poPAGrfupKIXlWI5cepVKqXcxw+dOiQPxAI3IaIx2uadkdfX1+/mzhNM5ey9VJa89UaZKp4q9H04ODgYDgcjmma9iHbtrenUqkdaq3jBYbV1MDBwcGRqeItR9OWZe2eeOw/8sgjz5649vQCv3L0otY15ay1K6iBP5u4VlTHjIl11kl+jjcghmHcAACPA8BjANADAN1EtEotdIloiaZpqoA/Zdv2Fk3TMsFgcEk2mz269N89PT3j73xWC5qiDwB4US1uEDFFRB8ZHh5ep+u62tZ31MGh1H5kZOQUTdMuNE3zWsMwOhDxuWQyeb+T4Grlqxp+08V72WWXvdHn8621LGt1S0vLe4joJPWRRyK6FxFHEXHF0NDQVS0tLXGVH/XdluHh4f/Qdf1GRPxSYexHTdNUC2nX/5YvX754Yu6J6KzSeDOZzOeCweAmIlJsLtI0Tcvlcp+2LOs6XdfXEtFPiw3DFBr8JSI+m81mf+T3+2+aN2/e2kwmoxoYxejrpml+rqQhuZWItqRSqW+6Hh4ATKGXQ4j4fDHeYDB4bS6XW17USzG2aDT6UQD4NCJebZrmj4vxVqPpTCaDakHu8/luVCcovMCOU7Oy2exbieh00zQ/PzHWajRt23ZGvd99bGzsikAgoJq4kGma3/ECx3L0ks/nd6oTXMV9OJ/PhxFxuWVZa8PhsDpB9aviiQGOpguL9I8jom6a5lYv8CtHLxNrfnEfVosNXddvRcSvJJPJpziazmQyS4loTy6XeyQQCNzg9/uv9sK+XI5eJqv5hmF8Zqp4q9F0Lpc7UR3LLMu6Xtd11Qw/vm3btp1u1yB33TZZvOVoOpfLfcvn872nZN23z7btd5auPZPJ5Dfczq+wz824jiait8601i7GW46mA4FAMpfLrS5dK9q2fXdpne3r69vlJD/HG5Di5FatWvUPuVxuAxF9CREvME3zKsMwzlSLQUS8K5fLNfv9/s5QKHSTWmyU/rvYgJQGGovFTiGilZqmPWrb9j+YpnlnYcGjzk49PIU9Goaxwbbt+72w45bGWwm/El7TxqsKJACMAoA6U6/O/o9mMpnr1VmbfD7vI6JW27apeDBatWrVa3O5XCcRPZ5Kpb7upPDq4GucRT6ff9jn832sNN5gMNiVzWYPqgUuInYXd6poNBpRV9Z8Pt/6rVu3PjdxjkUNAoANAFtN03w6FottUD5sBY7oBAD4p1QqtblwRe5KAPg9EVleaUBKYy4cUC1EPBMAksV4/X7/5/P5/EipXlauXHliLpe7VDW1AJAubUCqqQnqpAQAfLnwwdLf5HK5a7Zv376/DrpxbBOV1KzR0dF/AYBlhSu9ZiqVunuSs51la9q27eMA4FJ1AkE9S5fL5a73Gr/pamA+n9/u9/u14j6cz+fVcUXp9GQAeMSyrJ7JrnpXounCQuAYRLw1GAxePtlxyTGx1MbRlHqZqubHYrEPqoVN8STKVDWwnOPwyMjImzRNU1eVn9E0zZdMJj/rlTP4JSdPVFPxiho4Wc1fvnz56TPFW4mmiegMInqtOikRjUaXqTmlUqnttZFKbbxWUgOz2ex5ZcQ7pabVWrKwj46PAYBnAOANpWtPdWyuTaS18TqdXoqxlDOmnON66VqoWCfz+fx/lNZZTzQg6vKR3+/fatv2bZqmqVunFqdSqY3FBkSBa29vP0ItfouiKf13JpM5HgDehoiDRKQu275Znc3z+/3tuVzuHQAQSKVS9xQbELW4m+ivcCbnegA4YJrm7V4qfNXwK413ZGSkp6mp6XwiUk3ezt7e3uej0ai6Beu0AwcOXLdgwYJ1ALA+FApRaQ5KeSrBKqbZbPZ827bPKZzVHqvNbuas11IWqlFQsU4Wb7F5KOxUuGrVqqPVlRAi+oW6UkdEi9Rta2rhbRjG20o0uBoRN6tb10p9lOhbNceq2fuhuhWxcODwxBWQQiawqJfh4eHLw+Gwuo3iFfEW9TI8PPztlpaWdUT0BXV1EhF/VHj5wcv7cC6XW1RJTbBtO5DP54/p6+v7ZTQajSJi1jRNdUXOE78JepmxZo2MjBzr9/v37du3b1jX9S22bX9Z07TXIuJBIvqeZVk5XdfH61k5mi40INeEQqF/Vfuwao5N09zkCXiqEyvjGKJiKe5/qgHRNO0DxxxzTHTXrl0dPp/vT0SkrgK9ogaWo+niCQPDMFaqq3/JZPLbXmGn5lluDSyt+fF4/FWHDh3aqG51BoC9iNg2TQ2cUdOZTOYT6kUomqY9Ydt2NBQKfcZDTVxZNbB0TWMYRqw0XkRMqv2uuI4ppwaWanp0dPRgMBgs3s4bJqKveqkBqbQG7t+/X5sQ73cR8YVKauDu3btHi3XStu1+RDx34trTK/txOTVwhjHnaJr2dMk+rI6l4+vAaWrgC6VjiidxJqyVHEPo+BUQdSY0n89v8Pl812zduvW3hmG8DhE7k8lkPBqNXoiIr1eXsqdrQFR0Y2NjCzKZTBYR3+j3++OBQGDlli1b9sVisXcS0bmmaW5QBwci+oO6XabUX0GEXWoBaJrm17zUfFTDb2K8F198sbZo0aJFtm37bNtWZ2/aichnWdbtO3bssGOxWIKIujRNG7Vt+7rm5uar1P3mxYPRvHnz/jOTyXw8FArdp65OAYBiudY0zb2OKa9GjgoH3tLcq0XKpPEWdyrV0KqzTepyZUFfHxobG+sKhULBQCCwf2Rk5C2apnUWNWgYxpWI+FhTU9PPDx48eIemaTf39fXtKR6M5s+fb5bcP670r+4fX+6F+8cLz4BcVaKX/FTxFvXi9/sfzefz16tnitTJAtWA2LZ9q9/v96t9OBAIHAEAd1RSE7LZrLpV8Fh162Q0GlW3wLxaXfWskWwcdVu4L/xlvZRTs7LZ7EeJaMA0zecMw9iKiNsQ8S+apuUHBwdf1HVdndEr1rMZNW3btsrFatM0V8ZiMXUL4lmmaSYcDbRGzsqtgRMakLcj4hmmad5c0EtenXyZogbOqGnVgKgF+YEDB3oCgYC6DfDPNQrXcbeV1MDSBkQtGNWdz6ZpqpMn8KlPfeqoqWpgmZpWz4JuSSaTzxiG0YOIW5PJ5K8dD9h5h+oZkLJqYGkDEovFukvj1TTtKwCwq5IaWKppn8+njs9HFdZR6krMM155lrCaGqhOOpXGi4h/RMSfllsDAeBaAFBX2cbrpGEY6gTOK9aezsvFeY/l1ECfz/df0621AeCEXC63Q+3Dtm0fULfbT3dct237Fp/Pp26bLK4V88XIvNKAqEtf6uD5etu2/6oWXvl8Xj2U2qEWEwCwEAA61Znj6RqQkmdAmtQ99ersp23b+9XDmeosajabvV09P0JER4RCodVqfKm/bDYbUc8yENHTCqCmaT3JZPKnzsvEcY9V8Zsu3mg0eioiflGdyVeXojRN+xYRqWdsOgq3t+xIpVL3qUhKD0bqAWMA+DAi+tXzPF5Z/BVuIfi73BPRgsniLe5U+/btGyws8NRtaCepZ2aKD1EbhvEKDRLRA+qKCiLuI6KnTNNUBx71zNL4LYall3knXlVyXDEOO5xML+pStrr6MzHeyWKLRqOXqwak5BasqjSdyWSC6rYvRPyzbduv9/l8q52+/OswunF3k+mlnJo1NjZ2mm3bnYoxAPyFiG4wTXP8imM1mrZtew8i3ggAx6i/fD6/btu2bU/UImaHfZatl9LFmjpRkM1mN9u2Papp2nFEpJqv4ss1XlEDy9G0YRjHKN0HAoHVXnh2oWSxoG6jKqsGlu7DsVjsn9UJhGQyqe4YePlXrabViRufz6cW8up21oBlWVd64WUwldTA0pqvFt1TxFuVptUVkEAg0Fu4CnCkV24DrFYv6grIVPGWUwPVo5ylugeAzyPiByeuPR2uV7VwN6Ne8vn8Gp/P9+/lrLULa7sZa6C622jiWrH47LRXGpBaJEN8zhKB9evXq+YD1q9fn5ulKdR1s+3t7aGenh71tjRPvGmkrnBkY0JACAgBISAEhIAQcIiA47dgOTQvcSMEhIAQEAJCQAgIASEgBIRAAxKQBqQBkyohCQEhIASEgBAQAkJACAgBtxKQBsStmZF5CQEhIASEgBAQAkJACAiBBiQgDUgDJlVCEgJCQAgIASEgBISAEBACbiUgDYhbMyPzEgJCQAgIASEgBISAEBACDUjg/wPa2X3XW/Fhf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t="3368"/>
          <a:stretch>
            <a:fillRect/>
          </a:stretch>
        </p:blipFill>
        <p:spPr bwMode="auto">
          <a:xfrm>
            <a:off x="2190750" y="1714500"/>
            <a:ext cx="7810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5956300" y="2590800"/>
            <a:ext cx="317500" cy="71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584700" y="1943100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% de renouvellement des licences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057400" y="2641600"/>
            <a:ext cx="838200" cy="109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81000" y="21971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du nombre de licenciés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791200" y="4686300"/>
            <a:ext cx="12700" cy="9779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8382000" y="1892300"/>
            <a:ext cx="12319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495800" y="56261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Changement présidence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597900" y="15748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Co-VID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844441"/>
          </a:xfrm>
        </p:spPr>
        <p:txBody>
          <a:bodyPr/>
          <a:lstStyle/>
          <a:p>
            <a:r>
              <a:rPr lang="fr-FR" dirty="0" smtClean="0"/>
              <a:t>Incidence de la crise sur le renouvellement des licences</a:t>
            </a:r>
            <a:endParaRPr lang="fr-FR" dirty="0"/>
          </a:p>
        </p:txBody>
      </p:sp>
      <p:graphicFrame>
        <p:nvGraphicFramePr>
          <p:cNvPr id="16" name="Graphique 15"/>
          <p:cNvGraphicFramePr/>
          <p:nvPr/>
        </p:nvGraphicFramePr>
        <p:xfrm>
          <a:off x="1803400" y="1308100"/>
          <a:ext cx="7740650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108200" y="4902200"/>
            <a:ext cx="918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fr-FR" sz="2400" dirty="0" smtClean="0"/>
              <a:t>Un renouvellement de 53% en moyenne de 2010 à 2018 (chiffres nationaux 56%)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fr-FR" sz="2400" dirty="0" smtClean="0"/>
              <a:t>32% en 2020…</a:t>
            </a:r>
            <a:endParaRPr lang="fr-F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42620" y="264804"/>
            <a:ext cx="501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+mj-lt"/>
              </a:rPr>
              <a:t>Morne saison… </a:t>
            </a:r>
            <a:endParaRPr lang="fr-FR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Image 3" descr="affiche tournoi interne mai 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6037">
            <a:off x="5707410" y="4133864"/>
            <a:ext cx="1654973" cy="234784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7179">
            <a:off x="9728240" y="3933901"/>
            <a:ext cx="1728377" cy="247635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9261">
            <a:off x="7940284" y="4021385"/>
            <a:ext cx="1368547" cy="18638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283200" y="1104900"/>
            <a:ext cx="6108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Fermeture du 28 septembre au 9 juin pour les adultes ! (7 semaines)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15 semaines pour les mineurs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Pas de Portes Ouvertes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Pas de soirées internes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Pas de tournois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Pas d’interclubs…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583140" y="559558"/>
            <a:ext cx="2975212" cy="55409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518616" y="1105469"/>
            <a:ext cx="4230805" cy="4995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4981433" y="3698543"/>
            <a:ext cx="6823880" cy="28660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5445457" y="4026090"/>
            <a:ext cx="6155140" cy="23201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24139" y="3515884"/>
            <a:ext cx="3633744" cy="211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66231" y="3515884"/>
            <a:ext cx="3633744" cy="21122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4158" y="3519154"/>
            <a:ext cx="3633744" cy="21122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Séances de renforcement musculaire (adultes)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76250" y="3522480"/>
            <a:ext cx="3633744" cy="2112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Séances  (en </a:t>
            </a:r>
            <a:r>
              <a:rPr lang="en-US" altLang="zh-CN" sz="2700" dirty="0" err="1" smtClean="0">
                <a:solidFill>
                  <a:schemeClr val="bg1"/>
                </a:solidFill>
                <a:latin typeface="+mn-ea"/>
                <a:cs typeface="+mn-ea"/>
              </a:rPr>
              <a:t>extérieur</a:t>
            </a:r>
            <a:r>
              <a:rPr lang="en-US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) de </a:t>
            </a:r>
            <a:r>
              <a:rPr lang="en-US" altLang="zh-CN" sz="2700" dirty="0" err="1" smtClean="0">
                <a:solidFill>
                  <a:schemeClr val="bg1"/>
                </a:solidFill>
                <a:latin typeface="+mn-ea"/>
                <a:cs typeface="+mn-ea"/>
              </a:rPr>
              <a:t>renforcement</a:t>
            </a:r>
            <a:r>
              <a:rPr lang="en-US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 </a:t>
            </a:r>
            <a:r>
              <a:rPr lang="en-US" altLang="zh-CN" sz="2700" dirty="0" err="1" smtClean="0">
                <a:solidFill>
                  <a:schemeClr val="bg1"/>
                </a:solidFill>
                <a:latin typeface="+mn-ea"/>
                <a:cs typeface="+mn-ea"/>
              </a:rPr>
              <a:t>musculaire</a:t>
            </a:r>
            <a:r>
              <a:rPr lang="en-US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 pour </a:t>
            </a:r>
            <a:r>
              <a:rPr lang="en-US" altLang="zh-CN" sz="2700" dirty="0" err="1" smtClean="0">
                <a:solidFill>
                  <a:schemeClr val="bg1"/>
                </a:solidFill>
                <a:latin typeface="+mn-ea"/>
                <a:cs typeface="+mn-ea"/>
              </a:rPr>
              <a:t>enfants</a:t>
            </a:r>
            <a:r>
              <a:rPr lang="en-US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 avec Daniel.</a:t>
            </a:r>
            <a:endParaRPr lang="zh-CN" altLang="en-US" dirty="0"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55204" y="1416596"/>
            <a:ext cx="3633744" cy="2112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Séances de </a:t>
            </a:r>
            <a:r>
              <a:rPr lang="fr-FR" altLang="zh-CN" sz="2700" dirty="0" err="1" smtClean="0">
                <a:solidFill>
                  <a:schemeClr val="bg1"/>
                </a:solidFill>
                <a:latin typeface="+mn-ea"/>
                <a:cs typeface="+mn-ea"/>
              </a:rPr>
              <a:t>AirBadminton</a:t>
            </a:r>
            <a:r>
              <a:rPr lang="fr-FR" altLang="zh-CN" sz="2700" dirty="0" smtClean="0">
                <a:solidFill>
                  <a:schemeClr val="bg1"/>
                </a:solidFill>
                <a:latin typeface="+mn-ea"/>
                <a:cs typeface="+mn-ea"/>
              </a:rPr>
              <a:t>… </a:t>
            </a:r>
          </a:p>
        </p:txBody>
      </p:sp>
      <p:sp>
        <p:nvSpPr>
          <p:cNvPr id="20" name="矩形 19"/>
          <p:cNvSpPr/>
          <p:nvPr/>
        </p:nvSpPr>
        <p:spPr>
          <a:xfrm>
            <a:off x="4250181" y="3513408"/>
            <a:ext cx="3633744" cy="2112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21908" tIns="60954" rIns="121908" bIns="6095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851644"/>
          </a:xfrm>
        </p:spPr>
        <p:txBody>
          <a:bodyPr/>
          <a:lstStyle/>
          <a:p>
            <a:r>
              <a:rPr lang="fr-FR" altLang="zh-CN" dirty="0" smtClean="0">
                <a:ea typeface="+mn-ea"/>
                <a:cs typeface="+mn-ea"/>
              </a:rPr>
              <a:t>Quelques actions proposées en attendant la réouverture des gymnases…</a:t>
            </a:r>
            <a:endParaRPr lang="zh-CN" altLang="en-US" dirty="0">
              <a:ea typeface="+mn-ea"/>
              <a:cs typeface="+mn-ea"/>
            </a:endParaRPr>
          </a:p>
        </p:txBody>
      </p:sp>
      <p:pic>
        <p:nvPicPr>
          <p:cNvPr id="21" name="Image 20" descr="renfo musc 2 juin 2021.jpg"/>
          <p:cNvPicPr>
            <a:picLocks noChangeAspect="1"/>
          </p:cNvPicPr>
          <p:nvPr/>
        </p:nvPicPr>
        <p:blipFill>
          <a:blip r:embed="rId6" cstate="print"/>
          <a:srcRect t="5303" b="16919"/>
          <a:stretch>
            <a:fillRect/>
          </a:stretch>
        </p:blipFill>
        <p:spPr>
          <a:xfrm>
            <a:off x="655093" y="1419367"/>
            <a:ext cx="3603009" cy="2101755"/>
          </a:xfrm>
          <a:prstGeom prst="rect">
            <a:avLst/>
          </a:prstGeom>
        </p:spPr>
      </p:pic>
      <p:pic>
        <p:nvPicPr>
          <p:cNvPr id="22" name="Image 21" descr="entrainement enfant daniel gainage.jpg"/>
          <p:cNvPicPr>
            <a:picLocks noChangeAspect="1"/>
          </p:cNvPicPr>
          <p:nvPr/>
        </p:nvPicPr>
        <p:blipFill>
          <a:blip r:embed="rId7" cstate="print"/>
          <a:srcRect l="9590" t="30575" r="19653"/>
          <a:stretch>
            <a:fillRect/>
          </a:stretch>
        </p:blipFill>
        <p:spPr>
          <a:xfrm>
            <a:off x="7866994" y="1416374"/>
            <a:ext cx="3641834" cy="2099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9441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5695 0.55803 C 0.15938 0.54013 0.15296 0.52562 0.15 0.50865 C 0.14341 0.47007 0.13681 0.43025 0.12778 0.3926 C 0.12275 0.34723 0.11285 0.30741 0.10139 0.26667 C 0.09757 0.23334 0.1033 0.27408 0.09584 0.24445 C 0.0948 0.24075 0.09549 0.23581 0.09445 0.2321 C 0.08924 0.21235 0.08108 0.19291 0.07362 0.17531 C 0.07066 0.15957 0.06494 0.14754 0.05834 0.13581 C 0.05591 0.12284 0.05851 0.13334 0.05278 0.12099 C 0.04757 0.10988 0.04462 0.09661 0.03889 0.08642 C 0.03733 0.07562 0.03403 0.06945 0.03195 0.05926 C 0.02761 0.03889 0.02275 0.02562 0.01389 0.00988 C 0.01094 0.00463 0.00504 0.0034 -4.72222E-6 -4.93827E-6 " pathEditMode="relative" rAng="0" ptsTypes="ffffffffffff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279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9028 0.56791 C 0.2842 0.5355 0.26701 0.51976 0.25695 0.49136 C 0.24809 0.46636 0.23837 0.44198 0.22917 0.41729 C 0.22483 0.40556 0.22049 0.39044 0.21389 0.38272 C 0.21233 0.37717 0.21181 0.37038 0.20972 0.36544 C 0.20729 0.35988 0.20399 0.35587 0.20139 0.35062 C 0.19497 0.33797 0.18906 0.32161 0.18333 0.30865 C 0.17813 0.29661 0.17135 0.28735 0.16528 0.27655 C 0.16042 0.26791 0.15747 0.25371 0.15278 0.24445 C 0.14705 0.23303 0.1408 0.22315 0.13472 0.21235 C 0.12674 0.19815 0.11962 0.17717 0.10833 0.17038 C 0.1033 0.1571 0.09618 0.14568 0.09028 0.13334 C 0.0849 0.12223 0.08195 0.11204 0.075 0.10371 C 0.0658 0.07902 0.05035 0.05834 0.0375 0.03951 C 0.02969 0.02778 0.03733 0.04167 0.02778 0.02963 C 0.01181 0.00957 0.03715 0.03612 0.01806 0.01482 C 0.01285 0.00896 0.00677 0.00741 -5.55556E-7 -4.93827E-6 " pathEditMode="relative" rAng="0" ptsTypes="ffffffffffffffff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283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9359"/>
            <a:ext cx="10515600" cy="1337551"/>
          </a:xfrm>
        </p:spPr>
        <p:txBody>
          <a:bodyPr/>
          <a:lstStyle/>
          <a:p>
            <a:r>
              <a:rPr lang="fr-FR" dirty="0" smtClean="0"/>
              <a:t>Stages d’été</a:t>
            </a:r>
            <a:br>
              <a:rPr lang="fr-FR" dirty="0" smtClean="0"/>
            </a:br>
            <a:r>
              <a:rPr lang="fr-FR" dirty="0" smtClean="0"/>
              <a:t>Projet subventionné </a:t>
            </a:r>
            <a:br>
              <a:rPr lang="fr-FR" dirty="0" smtClean="0"/>
            </a:br>
            <a:r>
              <a:rPr lang="fr-FR" dirty="0" smtClean="0"/>
              <a:t>pour relancer la pratique…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20261" y="4125018"/>
          <a:ext cx="1114622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044"/>
                <a:gridCol w="1261067"/>
                <a:gridCol w="4303908"/>
                <a:gridCol w="126920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Dépenses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Recettes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Achat de matériel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1 030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Subvention ANS « plan de relance »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7 500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Salaires</a:t>
                      </a:r>
                      <a:r>
                        <a:rPr lang="fr-FR" b="1" baseline="0" dirty="0" smtClean="0"/>
                        <a:t> + honoraires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6 170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Subvention municipale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1 000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Achat licences estivales (5 €)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300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Participation</a:t>
                      </a:r>
                      <a:r>
                        <a:rPr lang="fr-FR" b="1" baseline="0" dirty="0" smtClean="0"/>
                        <a:t> au stage (30 €)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1 800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Autres (gouters)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920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7 500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TOTAL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  <a:latin typeface="+mj-lt"/>
                        </a:rPr>
                        <a:t>7 500</a:t>
                      </a:r>
                      <a:endParaRPr lang="fr-FR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37790" y="3484180"/>
            <a:ext cx="668457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+mj-lt"/>
              </a:rPr>
              <a:t>Budget prévisionnel déposé à l’ANS</a:t>
            </a:r>
            <a:endParaRPr lang="fr-F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0262" y="1860331"/>
            <a:ext cx="11240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Format prévu à l’initial :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fr-FR" sz="2000" dirty="0" smtClean="0"/>
              <a:t>Pour les enfants : stages de 6 h par jour, 5 jours par semaine, 4 semaines.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fr-FR" sz="2000" dirty="0" smtClean="0"/>
              <a:t>Pour les adultes : 3 soirs par semaine</a:t>
            </a:r>
          </a:p>
          <a:p>
            <a:pPr marL="725488" indent="-284163">
              <a:buFont typeface="Arial" pitchFamily="34" charset="0"/>
              <a:buChar char="•"/>
            </a:pPr>
            <a:r>
              <a:rPr lang="fr-FR" sz="2000" dirty="0" smtClean="0"/>
              <a:t>140 h à rétribuer…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57BCAB1-0D9A-4445-89E5-D548C3C7415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GeM5E6pBP8SnAQAAEISAAAdAAAAdW5pdmVyc2FsL2NvbW1vbl9tZXNzYWdlcy5sbmetWN1u2zYUvi/QdyAEFNiAzW0HtCiGxIEsMbYQWXIlOk72A4GRGJsIJWb6cZtd9bp9it3sDQb0eYbe7C12SNmJnbSQZAewAZPW+c7fd84hdXD0PhVoyfKCy+zQeNl7YSCWxTLh2fzQmJLjH98YqChpllAhM3ZoZNJAR/2nTw4EzeYVnTP4/fQJQgcpKwpYFn21ulsjnhwak0Fk+eOJ6Z1Hrj/0o4EzNPqWTK9pdoNcOZe/5d/99PrN+5evXn9/8Hwl2QYoHJuuuw2FNNKrFy2APBL4bgRo2I08fEaM/pfPn758/vDfX/90E/anxHU8bPRXP7pJTwJ8qlR/bKl6GgTYI1HoOjaOnDDyfKKj4mKCbaN/Liu0oEuGSomWnL1D5YJBTkueM1QInug/YgkbWcWalNn+2HS8KMAhCRyLOL5n9EOZ5zc/aFhalQuZg7oCJbygF4IlWiewR/9/nbMCVNMS2IXgUy44PClTyrNeo+rAnDneMCK+74YR9uz1jtHHWYLsnCo1HVECM8QBAOS0YPkOspHmmxZHphDdEEbOcOTClygTRny+EPAtu9oxwZCDCcuapIAjOACKheHMD2wVNFCFKLqmRfFO5skWPzYT1QTseJYPFLTIBjhRGGtgyDGHHpLnLC6bwMY4DM0hjgb+GRDZ6Ht+Fwn/BGrupIvEOQ6hRHDYJOOZp87QVIRXJbbm/7q+YqroLG4QjWOQU+FbclkVsKNCClWgK63opiXEb6eQNcd0v1LFNSAEVudrzpcMTMiTZvZAe7Gwrfjzdur8Eh2bjovtCAhl+7OI6LanlFFoD5ksERVCKgdAL02WNIsZumAxrYDwN/BYwhP9mEq2tuSPiv+JaLlqLc9WXcmz8dmz3n6mOcSFljqjedaizu9BbfXEh86mVQGeliVLr8smLzYi0XsUK/b1S1XdN51qk5c9Pbqnf0d3Qgt7ZuD43yRkSm9qQrZhYcHTStRjZm8u3lrWlUSNRuwW+C172iX/sS0J62EycKBDD7hsL4Hh+KAGJkx80V7K8Y5B0aSeSTC0nOyyg07PXwF4Eu2KcQqh2jLhFELYQX6GB6FDVF2wi4KXjecsXVx1gr6e2hiOuIKV7K62L9ilhJ4tGF3Wxy0YuzrTvR2UdSrijdPg1mxdoXhg0LwmH5gkeAr+Jy0wp2O8jmA9ErciMZOVSHTxC36lxyLkpkrZw3PmZS5TvStosSZ/PZWP9rGidi6olU46nJdu67d1fjfKd/csh9gMrFFkmZ6F1R1J1bpoKQQlpELhkjByzYESh1pKaRkv4AhyKassaQlU33BsfGwC2MrnkNE8Xvz74e+WGPcsqXfRavfnTiDQGFQXxbdgv3qyZMXvTSDEHGzL6UUbqdWNcC3X8oJIHGDho1y6aD2aUpnCVq9ZL5B8lTSTENMajaEOQk17WeVx84l2E2FsBifQC/W1xeiPaX4FjZRIKTqh6FArApbdtN9dyqtS8Ix1kd1vFCmHiTOJTNvWrymg+ASPr+qZm8AVLF69rxBy3hrMGpke9Nl7eCzhZUdAPdrWXQgKvV7flfny4aS7XRX6bc/B842XP/8DUEsDBBQAAgAIAGeM5E7baQnTQwMAAJUMAAAnAAAAdW5pdmVyc2FsL2ZsYXNoX3B1Ymxpc2hpbmdfc2V0dGluZ3MueG1s1VfdTtswFL7vU1ieuKQBVgarkiJEWw0N2op22rhCbuw2Fo6dxU5LueJ6e4rd7A0m8TwTN3uLHcdtaQVj4afSpgq1OT7nO/9fjL93EQs0YqnmSgZ4s7yBEZOholwOA/yh11zfxUgbIikRSrIAS4XRXq3kJ1lfcB11mTGgqhHASF1NTIAjY5Kq543H4zLXSWpPlcgM4OtyqGIvSZlm0rDUSwSZwJeZJEzjKUIBAPiLlZya1UolhHyHdKxoJhjiFCKX3CZFRFMQHWHPqfVJeD5MVSbpgRIqRemwH+BXu/v2M9NxUHUeM2lromsgtGJTJZRyGwURXX7JUMT4MIJwdyoYjTk1UYC3KhYFtL27KDm2S51YlAMFNZBmCh8zQygxxD06f4ZdGD0TOBGdSBLzsAcnyOYf4Hrv7N1pp3FydNh6f9Zrt496hx0XRG7jLeP43rIjHwJSWRqyuR+fGEPCCOIGmwERmvneomimNlByKTj7jPpKQO1zKxijuM9oi8RsoRvdcy6boLmJ0QASEZMA76ecCIy4IYKHc2Od9bXhJu96c1ETARaMJ0PHXXzr3lUnjEiq2WJYsxNtax7WPqpMUDRRGRL8nCGjEOSfxfArYmixOWiQqjiXwvgYpAUHjyPOxozu5TWdAv7J0Sm4iDOwhFlNBDPOw+eMX6I+G6gUcBkZwWSDnGuHX34UcEK0vgUlsxjXukeH9cbZYave+LRmEyR0RGT4SHBoOIsTswp8ArlLBS6EUFDNBQioTEgyzfL+UE5ztSJplp/eEc3jTLiOv3RfFqBX2J3VeCET16MijflrBIXdRmSU76TdsxwatpFDSxwmHITAHFxmrChgSCRSUkwQCYHhtN3wEVeZBonbZQetnxSgM0Vc5qEOgeDAWUpZWgRtY3PrdWX7zc7u22rZ+3n1ff1BoynrdwSx3hztHzzI+3Puv0uJvmep+n7mNmn2bxL3zfWXm+urX99+FCnuzfXX4sqnjW4RtVa7iFb7fRGtE/fO6Sy8bwqFAMQ0dIsG1CR4zA2jLzlsTxiYZ73q3bStZmBWmPNzluS/Sdk9zW+NS9dE37v3HmtPYi55DIWw3Di//Na2Kxtw8bz3qFQCtOV/JWql31BLAwQUAAIACABnjOROXcqQpbYCAABQCgAAIQAAAHVuaXZlcnNhbC9mbGFzaF9za2luX3NldHRpbmdzLnhtbJVWbW/aMBD+vl+B2HfSvdJJKRKlTKrUrdVa9buTHImFY0f2hY5/P9uxGxsIZJwq4bvn8Z3vjaZqS/niw2SS5oIJ+QyIlJfKaLxuQoubadYiCj7LBUfgOONC1oRNFx9/2k+aWOQlltiBHMvZkBx6N3P7GUNxPr7NjQwRclE3hO8fRClmGcm3pRQtLy6GVu0bkIzyrUZe/Ziv1oMOGFV4j1BHMa2vjYyjNBKUAhPS97WRiyxGMmDe05X9jOT0rs6//oC2o4qipS0/GRmiNaSEOMnXSyPDeK5vj6syN3KegPAXNfTLZyODUEb2IOPLz+eqEU3b/E+PNFKUJqEx53wR3zlMkEKPnybcXRm5SDAPMo4uVsGl5+udkQDkvoZzn5pxlYI9mbweLART9IzBAmULaeJPnU1V4u2xRT0fsNgQpjQgVPWgJx30E2mVvybW9bg/8EZ5EYCcoke8CtbWsOriDYCxvsevVrd2VYTxveuCACXsnDKIsFf2yN86rUfIQNkjnxkt4JGz/RH80NJxfIlviSvm+exrK3Cijz5f/uStxtODGVwVuHYKj6lFAQtlwnmhNZiqpYnVdSElRzGlnOxoSZAK/svgsr19jEqTA4PrtNN9lSJFBqfazcaol3RYL3uOu9FZ43bsfhT6x3XnCeodfjMliCSvav2jpKYTx9NDohMzTU4zzJbUcJD3fCNGcmoityBfhGBjvXCBEGLty4bAopusIXiaBClIk9NJTt0lp7LP2zoDudZFo+C7JtZ1uIqWFdN/+ErhDYqYMGDsmFjp6zih700ZKFwHAJF55Vu2O3SWumVIGezAD36gsA8eelmqdIsOddsSH2CDYb85zaiGdHuib5QQFxtOEF51XCLeOKFhRM8jyZR9WTT2fgP3N0c72a8y03rhFrNn10nRxdp+nEGtNP9J/gNQSwMEFAACAAgAZ4zkTg0lTxwYAwAApgsAACYAAAB1bml2ZXJzYWwvaHRtbF9wdWJsaXNoaW5nX3NldHRpbmdzLnhtbM1WzU4bMRC+5yksVxzJAqWFRpsgRIKIoCQiqVpOyFk7WQuvvbW9CeHEuX2KXvoGlXieikvfouN1EhJB0wWRqoqixOOZb7758djh3lUi0JBpw5Ws4s3yBkZMRopyOajiD93D9V2MjCWSEqEkq2KpMNqrlcI06wlu4g6zFlQNAhhpKqmt4tjatBIEo9GozE2q3a4SmQV8U45UEqSaGSYt00EqyBh+7DhlBk8QCgDAN1FyYlYrlRAKPdJ7RTPBEKfAXHIXFBFHNhE48Fo9El0OtMokPVBCaaQHvSp+tbvvPlMdj1TnCZMuJaYGQie2FUIpdySI6PBrhmLGBzGw3dnGaMSpjat4a9uhgHbwECXH9pETh3KgIAXSTuATZgkllvil92fZlTVTgRfRsSQJj7qwg1z4VVzvXhydtxtnJ83T44tuq3XSbbY9idwmWMQJg0VHIRBSmY7YzE9IrCVRDLzBpk+EYWEwL5qq9ZVcIOfWqKcEpD63wqgPTMW4ivc1JwIjbong0WzXEj1g9pALiMHZbpb70uJ7QB9vFBNt2Lyj6Y5xWYxqH1UmKBqrDAl+yZBVCCLKEvgXMzSfbtTXKsmlghiLjOCUoSFnI0b38ixNAP/k6BxcJBlYQvOlglnv4XPGr1GP9ZUGXEaG0Kog58bjl58EnBJj7kHJlONa56RZb1w0T+uNT2suQEKHREZPBIcSsiS1q8AnELtU4EIIBdmcg4DMRCQzLK8P5TRXKxJm+fkVMTzJhK/4S9dlDnqF1VmNFzL2NSpSmL8yKOw2JsP8TLpzlkPDaeRQEo8JGxGcfC4zVhQwIhIpKcaIRDCzjDvhQ64yAxJ/lj20eRZBb4q4zKkO4P4AZ5oyXQRtY3Pr9fabtzu77yrl4OfN9/WlRpM53hbEefOD/GDpJJ9N84cjMQzcAH18Flud/atRfHf75e725te3H0XSdXf7tbjyeaNTRO20VUSrdVxE68zfIu25G6QQBRg1A390YNgInnDL6Eu2zzNaYPl17BvkhVpghVEsbeT/Nwi/mr2+Fp5bYfDoe7AE8sW3da30G1BLAwQUAAIACABnjORO5kXS158BAAAtBgAAHwAAAHVuaXZlcnNhbC9odG1sX3NraW5fc2V0dGluZ3MuanONlE1vwjAMhu/8iiq7Toh9wnZDg0lIHCaN27RDKKZUpHGUpB0d4r+vLl9Nmw7iS/P26evYlbPtBMViIQteg235XO4/3H2pAWlWp3Dr6qJFT0hnRsQLmMUJiFgCqyHZ8dOTvDsTPmMmS9N5/km2puLHkN4suTBVXHkstEczHi3zaD8ebeNL/OtUdqhqX1GlzfPUWpTdEKUFabsSdcJLht28l6taYA3GDPQFdMlDcEz75Wojz45PfYoqF2KiuMynGGF3zsN1pDGVi7b8q1yBLn74eg/0XvpvY8dOxMZOLCT1xOMBRTupNBgDh7zPYwovLPgcRMW3V65/UMe4WVCNzmIT2yM9vKOo0opH0OjSYEjhYrLwanSzT9HkLGzsnni4p3AIwXPQDatm1QpVqq74gUpjRB1poM2en1CBfBHLaM+NehRejg5Ltm3dOxf6OKJgzghhbYRWnolM2i6OK6beegfX1LJOfTMvfKIvL3o05fs4O4nOaWz9GqH9V8C4tTxcJcXtUNyM1HEwxTPoiVwiCQnXa9AzRFHU833p5PXknd0fUEsDBBQAAgAIAGeM5E4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GeM5E4M0rasbgAAAG4AAAAcAAAAdW5pdmVyc2FsL2xvY2FsX3NldHRpbmdzLnhtbLOxr8jNUShLLSrOzM+zVTLUM1BSSM1Lzk/JzEu3VQoNcdO1UFIoLknMS0nMyc9LtVXKy1dSsLfjssnJT07MCU4tKQEqLFYoyEmsTC0KSc0FMkpS/RJzgSqftq542bxCQVfhyf51z6bsVNK34wI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eM5E4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aIzkTvbC4KbtDAAAJiIAABcAAAB1bml2ZXJzYWwvdW5pdmVyc2FsLnBuZ+1a+VdTZ94PxUpbAZ1pK1p2zZShHYmIoGyJSFsIFHBciiJLMSwqhqBRQgghzIhmHCtBrAYIEFuhGQchZUtkS7SIEQmEhgJCgChLYgwJwoXEkO29N+2cmfecOe95/4D8kGfL8/nu3+f53uReORAb4fDeR+/BYDAHdORnB2GwdWgYzBb3znpwxZNb/BLsbPAHI/bDGgddFOBkXWZYTBgM1kTbYEh9G5y/mxN5DA+DOfZAHxsB7h9pIK4T/VnY4bxk1VTc1TSC7vELohfPLqVIPfWez2eb+mIf3Tt84MDh/TP7v/dYd2lT0ucf/Ln53W3ll6I+KL7ukeYZ5PwHj5O5j/m/4GpGb0gJnxDi4wnx6bva2bZOU8Bd/BppLc7hSFz8Een4DslUJ4HgbnwZQVikmPWIyXa8HSjR8yQMgyg0YGQeSo2sdG5J4E6zswXXu44PhKRJfC7DRaHaxMnfQTunsmXbnMLLSFp1rys4hyUkCiNkgXsV+8Fx0WYn4Lq2Sx669OvMzKDNbbABh08fvQO2Qx9/AS0H+L4Fdq1XIHK3Y76BiGBPrAPbk+9vB9t9jC0QZMIKsUKsECvECrFCrBArxAqxQqwQK8QKsUKsECvECrFCrBAr5P+CvFx+7IxbgOYTW8ugbjIzEtqaw/R8F+wekC/DoVXt/+dLwh3PPiWbzyMt9ToRRCGAUN3nxZwky/yYREEFUAkwgCoghgn9mtqasChh6UeoQt9ZKsrwok2NF/HwwtyCtWfgkryLSVF59mWxuzn6n5x4m+I01acHCYPBZCSkj2y6m+RFGuqZlNfQ6KPHBpCsSi9hu3uL7EISKXLZAIgE7xewGEAsU4Q1PrdD3S/1kWjbReRsLcRoh9GJ/6ZX7Sx98/gSjqKX4NqrAOL8zfhpw4T5jQBV+Lx5Vb9L30BvkJE4Kq0cZdb9pZ9TuKBdbWZeP3Tv7EhhXOjqLw9FAGfUe9Xb5MdT3OmtAvVRycLWse47dOSr2+UzCfXjXq6kQ0Bg1ZrN78bcykJO07aNC4kskTxANigjSfXTV4NrFMtkWqjm2fEJ+6M/iFyXl/6yseD5jMpUWCUoUGXu3ZUCCNwphoGwPvttnMXeN0NU5HlFUVYJg4tfWOAmBaCc/PLK+znaMcyNFb9zf/d3VO1hKgsMumM1/WOzsfOTtH0MGllIKRm0hRXlAhvaWMzCoOmSrobW6U9c8ceB9qplejEoWe2N/MO1IvkPMhByrJqLZ/mpWiqDnykcF0LOfd2NCXJXltMEqoExsute4Z0/Zuzctbi48fcZHgHSeiJl/XGJ9oxz8xn9gKhH8+T7rUH3aGt5oG5OdjsY/YVfZHc8LnCU6KkahoioJyLHSudUeesmfGmb8W6g9xkRbiwJjVU6erwOE5uKZLVOx2wpmxzStBZjqB/hvUjdd0hbaXCiXqhNM5P29BQTO1FdlVpuBFHogXE+KPwxVZJ5BrXRr+gZ5fATg35IqwHdw2j0XRSJFEf02J6ytuqJQHf/pgp/8cSnchvYvhaiA+28ZOmwuLL+vNBbiJUe6kZe8ezbgSUcHU6v18UY1xiGNHU5jvbVc4NYm+1ctrDRXmY0hvU800jPuPupKCObZkAWksazC4Xx1VJsrXI2sLYtXlGOj8xii33lpaPrYbeHQ/4w/ws7vBnR0BklqHoaovq4gZh0Gc5tnUqNoTdoFmsbZSVLidn7ljVR0k5qIBztTtlS5oJo6AZ3hyeQbpa0n9FPa3lOWtQXCc6wolhW4c+/wC20xIZTL1rVF0ATiXOp/kmcCtaBRI7IPlLW5iHO+nNOMvBtxYWdbbyP+1ZU3v4YckzZyAI/NCn9DNtpF1Z/lBHORp97mTnHyXLplPa4lRXIg6XjRg2XP2U0afn8pa89/i0CWoJdD9/e4ADbx6SnFAZOJ4e0tWrAmDlNWJy+luWu/M4BreFiEJ3XVnSTo77hZVuLEjWsI/ISreavFQxjMBsM3+rMoz+ScTJSk8P+jHd8pfStJ7AX72FP7sJxU3/KFxZUXXiz8+KV1XJjWO+rf4Jeu+eLoo8F0qn+cN3EGI+jH2aaVvhZegqXaZjzOiutt5i5PjHXp6UOKZ4A3WfKHWY//AQSkY43p/ceSaDcLAls0yXiALqbAzr7lDonm4BEtJgPUwc0uxnkeHJIbCZvFDh/q8nhc05/xs6mpADa9LO1tZ8aJLB0Cc44jbW9pgA0Q7ATvMW7NDCK3PHOXS54H+p6f+7NRhrGZKtXppjX+Flr6hnjSmSZU3Lei5lmBdV0MQ7yPb3igiwxI5qeMhoBGXBcagItm2RfKuYJorJsYUPziRT1HrQSipIcxpiXL9xm0CfJXRBQXK4a2u4lO7VXqQHJBzluApUzGhHAAK4QOBHZhFWmS/hcLtpCk6Ob5GAHXwQcMrcGwGChMv8gseoRHi3/EXRbf0wK81Hpur2d58lVEZfOSOzXi5GMfo7xYVQCqU3duTjE4UvXAtCQqC1Y2u1j/ADgcC3DMUo8AYOdz1sdiZ/FPsJHyZtAUsMFDmKiy4nIt6qSOpDZNMcK1s8uH70l3NDRKAnpOHF5O7By20gehsSMp3JUyyu/UtXH+VZGPBXK8xmsqdo2G9jL17kGfwZZEfIVmB6V7LAgWrg9uqglekyA1Y+LCjcjpPfiUBVYt2PXNc6nVEeCMvAnJT5xuBtQnN0Q5swFsKPLoHQK7yDnZf9KJVp+9m+efTZ8/dRirnRtlOtTiOmuDKDXYYq4USDZzlfs+8J54GQZsRN7in99NLkOE/AfAgqiaLfbv4RSylGhedFeBxytwwzuqBZ4XoY/tN8nK3nihdL1TcXzlm9OjfFNq3YhS4/e76RRDLNO+i23HoyIV89KGvPhfRkaCee8zpLvjHBJLjGfYQlNjPDOafEwzofUirawiEPq0rqu5cX+b/01hnkEZZz86hCzY0uxEMdGAAstouQFP/2grwJjYwbjTJLCqRiDo+mLDNa4UPNjTXaLmsuLsUT8ERlCfUYS9McKLrBoNEZY2CC6Vw7+FzbC7Z8jQSs/fhi569+klSk57a+89+CTJBwweD3VfhDVL5uRbZmc1WaVVCKBQweAC8ZYOfB1mikUlxmtZ0GOXBL6iR5JrsjLBlPBFKPrJocDE3tL05aefspODLmWQdl07iatYG57J/RfaafUINsTcoJnNi6mhDT8vX9g+4fi1fkg0HjCO5EcVXNYX6KAE/agK3SFnmNRKl123Zm6fhN91eKvkjbHqNEdKgbkeAFYQhS+1gB36/CQp1KR8n9x9kU8CWKHNaPWVQTjwKtZhBDq9XSKrj9lmrx0NeUbwk9EefRFG7dvGxFj18HMJf3zCWfg0ClZEGfc9OVrzsDqDnJVDJRQgWkmfDXr7br+jGiyxYnKcvaA6ZYm2pKwI/Ep17gfijwb+GBO9Ex1EmbXBHknw8uonmRkfVzBzPtO/NBkOw9gyGQMHhkeJctSQ9xNr6nSZnfa5d0fPA9TrJ1zVazdr3DaN52Mm2vGrvfGT30pYFu0/vXWwKg23uL8pq3oKoK3BYeoSbAI1iZnUpCN5D+Fl/ViwPrgwWtMbfAIhsLfWPj64lnUtE58oMiuTtl/AbyATrs1+fYIVhV7Wgb4cvaEiz4TN/wfLBIDPCp2qJiWi2k4DuWK86s5mEAAWdTpsgL2kCsHHpempUaKvR3ezjvQwUuM6EDWWG6AQKrlwHc8hYXBgro1E1mZFHJZqxpcitKqp64qk6mefdtCpzJq9HwKK3+ig8aShEz8S6wuV8Rm/yxQAKjwyAASXBWc2bu1/qA8h4i6efps5Vh6ZHM5ap6RfH+VhTIqGIR/yI3Gfvml4/I4Gzahi3i+9jvYxqgxurJc/vYPyjlvV2AyHLrAO/HTm2OUDWJfVs5TCQ8sXbpc+TahVExh/Vp/iml5xvGFadPcJ+76Z4JcqVFNmHXNmR4vXK1P6U73eHARaVTECUDpqvTfkYGmzGutmqdEsHh1dhJdjuRux2GSN8Ib2irJ4iauLzM6QflDYyicGFxom+8oiL2FBMNssSZv5spee3SGNPBj8p+emwcAW9ESc6lAqAzRDoGUhtQu/NZgGVJ7V/6u/M388zYqXG5yeBmYKN+gFaBMSzNtaN5KHaL3uyey8Uxm97NMTTVGLADr6CLC97reibtqiTuJqf8WKNbt/Q0+mwhpxzB8deGyG7AGB3ZfBCsgD92reH7+0u7idmERWLkXRfzsrZakaJHanqNAUPZu+KklcTRCVZP/6u5VlEOX5XyEKv+IG/+9VpcvUsykLmh8u1cYoTYATPM3TpaHhHLdk2qzQY767RUFP/f2lk4+cTdEZei0bFtLEmgKPXhUfkiAHiDyuJXEJ5zuQHiFSmo2adXu5jcRIe9Y3oM4IXP3s9OZsVw9Kgrw/3SnsSMb4of+PPazxv1f//V/AFBLAwQUAAIACABojOROKwvAbUoAAABrAAAAGwAAAHVuaXZlcnNhbC91bml2ZXJzYWwucG5nLnhtbLOxr8jNUShLLSrOzM+zVTLUM1Cyt+PlsikoSi3LTC1XqACKGekZQICSQiUqtzwzpSQDKGRgbowQzEjNTM8osVWyMDCFC+oDzQQAUEsBAgAAFAACAAgAZ4zkTqkE/xKcBAAAQhIAAB0AAAAAAAAAAQAAAAAAAAAAAHVuaXZlcnNhbC9jb21tb25fbWVzc2FnZXMubG5nUEsBAgAAFAACAAgAZ4zkTttpCdNDAwAAlQwAACcAAAAAAAAAAQAAAAAA1wQAAHVuaXZlcnNhbC9mbGFzaF9wdWJsaXNoaW5nX3NldHRpbmdzLnhtbFBLAQIAABQAAgAIAGeM5E5dypCltgIAAFAKAAAhAAAAAAAAAAEAAAAAAF8IAAB1bml2ZXJzYWwvZmxhc2hfc2tpbl9zZXR0aW5ncy54bWxQSwECAAAUAAIACABnjORODSVPHBgDAACmCwAAJgAAAAAAAAABAAAAAABUCwAAdW5pdmVyc2FsL2h0bWxfcHVibGlzaGluZ19zZXR0aW5ncy54bWxQSwECAAAUAAIACABnjORO5kXS158BAAAtBgAAHwAAAAAAAAABAAAAAACwDgAAdW5pdmVyc2FsL2h0bWxfc2tpbl9zZXR0aW5ncy5qc1BLAQIAABQAAgAIAGeM5E49PC/RwQAAAOUBAAAaAAAAAAAAAAEAAAAAAIwQAAB1bml2ZXJzYWwvaTE4bl9wcmVzZXRzLnhtbFBLAQIAABQAAgAIAGeM5E4M0rasbgAAAG4AAAAcAAAAAAAAAAEAAAAAAIURAAB1bml2ZXJzYWwvbG9jYWxfc2V0dGluZ3MueG1sUEsBAgAAFAACAAgARJRXRyO0Tvv7AgAAsAgAABQAAAAAAAAAAQAAAAAALRIAAHVuaXZlcnNhbC9wbGF5ZXIueG1sUEsBAgAAFAACAAgAZ4zkTjXb2a1oAQAA8wIAACkAAAAAAAAAAQAAAAAAWhUAAHVuaXZlcnNhbC9za2luX2N1c3RvbWl6YXRpb25fc2V0dGluZ3MueG1sUEsBAgAAFAACAAgAaIzkTvbC4KbtDAAAJiIAABcAAAAAAAAAAAAAAAAACRcAAHVuaXZlcnNhbC91bml2ZXJzYWwucG5nUEsBAgAAFAACAAgAaIzkTisLwG1KAAAAawAAABsAAAAAAAAAAQAAAAAAKyQAAHVuaXZlcnNhbC91bml2ZXJzYWwucG5nLnhtbFBLBQYAAAAACwALAEkDAACuJAAAAAA="/>
  <p:tag name="ISPRING_PRESENTATION_TITLE" val="152758457438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c">
      <a:dk1>
        <a:sysClr val="windowText" lastClr="000000"/>
      </a:dk1>
      <a:lt1>
        <a:sysClr val="window" lastClr="FFFFFF"/>
      </a:lt1>
      <a:dk2>
        <a:srgbClr val="B11A86"/>
      </a:dk2>
      <a:lt2>
        <a:srgbClr val="2CAC39"/>
      </a:lt2>
      <a:accent1>
        <a:srgbClr val="C11C2C"/>
      </a:accent1>
      <a:accent2>
        <a:srgbClr val="EC6901"/>
      </a:accent2>
      <a:accent3>
        <a:srgbClr val="2CAC39"/>
      </a:accent3>
      <a:accent4>
        <a:srgbClr val="B11A86"/>
      </a:accent4>
      <a:accent5>
        <a:srgbClr val="C11C2C"/>
      </a:accent5>
      <a:accent6>
        <a:srgbClr val="EC6901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2253</Words>
  <Application>Microsoft Office PowerPoint</Application>
  <PresentationFormat>Personnalisé</PresentationFormat>
  <Paragraphs>655</Paragraphs>
  <Slides>46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46</vt:i4>
      </vt:variant>
    </vt:vector>
  </HeadingPairs>
  <TitlesOfParts>
    <vt:vector size="48" baseType="lpstr">
      <vt:lpstr>Office 主题</vt:lpstr>
      <vt:lpstr>自定义设计方案</vt:lpstr>
      <vt:lpstr>Diapositive 1</vt:lpstr>
      <vt:lpstr>Diapositive 2</vt:lpstr>
      <vt:lpstr>Diapositive 3</vt:lpstr>
      <vt:lpstr>Effet de la crise sanitaire…</vt:lpstr>
      <vt:lpstr>Impact de la crise sur le taux de renouvellement</vt:lpstr>
      <vt:lpstr>Incidence de la crise sur le renouvellement des licences</vt:lpstr>
      <vt:lpstr>Diapositive 7</vt:lpstr>
      <vt:lpstr>Quelques actions proposées en attendant la réouverture des gymnases…</vt:lpstr>
      <vt:lpstr>Stages d’été Projet subventionné  pour relancer la pratique…</vt:lpstr>
      <vt:lpstr>Stages d’été Projet subventionné  pour relancer la pratique…</vt:lpstr>
      <vt:lpstr>Diapositive 11</vt:lpstr>
      <vt:lpstr>Rapport financier  (sans prise en compte des stages estivaux)</vt:lpstr>
      <vt:lpstr>Diapositive 13</vt:lpstr>
      <vt:lpstr>Les trois projets ANS</vt:lpstr>
      <vt:lpstr> 1. “Plus de bad pour les enfants de Grand-Parc”</vt:lpstr>
      <vt:lpstr> 1. “Plus de bad pour les jeunes de Grand-Parc”</vt:lpstr>
      <vt:lpstr> 2. “Des citoyens du bad”</vt:lpstr>
      <vt:lpstr> 2. “Des citoyens du bad”</vt:lpstr>
      <vt:lpstr> 3. “Du badminton au féminin”</vt:lpstr>
      <vt:lpstr> 3. “Du badminton au féminin”</vt:lpstr>
      <vt:lpstr>Diapositive 21</vt:lpstr>
      <vt:lpstr>Diapositive 22</vt:lpstr>
      <vt:lpstr>Petit flash-back</vt:lpstr>
      <vt:lpstr>Les rencontres 2021-22</vt:lpstr>
      <vt:lpstr>Les frais liés à l’équipe 1</vt:lpstr>
      <vt:lpstr>Les actions pour financer l’équipe 1</vt:lpstr>
      <vt:lpstr>Budget prévisionnel 2021-22  section badminton</vt:lpstr>
      <vt:lpstr>Diapositive 28</vt:lpstr>
      <vt:lpstr>SportArticle</vt:lpstr>
      <vt:lpstr>Changement des volants proposés à la vente :</vt:lpstr>
      <vt:lpstr>Moins de volants achetés chez  SportArticle  = dotation plus faible</vt:lpstr>
      <vt:lpstr>Partenariat avec école d’Ostéopathie</vt:lpstr>
      <vt:lpstr>Partenariat pour lunettes de sport</vt:lpstr>
      <vt:lpstr>Merci à tous nos sponsors…</vt:lpstr>
      <vt:lpstr>Merci à tous nos sponsors…</vt:lpstr>
      <vt:lpstr>Renouvellement du bureau Du comité directeur</vt:lpstr>
      <vt:lpstr>Diapositive 37</vt:lpstr>
      <vt:lpstr>Fonctionnement été 2021 Du 5 juillet au 1er septembre</vt:lpstr>
      <vt:lpstr>Ouverture des salles Du 5 juillet au 1er septembre</vt:lpstr>
      <vt:lpstr>Fonctionnement été 2021 Du 5 juillet au 1er septembre</vt:lpstr>
      <vt:lpstr>Des stages pour intensifier la pratique</vt:lpstr>
      <vt:lpstr>Reprise - Rentrée</vt:lpstr>
      <vt:lpstr>Un changement dans les horaires…</vt:lpstr>
      <vt:lpstr>Les équipes d’interclub :  redémarrage en octobre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Christine</dc:creator>
  <cp:lastModifiedBy>Christine</cp:lastModifiedBy>
  <cp:revision>63</cp:revision>
  <dcterms:created xsi:type="dcterms:W3CDTF">2015-05-05T08:02:14Z</dcterms:created>
  <dcterms:modified xsi:type="dcterms:W3CDTF">2021-07-09T20:32:49Z</dcterms:modified>
</cp:coreProperties>
</file>